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style1.xml" ContentType="application/vnd.ms-office.chartstyle+xml"/>
  <Override PartName="/ppt/charts/colors1.xml" ContentType="application/vnd.ms-office.chartcolorstyle+xml"/>
  <Override PartName="/ppt/charts/chart10.xml" ContentType="application/vnd.openxmlformats-officedocument.drawingml.chart+xml"/>
  <Override PartName="/ppt/charts/style2.xml" ContentType="application/vnd.ms-office.chartstyle+xml"/>
  <Override PartName="/ppt/charts/colors2.xml" ContentType="application/vnd.ms-office.chartcolorstyle+xml"/>
  <Override PartName="/ppt/charts/chart11.xml" ContentType="application/vnd.openxmlformats-officedocument.drawingml.chart+xml"/>
  <Override PartName="/ppt/charts/style3.xml" ContentType="application/vnd.ms-office.chartstyle+xml"/>
  <Override PartName="/ppt/charts/colors3.xml" ContentType="application/vnd.ms-office.chartcolorstyle+xml"/>
  <Override PartName="/ppt/charts/chart12.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handoutMasterIdLst>
    <p:handoutMasterId r:id="rId44"/>
  </p:handoutMasterIdLst>
  <p:sldIdLst>
    <p:sldId id="257" r:id="rId2"/>
    <p:sldId id="259" r:id="rId3"/>
    <p:sldId id="341" r:id="rId4"/>
    <p:sldId id="342" r:id="rId5"/>
    <p:sldId id="343" r:id="rId6"/>
    <p:sldId id="344" r:id="rId7"/>
    <p:sldId id="375" r:id="rId8"/>
    <p:sldId id="348" r:id="rId9"/>
    <p:sldId id="387" r:id="rId10"/>
    <p:sldId id="391" r:id="rId11"/>
    <p:sldId id="392" r:id="rId12"/>
    <p:sldId id="393" r:id="rId13"/>
    <p:sldId id="394" r:id="rId14"/>
    <p:sldId id="395" r:id="rId15"/>
    <p:sldId id="397" r:id="rId16"/>
    <p:sldId id="353" r:id="rId17"/>
    <p:sldId id="372" r:id="rId18"/>
    <p:sldId id="355" r:id="rId19"/>
    <p:sldId id="381" r:id="rId20"/>
    <p:sldId id="357" r:id="rId21"/>
    <p:sldId id="417" r:id="rId22"/>
    <p:sldId id="401" r:id="rId23"/>
    <p:sldId id="404" r:id="rId24"/>
    <p:sldId id="405" r:id="rId25"/>
    <p:sldId id="406" r:id="rId26"/>
    <p:sldId id="407" r:id="rId27"/>
    <p:sldId id="360" r:id="rId28"/>
    <p:sldId id="380" r:id="rId29"/>
    <p:sldId id="410" r:id="rId30"/>
    <p:sldId id="362" r:id="rId31"/>
    <p:sldId id="363" r:id="rId32"/>
    <p:sldId id="364" r:id="rId33"/>
    <p:sldId id="412" r:id="rId34"/>
    <p:sldId id="366" r:id="rId35"/>
    <p:sldId id="413" r:id="rId36"/>
    <p:sldId id="379" r:id="rId37"/>
    <p:sldId id="415" r:id="rId38"/>
    <p:sldId id="370" r:id="rId39"/>
    <p:sldId id="409" r:id="rId40"/>
    <p:sldId id="416" r:id="rId41"/>
    <p:sldId id="371" r:id="rId4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78"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EA5F00"/>
    <a:srgbClr val="000046"/>
    <a:srgbClr val="FFCCFF"/>
    <a:srgbClr val="FFEBFF"/>
    <a:srgbClr val="9999FF"/>
    <a:srgbClr val="FF66CC"/>
    <a:srgbClr val="000042"/>
    <a:srgbClr val="FF6600"/>
    <a:srgbClr val="FFE4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showGuides="1">
      <p:cViewPr varScale="1">
        <p:scale>
          <a:sx n="87" d="100"/>
          <a:sy n="87" d="100"/>
        </p:scale>
        <p:origin x="96" y="276"/>
      </p:cViewPr>
      <p:guideLst>
        <p:guide orient="horz" pos="4178"/>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ownloads\003121.xls" TargetMode="Externa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ownloads\003121.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Downloads\003121.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user\Downloads\003121.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user\Downloads\003121.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user\Downloads\003121.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user\Downloads\003121.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user\Downloads\003121.xls" TargetMode="Externa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0"/>
    <c:plotArea>
      <c:layout>
        <c:manualLayout>
          <c:layoutTarget val="inner"/>
          <c:xMode val="edge"/>
          <c:yMode val="edge"/>
          <c:x val="5.5194825672334538E-3"/>
          <c:y val="1.7947624808031547E-2"/>
          <c:w val="0.66271138741947355"/>
          <c:h val="0.49011840953696928"/>
        </c:manualLayout>
      </c:layout>
      <c:scatterChart>
        <c:scatterStyle val="smoothMarker"/>
        <c:varyColors val="0"/>
        <c:ser>
          <c:idx val="0"/>
          <c:order val="0"/>
          <c:spPr>
            <a:ln w="53975">
              <a:solidFill>
                <a:srgbClr val="FF0066"/>
              </a:solidFill>
            </a:ln>
          </c:spPr>
          <c:marker>
            <c:symbol val="none"/>
          </c:marker>
          <c:xVal>
            <c:numRef>
              <c:f>'[003121.xls]標準正規分布グラフ'!$A$1:$A$121</c:f>
              <c:numCache>
                <c:formatCode>General</c:formatCode>
                <c:ptCount val="121"/>
                <c:pt idx="0">
                  <c:v>-6</c:v>
                </c:pt>
                <c:pt idx="1">
                  <c:v>-5.9</c:v>
                </c:pt>
                <c:pt idx="2">
                  <c:v>-5.8</c:v>
                </c:pt>
                <c:pt idx="3">
                  <c:v>-5.7</c:v>
                </c:pt>
                <c:pt idx="4">
                  <c:v>-5.6</c:v>
                </c:pt>
                <c:pt idx="5">
                  <c:v>-5.5</c:v>
                </c:pt>
                <c:pt idx="6">
                  <c:v>-5.4</c:v>
                </c:pt>
                <c:pt idx="7">
                  <c:v>-5.3</c:v>
                </c:pt>
                <c:pt idx="8">
                  <c:v>-5.2</c:v>
                </c:pt>
                <c:pt idx="9">
                  <c:v>-5.0999999999999996</c:v>
                </c:pt>
                <c:pt idx="10">
                  <c:v>-5</c:v>
                </c:pt>
                <c:pt idx="11">
                  <c:v>-4.9000000000000004</c:v>
                </c:pt>
                <c:pt idx="12">
                  <c:v>-4.8</c:v>
                </c:pt>
                <c:pt idx="13">
                  <c:v>-4.7</c:v>
                </c:pt>
                <c:pt idx="14">
                  <c:v>-4.5999999999999996</c:v>
                </c:pt>
                <c:pt idx="15">
                  <c:v>-4.5</c:v>
                </c:pt>
                <c:pt idx="16">
                  <c:v>-4.4000000000000004</c:v>
                </c:pt>
                <c:pt idx="17">
                  <c:v>-4.3</c:v>
                </c:pt>
                <c:pt idx="18">
                  <c:v>-4.2</c:v>
                </c:pt>
                <c:pt idx="19">
                  <c:v>-4.0999999999999996</c:v>
                </c:pt>
                <c:pt idx="20">
                  <c:v>-4</c:v>
                </c:pt>
                <c:pt idx="21">
                  <c:v>-3.9</c:v>
                </c:pt>
                <c:pt idx="22">
                  <c:v>-3.8</c:v>
                </c:pt>
                <c:pt idx="23">
                  <c:v>-3.6999999999999997</c:v>
                </c:pt>
                <c:pt idx="24">
                  <c:v>-3.5999999999999988</c:v>
                </c:pt>
                <c:pt idx="25">
                  <c:v>-3.5</c:v>
                </c:pt>
                <c:pt idx="26">
                  <c:v>-3.4</c:v>
                </c:pt>
                <c:pt idx="27">
                  <c:v>-3.3</c:v>
                </c:pt>
                <c:pt idx="28">
                  <c:v>-3.1999999999999997</c:v>
                </c:pt>
                <c:pt idx="29">
                  <c:v>-3.0999999999999988</c:v>
                </c:pt>
                <c:pt idx="30">
                  <c:v>-3</c:v>
                </c:pt>
                <c:pt idx="31">
                  <c:v>-2.9</c:v>
                </c:pt>
                <c:pt idx="32">
                  <c:v>-2.8</c:v>
                </c:pt>
                <c:pt idx="33">
                  <c:v>-2.6999999999999997</c:v>
                </c:pt>
                <c:pt idx="34">
                  <c:v>-2.5999999999999988</c:v>
                </c:pt>
                <c:pt idx="35">
                  <c:v>-2.5</c:v>
                </c:pt>
                <c:pt idx="36">
                  <c:v>-2.4</c:v>
                </c:pt>
                <c:pt idx="37">
                  <c:v>-2.2999999999999998</c:v>
                </c:pt>
                <c:pt idx="38">
                  <c:v>-2.1999999999999997</c:v>
                </c:pt>
                <c:pt idx="39">
                  <c:v>-2.0999999999999988</c:v>
                </c:pt>
                <c:pt idx="40">
                  <c:v>-2</c:v>
                </c:pt>
                <c:pt idx="41">
                  <c:v>-1.8999999999999975</c:v>
                </c:pt>
                <c:pt idx="42">
                  <c:v>-1.7999999999999976</c:v>
                </c:pt>
                <c:pt idx="43">
                  <c:v>-1.7000000000000004</c:v>
                </c:pt>
                <c:pt idx="44">
                  <c:v>-1.5999999999999974</c:v>
                </c:pt>
                <c:pt idx="45">
                  <c:v>-1.5</c:v>
                </c:pt>
                <c:pt idx="46">
                  <c:v>-1.3999999999999975</c:v>
                </c:pt>
                <c:pt idx="47">
                  <c:v>-1.2999999999999974</c:v>
                </c:pt>
                <c:pt idx="48">
                  <c:v>-1.1999999999999975</c:v>
                </c:pt>
                <c:pt idx="49">
                  <c:v>-1.0999999999999974</c:v>
                </c:pt>
                <c:pt idx="50">
                  <c:v>-1</c:v>
                </c:pt>
                <c:pt idx="51">
                  <c:v>-0.89999999999999969</c:v>
                </c:pt>
                <c:pt idx="52">
                  <c:v>-0.79999999999999982</c:v>
                </c:pt>
                <c:pt idx="53">
                  <c:v>-0.69999999999999962</c:v>
                </c:pt>
                <c:pt idx="54">
                  <c:v>-0.59999999999999953</c:v>
                </c:pt>
                <c:pt idx="55">
                  <c:v>-0.5</c:v>
                </c:pt>
                <c:pt idx="56">
                  <c:v>-0.40000000000000008</c:v>
                </c:pt>
                <c:pt idx="57">
                  <c:v>-0.30000000000000032</c:v>
                </c:pt>
                <c:pt idx="58">
                  <c:v>-0.19999999999999957</c:v>
                </c:pt>
                <c:pt idx="59">
                  <c:v>-9.9999999999999881E-2</c:v>
                </c:pt>
                <c:pt idx="60">
                  <c:v>0</c:v>
                </c:pt>
                <c:pt idx="61">
                  <c:v>0.10000000000000053</c:v>
                </c:pt>
                <c:pt idx="62">
                  <c:v>0.20000000000000021</c:v>
                </c:pt>
                <c:pt idx="63">
                  <c:v>0.30000000000000082</c:v>
                </c:pt>
                <c:pt idx="64">
                  <c:v>0.40000000000000036</c:v>
                </c:pt>
                <c:pt idx="65">
                  <c:v>0.5</c:v>
                </c:pt>
                <c:pt idx="66">
                  <c:v>0.60000000000000064</c:v>
                </c:pt>
                <c:pt idx="67">
                  <c:v>0.70000000000000062</c:v>
                </c:pt>
                <c:pt idx="68">
                  <c:v>0.80000000000000071</c:v>
                </c:pt>
                <c:pt idx="69">
                  <c:v>0.90000000000000069</c:v>
                </c:pt>
                <c:pt idx="70">
                  <c:v>1</c:v>
                </c:pt>
                <c:pt idx="71">
                  <c:v>1.1000000000000005</c:v>
                </c:pt>
                <c:pt idx="72">
                  <c:v>1.2000000000000002</c:v>
                </c:pt>
                <c:pt idx="73">
                  <c:v>1.3000000000000007</c:v>
                </c:pt>
                <c:pt idx="74">
                  <c:v>1.4000000000000004</c:v>
                </c:pt>
                <c:pt idx="75">
                  <c:v>1.5</c:v>
                </c:pt>
                <c:pt idx="76">
                  <c:v>1.6000000000000005</c:v>
                </c:pt>
                <c:pt idx="77">
                  <c:v>1.7000000000000004</c:v>
                </c:pt>
                <c:pt idx="78">
                  <c:v>1.8000000000000007</c:v>
                </c:pt>
                <c:pt idx="79">
                  <c:v>1.9000000000000019</c:v>
                </c:pt>
                <c:pt idx="80">
                  <c:v>2</c:v>
                </c:pt>
                <c:pt idx="81">
                  <c:v>2.0999999999999988</c:v>
                </c:pt>
                <c:pt idx="82">
                  <c:v>2.2000000000000011</c:v>
                </c:pt>
                <c:pt idx="83">
                  <c:v>2.3000000000000007</c:v>
                </c:pt>
                <c:pt idx="84">
                  <c:v>2.4000000000000004</c:v>
                </c:pt>
                <c:pt idx="85">
                  <c:v>2.5</c:v>
                </c:pt>
                <c:pt idx="86">
                  <c:v>2.5999999999999988</c:v>
                </c:pt>
                <c:pt idx="87">
                  <c:v>2.7000000000000011</c:v>
                </c:pt>
                <c:pt idx="88">
                  <c:v>2.8000000000000007</c:v>
                </c:pt>
                <c:pt idx="89">
                  <c:v>2.9000000000000004</c:v>
                </c:pt>
                <c:pt idx="90">
                  <c:v>3</c:v>
                </c:pt>
                <c:pt idx="91">
                  <c:v>3.0999999999999988</c:v>
                </c:pt>
                <c:pt idx="92">
                  <c:v>3.2000000000000011</c:v>
                </c:pt>
                <c:pt idx="93">
                  <c:v>3.3000000000000007</c:v>
                </c:pt>
                <c:pt idx="94">
                  <c:v>3.4000000000000004</c:v>
                </c:pt>
                <c:pt idx="95">
                  <c:v>3.5</c:v>
                </c:pt>
                <c:pt idx="96">
                  <c:v>3.6000000000000014</c:v>
                </c:pt>
                <c:pt idx="97">
                  <c:v>3.7000000000000011</c:v>
                </c:pt>
                <c:pt idx="98">
                  <c:v>3.8000000000000007</c:v>
                </c:pt>
                <c:pt idx="99">
                  <c:v>3.9000000000000004</c:v>
                </c:pt>
                <c:pt idx="100">
                  <c:v>4</c:v>
                </c:pt>
                <c:pt idx="101">
                  <c:v>4.1000000000000005</c:v>
                </c:pt>
                <c:pt idx="102">
                  <c:v>4.2000000000000011</c:v>
                </c:pt>
                <c:pt idx="103">
                  <c:v>4.3000000000000007</c:v>
                </c:pt>
                <c:pt idx="104">
                  <c:v>4.4000000000000004</c:v>
                </c:pt>
                <c:pt idx="105">
                  <c:v>4.5</c:v>
                </c:pt>
                <c:pt idx="106">
                  <c:v>4.6000000000000005</c:v>
                </c:pt>
                <c:pt idx="107">
                  <c:v>4.7000000000000011</c:v>
                </c:pt>
                <c:pt idx="108">
                  <c:v>4.8000000000000007</c:v>
                </c:pt>
                <c:pt idx="109">
                  <c:v>4.9000000000000004</c:v>
                </c:pt>
                <c:pt idx="110">
                  <c:v>5</c:v>
                </c:pt>
                <c:pt idx="111">
                  <c:v>5.1000000000000005</c:v>
                </c:pt>
                <c:pt idx="112">
                  <c:v>5.2000000000000011</c:v>
                </c:pt>
                <c:pt idx="113">
                  <c:v>5.3000000000000007</c:v>
                </c:pt>
                <c:pt idx="114">
                  <c:v>5.4</c:v>
                </c:pt>
                <c:pt idx="115">
                  <c:v>5.5</c:v>
                </c:pt>
                <c:pt idx="116">
                  <c:v>5.6000000000000005</c:v>
                </c:pt>
                <c:pt idx="117">
                  <c:v>5.7000000000000011</c:v>
                </c:pt>
                <c:pt idx="118">
                  <c:v>5.8000000000000007</c:v>
                </c:pt>
                <c:pt idx="119">
                  <c:v>5.9</c:v>
                </c:pt>
                <c:pt idx="120">
                  <c:v>6</c:v>
                </c:pt>
              </c:numCache>
            </c:numRef>
          </c:xVal>
          <c:yVal>
            <c:numRef>
              <c:f>'[003121.xls]標準正規分布グラフ'!$B$1:$B$121</c:f>
              <c:numCache>
                <c:formatCode>General</c:formatCode>
                <c:ptCount val="121"/>
                <c:pt idx="0">
                  <c:v>6.0758828498233035E-9</c:v>
                </c:pt>
                <c:pt idx="1">
                  <c:v>1.1015763624682351E-8</c:v>
                </c:pt>
                <c:pt idx="2">
                  <c:v>1.9773196406244725E-8</c:v>
                </c:pt>
                <c:pt idx="3">
                  <c:v>3.513955094820446E-8</c:v>
                </c:pt>
                <c:pt idx="4">
                  <c:v>6.1826205001658771E-8</c:v>
                </c:pt>
                <c:pt idx="5">
                  <c:v>1.0769760042543308E-7</c:v>
                </c:pt>
                <c:pt idx="6">
                  <c:v>1.8573618445552958E-7</c:v>
                </c:pt>
                <c:pt idx="7">
                  <c:v>3.1713492167159865E-7</c:v>
                </c:pt>
                <c:pt idx="8">
                  <c:v>5.3610353446976294E-7</c:v>
                </c:pt>
                <c:pt idx="9">
                  <c:v>8.9724351623833808E-7</c:v>
                </c:pt>
                <c:pt idx="10">
                  <c:v>1.4867195147343017E-6</c:v>
                </c:pt>
                <c:pt idx="11">
                  <c:v>2.4389607458933615E-6</c:v>
                </c:pt>
                <c:pt idx="12">
                  <c:v>3.9612990910320863E-6</c:v>
                </c:pt>
                <c:pt idx="13">
                  <c:v>6.3698251788670924E-6</c:v>
                </c:pt>
                <c:pt idx="14">
                  <c:v>1.0140852065486791E-5</c:v>
                </c:pt>
                <c:pt idx="15">
                  <c:v>1.5983741106905519E-5</c:v>
                </c:pt>
                <c:pt idx="16">
                  <c:v>2.4942471290053542E-5</c:v>
                </c:pt>
                <c:pt idx="17">
                  <c:v>3.8535196742087197E-5</c:v>
                </c:pt>
                <c:pt idx="18">
                  <c:v>5.8943067756539936E-5</c:v>
                </c:pt>
                <c:pt idx="19">
                  <c:v>8.9261657177133104E-5</c:v>
                </c:pt>
                <c:pt idx="20">
                  <c:v>1.3383022576488561E-4</c:v>
                </c:pt>
                <c:pt idx="21">
                  <c:v>1.9865547139277326E-4</c:v>
                </c:pt>
                <c:pt idx="22">
                  <c:v>2.919469257914607E-4</c:v>
                </c:pt>
                <c:pt idx="23">
                  <c:v>4.247802705507536E-4</c:v>
                </c:pt>
                <c:pt idx="24">
                  <c:v>6.1190193011377396E-4</c:v>
                </c:pt>
                <c:pt idx="25">
                  <c:v>8.7268269504576048E-4</c:v>
                </c:pt>
                <c:pt idx="26">
                  <c:v>1.2322191684730225E-3</c:v>
                </c:pt>
                <c:pt idx="27">
                  <c:v>1.7225689390536838E-3</c:v>
                </c:pt>
                <c:pt idx="28">
                  <c:v>2.3840882014648452E-3</c:v>
                </c:pt>
                <c:pt idx="29">
                  <c:v>3.2668190561999299E-3</c:v>
                </c:pt>
                <c:pt idx="30">
                  <c:v>4.4318484119380231E-3</c:v>
                </c:pt>
                <c:pt idx="31">
                  <c:v>5.9525324197758538E-3</c:v>
                </c:pt>
                <c:pt idx="32">
                  <c:v>7.9154515829799807E-3</c:v>
                </c:pt>
                <c:pt idx="33">
                  <c:v>1.0420934814422607E-2</c:v>
                </c:pt>
                <c:pt idx="34">
                  <c:v>1.358296923368567E-2</c:v>
                </c:pt>
                <c:pt idx="35">
                  <c:v>1.7528300493568561E-2</c:v>
                </c:pt>
                <c:pt idx="36">
                  <c:v>2.2394530294842851E-2</c:v>
                </c:pt>
                <c:pt idx="37">
                  <c:v>2.8327037741601186E-2</c:v>
                </c:pt>
                <c:pt idx="38">
                  <c:v>3.5474592846231452E-2</c:v>
                </c:pt>
                <c:pt idx="39">
                  <c:v>4.3983595980427309E-2</c:v>
                </c:pt>
                <c:pt idx="40">
                  <c:v>5.3990966513188084E-2</c:v>
                </c:pt>
                <c:pt idx="41">
                  <c:v>6.5615814774676678E-2</c:v>
                </c:pt>
                <c:pt idx="42">
                  <c:v>7.895015830089408E-2</c:v>
                </c:pt>
                <c:pt idx="43">
                  <c:v>9.4049077376887114E-2</c:v>
                </c:pt>
                <c:pt idx="44">
                  <c:v>0.11092083467945552</c:v>
                </c:pt>
                <c:pt idx="45">
                  <c:v>0.12951759566589174</c:v>
                </c:pt>
                <c:pt idx="46">
                  <c:v>0.14972746563574496</c:v>
                </c:pt>
                <c:pt idx="47">
                  <c:v>0.17136859204780741</c:v>
                </c:pt>
                <c:pt idx="48">
                  <c:v>0.1941860549832129</c:v>
                </c:pt>
                <c:pt idx="49">
                  <c:v>0.21785217703255061</c:v>
                </c:pt>
                <c:pt idx="50">
                  <c:v>0.24197072451914334</c:v>
                </c:pt>
                <c:pt idx="51">
                  <c:v>0.26608524989875498</c:v>
                </c:pt>
                <c:pt idx="52">
                  <c:v>0.28969155276148273</c:v>
                </c:pt>
                <c:pt idx="53">
                  <c:v>0.31225393336676138</c:v>
                </c:pt>
                <c:pt idx="54">
                  <c:v>0.33322460289180039</c:v>
                </c:pt>
                <c:pt idx="55">
                  <c:v>0.35206532676429947</c:v>
                </c:pt>
                <c:pt idx="56">
                  <c:v>0.36827014030332333</c:v>
                </c:pt>
                <c:pt idx="57">
                  <c:v>0.38138781546052475</c:v>
                </c:pt>
                <c:pt idx="58">
                  <c:v>0.39104269397545727</c:v>
                </c:pt>
                <c:pt idx="59">
                  <c:v>0.39695254747701242</c:v>
                </c:pt>
                <c:pt idx="60">
                  <c:v>0.39894228040143281</c:v>
                </c:pt>
                <c:pt idx="61">
                  <c:v>0.39695254747701236</c:v>
                </c:pt>
                <c:pt idx="62">
                  <c:v>0.3910426939754571</c:v>
                </c:pt>
                <c:pt idx="63">
                  <c:v>0.38138781546052464</c:v>
                </c:pt>
                <c:pt idx="64">
                  <c:v>0.36827014030332322</c:v>
                </c:pt>
                <c:pt idx="65">
                  <c:v>0.35206532676429947</c:v>
                </c:pt>
                <c:pt idx="66">
                  <c:v>0.3332246028918</c:v>
                </c:pt>
                <c:pt idx="67">
                  <c:v>0.31225393336676138</c:v>
                </c:pt>
                <c:pt idx="68">
                  <c:v>0.28969155276148223</c:v>
                </c:pt>
                <c:pt idx="69">
                  <c:v>0.26608524989875482</c:v>
                </c:pt>
                <c:pt idx="70">
                  <c:v>0.24197072451914334</c:v>
                </c:pt>
                <c:pt idx="71">
                  <c:v>0.21785217703255039</c:v>
                </c:pt>
                <c:pt idx="72">
                  <c:v>0.19418605498321287</c:v>
                </c:pt>
                <c:pt idx="73">
                  <c:v>0.17136859204780724</c:v>
                </c:pt>
                <c:pt idx="74">
                  <c:v>0.14972746563574479</c:v>
                </c:pt>
                <c:pt idx="75">
                  <c:v>0.12951759566589174</c:v>
                </c:pt>
                <c:pt idx="76">
                  <c:v>0.11092083467945545</c:v>
                </c:pt>
                <c:pt idx="77">
                  <c:v>9.4049077376887114E-2</c:v>
                </c:pt>
                <c:pt idx="78">
                  <c:v>7.8950158300893969E-2</c:v>
                </c:pt>
                <c:pt idx="79">
                  <c:v>6.561581477467654E-2</c:v>
                </c:pt>
                <c:pt idx="80">
                  <c:v>5.3990966513188084E-2</c:v>
                </c:pt>
                <c:pt idx="81">
                  <c:v>4.3983595980427309E-2</c:v>
                </c:pt>
                <c:pt idx="82">
                  <c:v>3.5474592846231362E-2</c:v>
                </c:pt>
                <c:pt idx="83">
                  <c:v>2.8327037741601131E-2</c:v>
                </c:pt>
                <c:pt idx="84">
                  <c:v>2.2394530294842837E-2</c:v>
                </c:pt>
                <c:pt idx="85">
                  <c:v>1.7528300493568561E-2</c:v>
                </c:pt>
                <c:pt idx="86">
                  <c:v>1.358296923368567E-2</c:v>
                </c:pt>
                <c:pt idx="87">
                  <c:v>1.0420934814422581E-2</c:v>
                </c:pt>
                <c:pt idx="88">
                  <c:v>7.9154515829799512E-3</c:v>
                </c:pt>
                <c:pt idx="89">
                  <c:v>5.9525324197758503E-3</c:v>
                </c:pt>
                <c:pt idx="90">
                  <c:v>4.4318484119380231E-3</c:v>
                </c:pt>
                <c:pt idx="91">
                  <c:v>3.2668190561999299E-3</c:v>
                </c:pt>
                <c:pt idx="92">
                  <c:v>2.3840882014648352E-3</c:v>
                </c:pt>
                <c:pt idx="93">
                  <c:v>1.7225689390536797E-3</c:v>
                </c:pt>
                <c:pt idx="94">
                  <c:v>1.2322191684730208E-3</c:v>
                </c:pt>
                <c:pt idx="95">
                  <c:v>8.7268269504576048E-4</c:v>
                </c:pt>
                <c:pt idx="96">
                  <c:v>6.1190193011377006E-4</c:v>
                </c:pt>
                <c:pt idx="97">
                  <c:v>4.2478027055075095E-4</c:v>
                </c:pt>
                <c:pt idx="98">
                  <c:v>2.9194692579145995E-4</c:v>
                </c:pt>
                <c:pt idx="99">
                  <c:v>1.9865547139277285E-4</c:v>
                </c:pt>
                <c:pt idx="100">
                  <c:v>1.3383022576488561E-4</c:v>
                </c:pt>
                <c:pt idx="101">
                  <c:v>8.9261657177132521E-5</c:v>
                </c:pt>
                <c:pt idx="102">
                  <c:v>5.8943067756539774E-5</c:v>
                </c:pt>
                <c:pt idx="103">
                  <c:v>3.8535196742087048E-5</c:v>
                </c:pt>
                <c:pt idx="104">
                  <c:v>2.4942471290053542E-5</c:v>
                </c:pt>
                <c:pt idx="105">
                  <c:v>1.5983741106905519E-5</c:v>
                </c:pt>
                <c:pt idx="106">
                  <c:v>1.0140852065486704E-5</c:v>
                </c:pt>
                <c:pt idx="107">
                  <c:v>6.3698251788670763E-6</c:v>
                </c:pt>
                <c:pt idx="108">
                  <c:v>3.9612990910320745E-6</c:v>
                </c:pt>
                <c:pt idx="109">
                  <c:v>2.4389607458933615E-6</c:v>
                </c:pt>
                <c:pt idx="110">
                  <c:v>1.4867195147343017E-6</c:v>
                </c:pt>
                <c:pt idx="111">
                  <c:v>8.9724351623833056E-7</c:v>
                </c:pt>
                <c:pt idx="112">
                  <c:v>5.361035344697605E-7</c:v>
                </c:pt>
                <c:pt idx="113">
                  <c:v>3.1713492167159749E-7</c:v>
                </c:pt>
                <c:pt idx="114">
                  <c:v>1.8573618445552958E-7</c:v>
                </c:pt>
                <c:pt idx="115">
                  <c:v>1.0769760042543308E-7</c:v>
                </c:pt>
                <c:pt idx="116">
                  <c:v>6.1826205001658017E-8</c:v>
                </c:pt>
                <c:pt idx="117">
                  <c:v>3.5139550948204321E-8</c:v>
                </c:pt>
                <c:pt idx="118">
                  <c:v>1.9773196406244652E-8</c:v>
                </c:pt>
                <c:pt idx="119">
                  <c:v>1.1015763624682351E-8</c:v>
                </c:pt>
                <c:pt idx="120">
                  <c:v>6.0758828498233035E-9</c:v>
                </c:pt>
              </c:numCache>
            </c:numRef>
          </c:yVal>
          <c:smooth val="1"/>
          <c:extLst xmlns:c16r2="http://schemas.microsoft.com/office/drawing/2015/06/chart">
            <c:ext xmlns:c16="http://schemas.microsoft.com/office/drawing/2014/chart" uri="{C3380CC4-5D6E-409C-BE32-E72D297353CC}">
              <c16:uniqueId val="{00000000-5253-4566-9829-1E5A8025918E}"/>
            </c:ext>
          </c:extLst>
        </c:ser>
        <c:dLbls>
          <c:showLegendKey val="0"/>
          <c:showVal val="0"/>
          <c:showCatName val="0"/>
          <c:showSerName val="0"/>
          <c:showPercent val="0"/>
          <c:showBubbleSize val="0"/>
        </c:dLbls>
        <c:axId val="461616168"/>
        <c:axId val="461617736"/>
      </c:scatterChart>
      <c:valAx>
        <c:axId val="461616168"/>
        <c:scaling>
          <c:orientation val="minMax"/>
          <c:max val="6"/>
          <c:min val="-6"/>
        </c:scaling>
        <c:delete val="0"/>
        <c:axPos val="b"/>
        <c:numFmt formatCode="General" sourceLinked="1"/>
        <c:majorTickMark val="none"/>
        <c:minorTickMark val="none"/>
        <c:tickLblPos val="none"/>
        <c:txPr>
          <a:bodyPr rot="0" vert="horz"/>
          <a:lstStyle/>
          <a:p>
            <a:pPr>
              <a:defRPr/>
            </a:pPr>
            <a:endParaRPr lang="ja-JP"/>
          </a:p>
        </c:txPr>
        <c:crossAx val="461617736"/>
        <c:crosses val="autoZero"/>
        <c:crossBetween val="midCat"/>
      </c:valAx>
      <c:valAx>
        <c:axId val="461617736"/>
        <c:scaling>
          <c:orientation val="minMax"/>
        </c:scaling>
        <c:delete val="1"/>
        <c:axPos val="l"/>
        <c:numFmt formatCode="General" sourceLinked="1"/>
        <c:majorTickMark val="out"/>
        <c:minorTickMark val="none"/>
        <c:tickLblPos val="none"/>
        <c:crossAx val="461616168"/>
        <c:crosses val="autoZero"/>
        <c:crossBetween val="midCat"/>
      </c:valAx>
    </c:plotArea>
    <c:plotVisOnly val="1"/>
    <c:dispBlanksAs val="gap"/>
    <c:showDLblsOverMax val="0"/>
  </c:chart>
  <c:txPr>
    <a:bodyPr/>
    <a:lstStyle/>
    <a:p>
      <a:pPr>
        <a:defRPr sz="1800"/>
      </a:pPr>
      <a:endParaRPr lang="ja-JP"/>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列1</c:v>
                </c:pt>
              </c:strCache>
            </c:strRef>
          </c:tx>
          <c:spPr>
            <a:ln w="28575" cap="rnd">
              <a:solidFill>
                <a:srgbClr val="000042"/>
              </a:solidFill>
              <a:round/>
            </a:ln>
            <a:effectLst/>
          </c:spPr>
          <c:marker>
            <c:symbol val="none"/>
          </c:marker>
          <c:cat>
            <c:numRef>
              <c:f>Sheet1!$A$2:$A$7</c:f>
              <c:numCache>
                <c:formatCode>General</c:formatCode>
                <c:ptCount val="6"/>
              </c:numCache>
            </c:numRef>
          </c:cat>
          <c:val>
            <c:numRef>
              <c:f>Sheet1!$B$2:$B$7</c:f>
              <c:numCache>
                <c:formatCode>General</c:formatCode>
                <c:ptCount val="6"/>
                <c:pt idx="0">
                  <c:v>4</c:v>
                </c:pt>
                <c:pt idx="1">
                  <c:v>4</c:v>
                </c:pt>
                <c:pt idx="2">
                  <c:v>4</c:v>
                </c:pt>
                <c:pt idx="3">
                  <c:v>4</c:v>
                </c:pt>
                <c:pt idx="4">
                  <c:v>4</c:v>
                </c:pt>
              </c:numCache>
            </c:numRef>
          </c:val>
          <c:smooth val="0"/>
          <c:extLst xmlns:c16r2="http://schemas.microsoft.com/office/drawing/2015/06/chart">
            <c:ext xmlns:c16="http://schemas.microsoft.com/office/drawing/2014/chart" uri="{C3380CC4-5D6E-409C-BE32-E72D297353CC}">
              <c16:uniqueId val="{00000000-C6A9-42F7-BDDE-534075501384}"/>
            </c:ext>
          </c:extLst>
        </c:ser>
        <c:dLbls>
          <c:showLegendKey val="0"/>
          <c:showVal val="0"/>
          <c:showCatName val="0"/>
          <c:showSerName val="0"/>
          <c:showPercent val="0"/>
          <c:showBubbleSize val="0"/>
        </c:dLbls>
        <c:smooth val="0"/>
        <c:axId val="463377368"/>
        <c:axId val="463377760"/>
      </c:lineChart>
      <c:catAx>
        <c:axId val="463377368"/>
        <c:scaling>
          <c:orientation val="minMax"/>
        </c:scaling>
        <c:delete val="0"/>
        <c:axPos val="b"/>
        <c:numFmt formatCode="General" sourceLinked="1"/>
        <c:majorTickMark val="none"/>
        <c:minorTickMark val="none"/>
        <c:tickLblPos val="nextTo"/>
        <c:spPr>
          <a:noFill/>
          <a:ln w="9525" cap="flat" cmpd="sng" algn="ctr">
            <a:solidFill>
              <a:srgbClr val="000042"/>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63377760"/>
        <c:crossesAt val="0"/>
        <c:auto val="0"/>
        <c:lblAlgn val="ctr"/>
        <c:lblOffset val="100"/>
        <c:noMultiLvlLbl val="0"/>
      </c:catAx>
      <c:valAx>
        <c:axId val="463377760"/>
        <c:scaling>
          <c:orientation val="minMax"/>
          <c:max val="5"/>
          <c:min val="0"/>
        </c:scaling>
        <c:delete val="0"/>
        <c:axPos val="l"/>
        <c:majorGridlines>
          <c:spPr>
            <a:ln w="9525" cap="flat" cmpd="sng" algn="ctr">
              <a:noFill/>
              <a:round/>
            </a:ln>
            <a:effectLst/>
          </c:spPr>
        </c:majorGridlines>
        <c:numFmt formatCode="General" sourceLinked="0"/>
        <c:majorTickMark val="none"/>
        <c:minorTickMark val="none"/>
        <c:tickLblPos val="nextTo"/>
        <c:spPr>
          <a:noFill/>
          <a:ln>
            <a:solidFill>
              <a:srgbClr val="000042"/>
            </a:solidFill>
          </a:ln>
          <a:effectLst/>
        </c:spPr>
        <c:txPr>
          <a:bodyPr rot="-60000000" spcFirstLastPara="1" vertOverflow="ellipsis" vert="horz" wrap="square" anchor="ctr" anchorCtr="1"/>
          <a:lstStyle/>
          <a:p>
            <a:pPr>
              <a:defRPr sz="1197" b="0" i="0" u="none" strike="noStrike" kern="1200" baseline="0">
                <a:solidFill>
                  <a:schemeClr val="accent4">
                    <a:lumMod val="20000"/>
                    <a:lumOff val="80000"/>
                  </a:schemeClr>
                </a:solidFill>
                <a:latin typeface="+mn-lt"/>
                <a:ea typeface="+mn-ea"/>
                <a:cs typeface="+mn-cs"/>
              </a:defRPr>
            </a:pPr>
            <a:endParaRPr lang="ja-JP"/>
          </a:p>
        </c:txPr>
        <c:crossAx val="463377368"/>
        <c:crossesAt val="1"/>
        <c:crossBetween val="midCat"/>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625332269922091"/>
          <c:y val="8.4434838709677412E-2"/>
          <c:w val="0.75647974743614277"/>
          <c:h val="0.78367612903225803"/>
        </c:manualLayout>
      </c:layout>
      <c:lineChart>
        <c:grouping val="standard"/>
        <c:varyColors val="0"/>
        <c:ser>
          <c:idx val="0"/>
          <c:order val="0"/>
          <c:tx>
            <c:strRef>
              <c:f>Sheet1!$B$1</c:f>
              <c:strCache>
                <c:ptCount val="1"/>
                <c:pt idx="0">
                  <c:v>列1</c:v>
                </c:pt>
              </c:strCache>
            </c:strRef>
          </c:tx>
          <c:spPr>
            <a:ln w="28575" cap="rnd">
              <a:solidFill>
                <a:srgbClr val="000042"/>
              </a:solidFill>
              <a:round/>
            </a:ln>
            <a:effectLst/>
          </c:spPr>
          <c:marker>
            <c:symbol val="none"/>
          </c:marker>
          <c:cat>
            <c:numRef>
              <c:f>Sheet1!$A$2:$A$7</c:f>
              <c:numCache>
                <c:formatCode>General</c:formatCode>
                <c:ptCount val="6"/>
              </c:numCache>
            </c:numRef>
          </c:cat>
          <c:val>
            <c:numRef>
              <c:f>Sheet1!$B$2:$B$7</c:f>
              <c:numCache>
                <c:formatCode>General</c:formatCode>
                <c:ptCount val="6"/>
                <c:pt idx="3">
                  <c:v>4</c:v>
                </c:pt>
                <c:pt idx="4">
                  <c:v>4</c:v>
                </c:pt>
              </c:numCache>
            </c:numRef>
          </c:val>
          <c:smooth val="0"/>
          <c:extLst xmlns:c16r2="http://schemas.microsoft.com/office/drawing/2015/06/chart">
            <c:ext xmlns:c16="http://schemas.microsoft.com/office/drawing/2014/chart" uri="{C3380CC4-5D6E-409C-BE32-E72D297353CC}">
              <c16:uniqueId val="{00000000-03A6-4224-9F81-C51693742B98}"/>
            </c:ext>
          </c:extLst>
        </c:ser>
        <c:dLbls>
          <c:showLegendKey val="0"/>
          <c:showVal val="0"/>
          <c:showCatName val="0"/>
          <c:showSerName val="0"/>
          <c:showPercent val="0"/>
          <c:showBubbleSize val="0"/>
        </c:dLbls>
        <c:smooth val="0"/>
        <c:axId val="463378936"/>
        <c:axId val="463379328"/>
      </c:lineChart>
      <c:catAx>
        <c:axId val="463378936"/>
        <c:scaling>
          <c:orientation val="minMax"/>
        </c:scaling>
        <c:delete val="0"/>
        <c:axPos val="b"/>
        <c:numFmt formatCode="General" sourceLinked="1"/>
        <c:majorTickMark val="none"/>
        <c:minorTickMark val="none"/>
        <c:tickLblPos val="nextTo"/>
        <c:spPr>
          <a:noFill/>
          <a:ln w="9525" cap="flat" cmpd="sng" algn="ctr">
            <a:solidFill>
              <a:srgbClr val="000042"/>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63379328"/>
        <c:crossesAt val="0"/>
        <c:auto val="0"/>
        <c:lblAlgn val="ctr"/>
        <c:lblOffset val="100"/>
        <c:noMultiLvlLbl val="0"/>
      </c:catAx>
      <c:valAx>
        <c:axId val="463379328"/>
        <c:scaling>
          <c:orientation val="minMax"/>
          <c:max val="5"/>
          <c:min val="0"/>
        </c:scaling>
        <c:delete val="0"/>
        <c:axPos val="l"/>
        <c:majorGridlines>
          <c:spPr>
            <a:ln w="9525" cap="flat" cmpd="sng" algn="ctr">
              <a:noFill/>
              <a:round/>
            </a:ln>
            <a:effectLst/>
          </c:spPr>
        </c:majorGridlines>
        <c:numFmt formatCode="General" sourceLinked="0"/>
        <c:majorTickMark val="none"/>
        <c:minorTickMark val="none"/>
        <c:tickLblPos val="nextTo"/>
        <c:spPr>
          <a:noFill/>
          <a:ln>
            <a:solidFill>
              <a:srgbClr val="000042"/>
            </a:solidFill>
          </a:ln>
          <a:effectLst/>
        </c:spPr>
        <c:txPr>
          <a:bodyPr rot="-60000000" spcFirstLastPara="1" vertOverflow="ellipsis" vert="horz" wrap="square" anchor="ctr" anchorCtr="1"/>
          <a:lstStyle/>
          <a:p>
            <a:pPr>
              <a:defRPr sz="1197" b="0" i="0" u="none" strike="noStrike" kern="1200" baseline="0">
                <a:solidFill>
                  <a:schemeClr val="accent1">
                    <a:lumMod val="20000"/>
                    <a:lumOff val="80000"/>
                  </a:schemeClr>
                </a:solidFill>
                <a:latin typeface="+mn-lt"/>
                <a:ea typeface="+mn-ea"/>
                <a:cs typeface="+mn-cs"/>
              </a:defRPr>
            </a:pPr>
            <a:endParaRPr lang="ja-JP"/>
          </a:p>
        </c:txPr>
        <c:crossAx val="463378936"/>
        <c:crossesAt val="1"/>
        <c:crossBetween val="midCat"/>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列1</c:v>
                </c:pt>
              </c:strCache>
            </c:strRef>
          </c:tx>
          <c:spPr>
            <a:ln w="28575" cap="rnd">
              <a:solidFill>
                <a:srgbClr val="000042"/>
              </a:solidFill>
              <a:round/>
            </a:ln>
            <a:effectLst/>
          </c:spPr>
          <c:marker>
            <c:symbol val="none"/>
          </c:marker>
          <c:cat>
            <c:numRef>
              <c:f>Sheet1!$A$2:$A$7</c:f>
              <c:numCache>
                <c:formatCode>General</c:formatCode>
                <c:ptCount val="6"/>
              </c:numCache>
            </c:numRef>
          </c:cat>
          <c:val>
            <c:numRef>
              <c:f>Sheet1!$B$2:$B$7</c:f>
              <c:numCache>
                <c:formatCode>General</c:formatCode>
                <c:ptCount val="6"/>
                <c:pt idx="2">
                  <c:v>4</c:v>
                </c:pt>
                <c:pt idx="3">
                  <c:v>4</c:v>
                </c:pt>
                <c:pt idx="4">
                  <c:v>4</c:v>
                </c:pt>
              </c:numCache>
            </c:numRef>
          </c:val>
          <c:smooth val="0"/>
          <c:extLst xmlns:c16r2="http://schemas.microsoft.com/office/drawing/2015/06/chart">
            <c:ext xmlns:c16="http://schemas.microsoft.com/office/drawing/2014/chart" uri="{C3380CC4-5D6E-409C-BE32-E72D297353CC}">
              <c16:uniqueId val="{00000000-708A-4133-B67D-28EEA781B359}"/>
            </c:ext>
          </c:extLst>
        </c:ser>
        <c:dLbls>
          <c:showLegendKey val="0"/>
          <c:showVal val="0"/>
          <c:showCatName val="0"/>
          <c:showSerName val="0"/>
          <c:showPercent val="0"/>
          <c:showBubbleSize val="0"/>
        </c:dLbls>
        <c:smooth val="0"/>
        <c:axId val="463137792"/>
        <c:axId val="463132304"/>
      </c:lineChart>
      <c:catAx>
        <c:axId val="463137792"/>
        <c:scaling>
          <c:orientation val="minMax"/>
        </c:scaling>
        <c:delete val="0"/>
        <c:axPos val="b"/>
        <c:numFmt formatCode="General" sourceLinked="1"/>
        <c:majorTickMark val="none"/>
        <c:minorTickMark val="none"/>
        <c:tickLblPos val="nextTo"/>
        <c:spPr>
          <a:noFill/>
          <a:ln w="9525" cap="flat" cmpd="sng" algn="ctr">
            <a:solidFill>
              <a:srgbClr val="000042"/>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63132304"/>
        <c:crossesAt val="0"/>
        <c:auto val="0"/>
        <c:lblAlgn val="ctr"/>
        <c:lblOffset val="100"/>
        <c:noMultiLvlLbl val="0"/>
      </c:catAx>
      <c:valAx>
        <c:axId val="463132304"/>
        <c:scaling>
          <c:orientation val="minMax"/>
          <c:max val="5"/>
          <c:min val="0"/>
        </c:scaling>
        <c:delete val="0"/>
        <c:axPos val="l"/>
        <c:majorGridlines>
          <c:spPr>
            <a:ln w="9525" cap="flat" cmpd="sng" algn="ctr">
              <a:noFill/>
              <a:round/>
            </a:ln>
            <a:effectLst/>
          </c:spPr>
        </c:majorGridlines>
        <c:numFmt formatCode="General" sourceLinked="0"/>
        <c:majorTickMark val="none"/>
        <c:minorTickMark val="none"/>
        <c:tickLblPos val="nextTo"/>
        <c:spPr>
          <a:noFill/>
          <a:ln>
            <a:solidFill>
              <a:srgbClr val="000042"/>
            </a:solidFill>
          </a:ln>
          <a:effectLst/>
        </c:spPr>
        <c:txPr>
          <a:bodyPr rot="-60000000" spcFirstLastPara="1" vertOverflow="ellipsis" vert="horz" wrap="square" anchor="ctr" anchorCtr="1"/>
          <a:lstStyle/>
          <a:p>
            <a:pPr>
              <a:defRPr sz="1197" b="0" i="0" u="none" strike="noStrike" kern="1200" baseline="0">
                <a:solidFill>
                  <a:srgbClr val="FFEBFF"/>
                </a:solidFill>
                <a:latin typeface="+mn-lt"/>
                <a:ea typeface="+mn-ea"/>
                <a:cs typeface="+mn-cs"/>
              </a:defRPr>
            </a:pPr>
            <a:endParaRPr lang="ja-JP"/>
          </a:p>
        </c:txPr>
        <c:crossAx val="463137792"/>
        <c:crossesAt val="1"/>
        <c:crossBetween val="midCat"/>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8373682905363678E-2"/>
          <c:y val="0.20983636647425252"/>
          <c:w val="0.9306632579744516"/>
          <c:h val="0.79016393442622856"/>
        </c:manualLayout>
      </c:layout>
      <c:scatterChart>
        <c:scatterStyle val="smoothMarker"/>
        <c:varyColors val="0"/>
        <c:ser>
          <c:idx val="0"/>
          <c:order val="0"/>
          <c:spPr>
            <a:ln w="38100">
              <a:solidFill>
                <a:srgbClr val="000080"/>
              </a:solidFill>
              <a:prstDash val="solid"/>
            </a:ln>
          </c:spPr>
          <c:marker>
            <c:symbol val="none"/>
          </c:marker>
          <c:xVal>
            <c:numRef>
              <c:f>'[003121.xls]標準正規分布グラフ'!$A$1:$A$121</c:f>
              <c:numCache>
                <c:formatCode>General</c:formatCode>
                <c:ptCount val="121"/>
                <c:pt idx="0">
                  <c:v>-6</c:v>
                </c:pt>
                <c:pt idx="1">
                  <c:v>-5.9</c:v>
                </c:pt>
                <c:pt idx="2">
                  <c:v>-5.8</c:v>
                </c:pt>
                <c:pt idx="3">
                  <c:v>-5.7</c:v>
                </c:pt>
                <c:pt idx="4">
                  <c:v>-5.6</c:v>
                </c:pt>
                <c:pt idx="5">
                  <c:v>-5.5</c:v>
                </c:pt>
                <c:pt idx="6">
                  <c:v>-5.4</c:v>
                </c:pt>
                <c:pt idx="7">
                  <c:v>-5.3</c:v>
                </c:pt>
                <c:pt idx="8">
                  <c:v>-5.2</c:v>
                </c:pt>
                <c:pt idx="9">
                  <c:v>-5.0999999999999996</c:v>
                </c:pt>
                <c:pt idx="10">
                  <c:v>-5</c:v>
                </c:pt>
                <c:pt idx="11">
                  <c:v>-4.9000000000000004</c:v>
                </c:pt>
                <c:pt idx="12">
                  <c:v>-4.8</c:v>
                </c:pt>
                <c:pt idx="13">
                  <c:v>-4.7</c:v>
                </c:pt>
                <c:pt idx="14">
                  <c:v>-4.5999999999999996</c:v>
                </c:pt>
                <c:pt idx="15">
                  <c:v>-4.5</c:v>
                </c:pt>
                <c:pt idx="16">
                  <c:v>-4.4000000000000004</c:v>
                </c:pt>
                <c:pt idx="17">
                  <c:v>-4.3</c:v>
                </c:pt>
                <c:pt idx="18">
                  <c:v>-4.2</c:v>
                </c:pt>
                <c:pt idx="19">
                  <c:v>-4.0999999999999996</c:v>
                </c:pt>
                <c:pt idx="20">
                  <c:v>-4</c:v>
                </c:pt>
                <c:pt idx="21">
                  <c:v>-3.9</c:v>
                </c:pt>
                <c:pt idx="22">
                  <c:v>-3.8</c:v>
                </c:pt>
                <c:pt idx="23">
                  <c:v>-3.6999999999999997</c:v>
                </c:pt>
                <c:pt idx="24">
                  <c:v>-3.5999999999999988</c:v>
                </c:pt>
                <c:pt idx="25">
                  <c:v>-3.5</c:v>
                </c:pt>
                <c:pt idx="26">
                  <c:v>-3.4</c:v>
                </c:pt>
                <c:pt idx="27">
                  <c:v>-3.3</c:v>
                </c:pt>
                <c:pt idx="28">
                  <c:v>-3.1999999999999997</c:v>
                </c:pt>
                <c:pt idx="29">
                  <c:v>-3.0999999999999988</c:v>
                </c:pt>
                <c:pt idx="30">
                  <c:v>-3</c:v>
                </c:pt>
                <c:pt idx="31">
                  <c:v>-2.9</c:v>
                </c:pt>
                <c:pt idx="32">
                  <c:v>-2.8</c:v>
                </c:pt>
                <c:pt idx="33">
                  <c:v>-2.6999999999999997</c:v>
                </c:pt>
                <c:pt idx="34">
                  <c:v>-2.5999999999999988</c:v>
                </c:pt>
                <c:pt idx="35">
                  <c:v>-2.5</c:v>
                </c:pt>
                <c:pt idx="36">
                  <c:v>-2.4</c:v>
                </c:pt>
                <c:pt idx="37">
                  <c:v>-2.2999999999999998</c:v>
                </c:pt>
                <c:pt idx="38">
                  <c:v>-2.1999999999999997</c:v>
                </c:pt>
                <c:pt idx="39">
                  <c:v>-2.0999999999999988</c:v>
                </c:pt>
                <c:pt idx="40">
                  <c:v>-2</c:v>
                </c:pt>
                <c:pt idx="41">
                  <c:v>-1.8999999999999975</c:v>
                </c:pt>
                <c:pt idx="42">
                  <c:v>-1.7999999999999974</c:v>
                </c:pt>
                <c:pt idx="43">
                  <c:v>-1.7000000000000002</c:v>
                </c:pt>
                <c:pt idx="44">
                  <c:v>-1.5999999999999974</c:v>
                </c:pt>
                <c:pt idx="45">
                  <c:v>-1.5</c:v>
                </c:pt>
                <c:pt idx="46">
                  <c:v>-1.3999999999999975</c:v>
                </c:pt>
                <c:pt idx="47">
                  <c:v>-1.2999999999999974</c:v>
                </c:pt>
                <c:pt idx="48">
                  <c:v>-1.1999999999999975</c:v>
                </c:pt>
                <c:pt idx="49">
                  <c:v>-1.0999999999999974</c:v>
                </c:pt>
                <c:pt idx="50">
                  <c:v>-1</c:v>
                </c:pt>
                <c:pt idx="51">
                  <c:v>-0.89999999999999969</c:v>
                </c:pt>
                <c:pt idx="52">
                  <c:v>-0.79999999999999982</c:v>
                </c:pt>
                <c:pt idx="53">
                  <c:v>-0.69999999999999962</c:v>
                </c:pt>
                <c:pt idx="54">
                  <c:v>-0.59999999999999953</c:v>
                </c:pt>
                <c:pt idx="55">
                  <c:v>-0.5</c:v>
                </c:pt>
                <c:pt idx="56">
                  <c:v>-0.40000000000000008</c:v>
                </c:pt>
                <c:pt idx="57">
                  <c:v>-0.30000000000000032</c:v>
                </c:pt>
                <c:pt idx="58">
                  <c:v>-0.19999999999999957</c:v>
                </c:pt>
                <c:pt idx="59">
                  <c:v>-9.9999999999999881E-2</c:v>
                </c:pt>
                <c:pt idx="60">
                  <c:v>0</c:v>
                </c:pt>
                <c:pt idx="61">
                  <c:v>0.10000000000000053</c:v>
                </c:pt>
                <c:pt idx="62">
                  <c:v>0.20000000000000021</c:v>
                </c:pt>
                <c:pt idx="63">
                  <c:v>0.30000000000000082</c:v>
                </c:pt>
                <c:pt idx="64">
                  <c:v>0.40000000000000036</c:v>
                </c:pt>
                <c:pt idx="65">
                  <c:v>0.5</c:v>
                </c:pt>
                <c:pt idx="66">
                  <c:v>0.60000000000000064</c:v>
                </c:pt>
                <c:pt idx="67">
                  <c:v>0.70000000000000062</c:v>
                </c:pt>
                <c:pt idx="68">
                  <c:v>0.80000000000000071</c:v>
                </c:pt>
                <c:pt idx="69">
                  <c:v>0.90000000000000069</c:v>
                </c:pt>
                <c:pt idx="70">
                  <c:v>1</c:v>
                </c:pt>
                <c:pt idx="71">
                  <c:v>1.1000000000000005</c:v>
                </c:pt>
                <c:pt idx="72">
                  <c:v>1.2000000000000002</c:v>
                </c:pt>
                <c:pt idx="73">
                  <c:v>1.3000000000000007</c:v>
                </c:pt>
                <c:pt idx="74">
                  <c:v>1.4000000000000004</c:v>
                </c:pt>
                <c:pt idx="75">
                  <c:v>1.5</c:v>
                </c:pt>
                <c:pt idx="76">
                  <c:v>1.6000000000000005</c:v>
                </c:pt>
                <c:pt idx="77">
                  <c:v>1.7000000000000002</c:v>
                </c:pt>
                <c:pt idx="78">
                  <c:v>1.8000000000000007</c:v>
                </c:pt>
                <c:pt idx="79">
                  <c:v>1.9000000000000021</c:v>
                </c:pt>
                <c:pt idx="80">
                  <c:v>2</c:v>
                </c:pt>
                <c:pt idx="81">
                  <c:v>2.0999999999999988</c:v>
                </c:pt>
                <c:pt idx="82">
                  <c:v>2.2000000000000011</c:v>
                </c:pt>
                <c:pt idx="83">
                  <c:v>2.3000000000000007</c:v>
                </c:pt>
                <c:pt idx="84">
                  <c:v>2.4000000000000004</c:v>
                </c:pt>
                <c:pt idx="85">
                  <c:v>2.5</c:v>
                </c:pt>
                <c:pt idx="86">
                  <c:v>2.5999999999999988</c:v>
                </c:pt>
                <c:pt idx="87">
                  <c:v>2.7000000000000011</c:v>
                </c:pt>
                <c:pt idx="88">
                  <c:v>2.8000000000000007</c:v>
                </c:pt>
                <c:pt idx="89">
                  <c:v>2.9000000000000004</c:v>
                </c:pt>
                <c:pt idx="90">
                  <c:v>3</c:v>
                </c:pt>
                <c:pt idx="91">
                  <c:v>3.0999999999999988</c:v>
                </c:pt>
                <c:pt idx="92">
                  <c:v>3.2000000000000011</c:v>
                </c:pt>
                <c:pt idx="93">
                  <c:v>3.3000000000000007</c:v>
                </c:pt>
                <c:pt idx="94">
                  <c:v>3.4000000000000004</c:v>
                </c:pt>
                <c:pt idx="95">
                  <c:v>3.5</c:v>
                </c:pt>
                <c:pt idx="96">
                  <c:v>3.6000000000000014</c:v>
                </c:pt>
                <c:pt idx="97">
                  <c:v>3.7000000000000011</c:v>
                </c:pt>
                <c:pt idx="98">
                  <c:v>3.8000000000000007</c:v>
                </c:pt>
                <c:pt idx="99">
                  <c:v>3.9000000000000004</c:v>
                </c:pt>
                <c:pt idx="100">
                  <c:v>4</c:v>
                </c:pt>
                <c:pt idx="101">
                  <c:v>4.1000000000000005</c:v>
                </c:pt>
                <c:pt idx="102">
                  <c:v>4.2000000000000011</c:v>
                </c:pt>
                <c:pt idx="103">
                  <c:v>4.3000000000000007</c:v>
                </c:pt>
                <c:pt idx="104">
                  <c:v>4.4000000000000004</c:v>
                </c:pt>
                <c:pt idx="105">
                  <c:v>4.5</c:v>
                </c:pt>
                <c:pt idx="106">
                  <c:v>4.6000000000000005</c:v>
                </c:pt>
                <c:pt idx="107">
                  <c:v>4.7000000000000011</c:v>
                </c:pt>
                <c:pt idx="108">
                  <c:v>4.8000000000000007</c:v>
                </c:pt>
                <c:pt idx="109">
                  <c:v>4.9000000000000004</c:v>
                </c:pt>
                <c:pt idx="110">
                  <c:v>5</c:v>
                </c:pt>
                <c:pt idx="111">
                  <c:v>5.1000000000000005</c:v>
                </c:pt>
                <c:pt idx="112">
                  <c:v>5.2000000000000011</c:v>
                </c:pt>
                <c:pt idx="113">
                  <c:v>5.3000000000000007</c:v>
                </c:pt>
                <c:pt idx="114">
                  <c:v>5.4</c:v>
                </c:pt>
                <c:pt idx="115">
                  <c:v>5.5</c:v>
                </c:pt>
                <c:pt idx="116">
                  <c:v>5.6000000000000005</c:v>
                </c:pt>
                <c:pt idx="117">
                  <c:v>5.7000000000000011</c:v>
                </c:pt>
                <c:pt idx="118">
                  <c:v>5.8000000000000007</c:v>
                </c:pt>
                <c:pt idx="119">
                  <c:v>5.9</c:v>
                </c:pt>
                <c:pt idx="120">
                  <c:v>6</c:v>
                </c:pt>
              </c:numCache>
            </c:numRef>
          </c:xVal>
          <c:yVal>
            <c:numRef>
              <c:f>'[003121.xls]標準正規分布グラフ'!$B$1:$B$121</c:f>
              <c:numCache>
                <c:formatCode>General</c:formatCode>
                <c:ptCount val="121"/>
                <c:pt idx="0">
                  <c:v>6.0758828498233035E-9</c:v>
                </c:pt>
                <c:pt idx="1">
                  <c:v>1.1015763624682351E-8</c:v>
                </c:pt>
                <c:pt idx="2">
                  <c:v>1.9773196406244725E-8</c:v>
                </c:pt>
                <c:pt idx="3">
                  <c:v>3.5139550948204446E-8</c:v>
                </c:pt>
                <c:pt idx="4">
                  <c:v>6.1826205001658771E-8</c:v>
                </c:pt>
                <c:pt idx="5">
                  <c:v>1.0769760042543308E-7</c:v>
                </c:pt>
                <c:pt idx="6">
                  <c:v>1.8573618445552958E-7</c:v>
                </c:pt>
                <c:pt idx="7">
                  <c:v>3.1713492167159865E-7</c:v>
                </c:pt>
                <c:pt idx="8">
                  <c:v>5.3610353446976272E-7</c:v>
                </c:pt>
                <c:pt idx="9">
                  <c:v>8.9724351623833808E-7</c:v>
                </c:pt>
                <c:pt idx="10">
                  <c:v>1.4867195147343017E-6</c:v>
                </c:pt>
                <c:pt idx="11">
                  <c:v>2.4389607458933615E-6</c:v>
                </c:pt>
                <c:pt idx="12">
                  <c:v>3.9612990910320863E-6</c:v>
                </c:pt>
                <c:pt idx="13">
                  <c:v>6.3698251788670924E-6</c:v>
                </c:pt>
                <c:pt idx="14">
                  <c:v>1.0140852065486787E-5</c:v>
                </c:pt>
                <c:pt idx="15">
                  <c:v>1.5983741106905519E-5</c:v>
                </c:pt>
                <c:pt idx="16">
                  <c:v>2.4942471290053542E-5</c:v>
                </c:pt>
                <c:pt idx="17">
                  <c:v>3.8535196742087197E-5</c:v>
                </c:pt>
                <c:pt idx="18">
                  <c:v>5.8943067756539936E-5</c:v>
                </c:pt>
                <c:pt idx="19">
                  <c:v>8.9261657177133104E-5</c:v>
                </c:pt>
                <c:pt idx="20">
                  <c:v>1.3383022576488556E-4</c:v>
                </c:pt>
                <c:pt idx="21">
                  <c:v>1.9865547139277326E-4</c:v>
                </c:pt>
                <c:pt idx="22">
                  <c:v>2.919469257914607E-4</c:v>
                </c:pt>
                <c:pt idx="23">
                  <c:v>4.247802705507536E-4</c:v>
                </c:pt>
                <c:pt idx="24">
                  <c:v>6.1190193011377385E-4</c:v>
                </c:pt>
                <c:pt idx="25">
                  <c:v>8.7268269504575994E-4</c:v>
                </c:pt>
                <c:pt idx="26">
                  <c:v>1.2322191684730225E-3</c:v>
                </c:pt>
                <c:pt idx="27">
                  <c:v>1.7225689390536838E-3</c:v>
                </c:pt>
                <c:pt idx="28">
                  <c:v>2.3840882014648452E-3</c:v>
                </c:pt>
                <c:pt idx="29">
                  <c:v>3.2668190561999295E-3</c:v>
                </c:pt>
                <c:pt idx="30">
                  <c:v>4.4318484119380231E-3</c:v>
                </c:pt>
                <c:pt idx="31">
                  <c:v>5.9525324197758529E-3</c:v>
                </c:pt>
                <c:pt idx="32">
                  <c:v>7.9154515829799807E-3</c:v>
                </c:pt>
                <c:pt idx="33">
                  <c:v>1.0420934814422605E-2</c:v>
                </c:pt>
                <c:pt idx="34">
                  <c:v>1.3582969233685667E-2</c:v>
                </c:pt>
                <c:pt idx="35">
                  <c:v>1.7528300493568561E-2</c:v>
                </c:pt>
                <c:pt idx="36">
                  <c:v>2.2394530294842851E-2</c:v>
                </c:pt>
                <c:pt idx="37">
                  <c:v>2.8327037741601186E-2</c:v>
                </c:pt>
                <c:pt idx="38">
                  <c:v>3.5474592846231452E-2</c:v>
                </c:pt>
                <c:pt idx="39">
                  <c:v>4.3983595980427233E-2</c:v>
                </c:pt>
                <c:pt idx="40">
                  <c:v>5.3990966513188084E-2</c:v>
                </c:pt>
                <c:pt idx="41">
                  <c:v>6.5615814774676651E-2</c:v>
                </c:pt>
                <c:pt idx="42">
                  <c:v>7.8950158300894066E-2</c:v>
                </c:pt>
                <c:pt idx="43">
                  <c:v>9.4049077376887114E-2</c:v>
                </c:pt>
                <c:pt idx="44">
                  <c:v>0.1109208346794555</c:v>
                </c:pt>
                <c:pt idx="45">
                  <c:v>0.12951759566589174</c:v>
                </c:pt>
                <c:pt idx="46">
                  <c:v>0.14972746563574496</c:v>
                </c:pt>
                <c:pt idx="47">
                  <c:v>0.17136859204780741</c:v>
                </c:pt>
                <c:pt idx="48">
                  <c:v>0.19418605498321287</c:v>
                </c:pt>
                <c:pt idx="49">
                  <c:v>0.21785217703255061</c:v>
                </c:pt>
                <c:pt idx="50">
                  <c:v>0.24197072451914334</c:v>
                </c:pt>
                <c:pt idx="51">
                  <c:v>0.26608524989875498</c:v>
                </c:pt>
                <c:pt idx="52">
                  <c:v>0.28969155276148273</c:v>
                </c:pt>
                <c:pt idx="53">
                  <c:v>0.31225393336676138</c:v>
                </c:pt>
                <c:pt idx="54">
                  <c:v>0.33322460289180039</c:v>
                </c:pt>
                <c:pt idx="55">
                  <c:v>0.35206532676429947</c:v>
                </c:pt>
                <c:pt idx="56">
                  <c:v>0.36827014030332333</c:v>
                </c:pt>
                <c:pt idx="57">
                  <c:v>0.38138781546052475</c:v>
                </c:pt>
                <c:pt idx="58">
                  <c:v>0.39104269397545727</c:v>
                </c:pt>
                <c:pt idx="59">
                  <c:v>0.39695254747701242</c:v>
                </c:pt>
                <c:pt idx="60">
                  <c:v>0.39894228040143281</c:v>
                </c:pt>
                <c:pt idx="61">
                  <c:v>0.39695254747701236</c:v>
                </c:pt>
                <c:pt idx="62">
                  <c:v>0.3910426939754571</c:v>
                </c:pt>
                <c:pt idx="63">
                  <c:v>0.38138781546052464</c:v>
                </c:pt>
                <c:pt idx="64">
                  <c:v>0.36827014030332322</c:v>
                </c:pt>
                <c:pt idx="65">
                  <c:v>0.35206532676429947</c:v>
                </c:pt>
                <c:pt idx="66">
                  <c:v>0.3332246028918</c:v>
                </c:pt>
                <c:pt idx="67">
                  <c:v>0.31225393336676138</c:v>
                </c:pt>
                <c:pt idx="68">
                  <c:v>0.28969155276148223</c:v>
                </c:pt>
                <c:pt idx="69">
                  <c:v>0.26608524989875482</c:v>
                </c:pt>
                <c:pt idx="70">
                  <c:v>0.24197072451914334</c:v>
                </c:pt>
                <c:pt idx="71">
                  <c:v>0.21785217703255039</c:v>
                </c:pt>
                <c:pt idx="72">
                  <c:v>0.19418605498321287</c:v>
                </c:pt>
                <c:pt idx="73">
                  <c:v>0.17136859204780724</c:v>
                </c:pt>
                <c:pt idx="74">
                  <c:v>0.14972746563574479</c:v>
                </c:pt>
                <c:pt idx="75">
                  <c:v>0.12951759566589174</c:v>
                </c:pt>
                <c:pt idx="76">
                  <c:v>0.11092083467945545</c:v>
                </c:pt>
                <c:pt idx="77">
                  <c:v>9.4049077376887114E-2</c:v>
                </c:pt>
                <c:pt idx="78">
                  <c:v>7.8950158300893969E-2</c:v>
                </c:pt>
                <c:pt idx="79">
                  <c:v>6.561581477467654E-2</c:v>
                </c:pt>
                <c:pt idx="80">
                  <c:v>5.3990966513188084E-2</c:v>
                </c:pt>
                <c:pt idx="81">
                  <c:v>4.3983595980427233E-2</c:v>
                </c:pt>
                <c:pt idx="82">
                  <c:v>3.5474592846231355E-2</c:v>
                </c:pt>
                <c:pt idx="83">
                  <c:v>2.8327037741601131E-2</c:v>
                </c:pt>
                <c:pt idx="84">
                  <c:v>2.2394530294842837E-2</c:v>
                </c:pt>
                <c:pt idx="85">
                  <c:v>1.7528300493568561E-2</c:v>
                </c:pt>
                <c:pt idx="86">
                  <c:v>1.3582969233685667E-2</c:v>
                </c:pt>
                <c:pt idx="87">
                  <c:v>1.0420934814422567E-2</c:v>
                </c:pt>
                <c:pt idx="88">
                  <c:v>7.9154515829799512E-3</c:v>
                </c:pt>
                <c:pt idx="89">
                  <c:v>5.9525324197758503E-3</c:v>
                </c:pt>
                <c:pt idx="90">
                  <c:v>4.4318484119380231E-3</c:v>
                </c:pt>
                <c:pt idx="91">
                  <c:v>3.2668190561999295E-3</c:v>
                </c:pt>
                <c:pt idx="92">
                  <c:v>2.3840882014648352E-3</c:v>
                </c:pt>
                <c:pt idx="93">
                  <c:v>1.7225689390536788E-3</c:v>
                </c:pt>
                <c:pt idx="94">
                  <c:v>1.2322191684730208E-3</c:v>
                </c:pt>
                <c:pt idx="95">
                  <c:v>8.7268269504575994E-4</c:v>
                </c:pt>
                <c:pt idx="96">
                  <c:v>6.1190193011377006E-4</c:v>
                </c:pt>
                <c:pt idx="97">
                  <c:v>4.2478027055075095E-4</c:v>
                </c:pt>
                <c:pt idx="98">
                  <c:v>2.9194692579145995E-4</c:v>
                </c:pt>
                <c:pt idx="99">
                  <c:v>1.9865547139277285E-4</c:v>
                </c:pt>
                <c:pt idx="100">
                  <c:v>1.3383022576488556E-4</c:v>
                </c:pt>
                <c:pt idx="101">
                  <c:v>8.9261657177132521E-5</c:v>
                </c:pt>
                <c:pt idx="102">
                  <c:v>5.8943067756539774E-5</c:v>
                </c:pt>
                <c:pt idx="103">
                  <c:v>3.8535196742087041E-5</c:v>
                </c:pt>
                <c:pt idx="104">
                  <c:v>2.4942471290053542E-5</c:v>
                </c:pt>
                <c:pt idx="105">
                  <c:v>1.5983741106905519E-5</c:v>
                </c:pt>
                <c:pt idx="106">
                  <c:v>1.0140852065486699E-5</c:v>
                </c:pt>
                <c:pt idx="107">
                  <c:v>6.3698251788670763E-6</c:v>
                </c:pt>
                <c:pt idx="108">
                  <c:v>3.9612990910320745E-6</c:v>
                </c:pt>
                <c:pt idx="109">
                  <c:v>2.4389607458933615E-6</c:v>
                </c:pt>
                <c:pt idx="110">
                  <c:v>1.4867195147343017E-6</c:v>
                </c:pt>
                <c:pt idx="111">
                  <c:v>8.9724351623833056E-7</c:v>
                </c:pt>
                <c:pt idx="112">
                  <c:v>5.361035344697605E-7</c:v>
                </c:pt>
                <c:pt idx="113">
                  <c:v>3.1713492167159749E-7</c:v>
                </c:pt>
                <c:pt idx="114">
                  <c:v>1.8573618445552958E-7</c:v>
                </c:pt>
                <c:pt idx="115">
                  <c:v>1.0769760042543308E-7</c:v>
                </c:pt>
                <c:pt idx="116">
                  <c:v>6.1826205001658004E-8</c:v>
                </c:pt>
                <c:pt idx="117">
                  <c:v>3.5139550948204321E-8</c:v>
                </c:pt>
                <c:pt idx="118">
                  <c:v>1.9773196406244652E-8</c:v>
                </c:pt>
                <c:pt idx="119">
                  <c:v>1.1015763624682351E-8</c:v>
                </c:pt>
                <c:pt idx="120">
                  <c:v>6.0758828498233035E-9</c:v>
                </c:pt>
              </c:numCache>
            </c:numRef>
          </c:yVal>
          <c:smooth val="1"/>
          <c:extLst xmlns:c16r2="http://schemas.microsoft.com/office/drawing/2015/06/chart">
            <c:ext xmlns:c16="http://schemas.microsoft.com/office/drawing/2014/chart" uri="{C3380CC4-5D6E-409C-BE32-E72D297353CC}">
              <c16:uniqueId val="{00000000-911D-4CCF-8895-2C4A3D44C78B}"/>
            </c:ext>
          </c:extLst>
        </c:ser>
        <c:dLbls>
          <c:showLegendKey val="0"/>
          <c:showVal val="0"/>
          <c:showCatName val="0"/>
          <c:showSerName val="0"/>
          <c:showPercent val="0"/>
          <c:showBubbleSize val="0"/>
        </c:dLbls>
        <c:axId val="461620088"/>
        <c:axId val="461623224"/>
      </c:scatterChart>
      <c:valAx>
        <c:axId val="461620088"/>
        <c:scaling>
          <c:orientation val="minMax"/>
          <c:max val="6"/>
          <c:min val="-6"/>
        </c:scaling>
        <c:delete val="0"/>
        <c:axPos val="b"/>
        <c:numFmt formatCode="General" sourceLinked="1"/>
        <c:majorTickMark val="none"/>
        <c:minorTickMark val="none"/>
        <c:tickLblPos val="none"/>
        <c:spPr>
          <a:ln w="3175">
            <a:solidFill>
              <a:srgbClr val="000000"/>
            </a:solidFill>
            <a:prstDash val="solid"/>
          </a:ln>
        </c:spPr>
        <c:txPr>
          <a:bodyPr rot="0" vert="horz"/>
          <a:lstStyle/>
          <a:p>
            <a:pPr>
              <a:defRPr sz="1100" b="0" i="0" u="none" strike="noStrike" baseline="0">
                <a:solidFill>
                  <a:srgbClr val="000000"/>
                </a:solidFill>
                <a:latin typeface="Arial"/>
                <a:ea typeface="Arial"/>
                <a:cs typeface="Arial"/>
              </a:defRPr>
            </a:pPr>
            <a:endParaRPr lang="ja-JP"/>
          </a:p>
        </c:txPr>
        <c:crossAx val="461623224"/>
        <c:crosses val="autoZero"/>
        <c:crossBetween val="midCat"/>
      </c:valAx>
      <c:valAx>
        <c:axId val="461623224"/>
        <c:scaling>
          <c:orientation val="minMax"/>
        </c:scaling>
        <c:delete val="1"/>
        <c:axPos val="l"/>
        <c:numFmt formatCode="General" sourceLinked="1"/>
        <c:majorTickMark val="out"/>
        <c:minorTickMark val="none"/>
        <c:tickLblPos val="none"/>
        <c:crossAx val="461620088"/>
        <c:crosses val="autoZero"/>
        <c:crossBetween val="midCat"/>
      </c:valAx>
      <c:spPr>
        <a:noFill/>
        <a:ln w="25400">
          <a:noFill/>
        </a:ln>
      </c:spPr>
    </c:plotArea>
    <c:plotVisOnly val="1"/>
    <c:dispBlanksAs val="gap"/>
    <c:showDLblsOverMax val="0"/>
  </c:chart>
  <c:spPr>
    <a:noFill/>
    <a:ln w="3175">
      <a:noFill/>
      <a:prstDash val="solid"/>
    </a:ln>
  </c:spPr>
  <c:txPr>
    <a:bodyPr/>
    <a:lstStyle/>
    <a:p>
      <a:pPr>
        <a:defRPr sz="1100" b="0" i="0" u="none" strike="noStrike" baseline="0">
          <a:solidFill>
            <a:srgbClr val="000000"/>
          </a:solidFill>
          <a:latin typeface="Arial"/>
          <a:ea typeface="Arial"/>
          <a:cs typeface="Arial"/>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0"/>
    <c:plotArea>
      <c:layout>
        <c:manualLayout>
          <c:layoutTarget val="inner"/>
          <c:xMode val="edge"/>
          <c:yMode val="edge"/>
          <c:x val="5.5194825672334538E-3"/>
          <c:y val="1.7947624808031547E-2"/>
          <c:w val="0.66271138741947355"/>
          <c:h val="0.49011840953696928"/>
        </c:manualLayout>
      </c:layout>
      <c:scatterChart>
        <c:scatterStyle val="smoothMarker"/>
        <c:varyColors val="0"/>
        <c:ser>
          <c:idx val="0"/>
          <c:order val="0"/>
          <c:spPr>
            <a:ln w="53975">
              <a:solidFill>
                <a:srgbClr val="FF0066"/>
              </a:solidFill>
            </a:ln>
          </c:spPr>
          <c:marker>
            <c:symbol val="none"/>
          </c:marker>
          <c:xVal>
            <c:numRef>
              <c:f>'[003121.xls]標準正規分布グラフ'!$A$1:$A$121</c:f>
              <c:numCache>
                <c:formatCode>General</c:formatCode>
                <c:ptCount val="121"/>
                <c:pt idx="0">
                  <c:v>-6</c:v>
                </c:pt>
                <c:pt idx="1">
                  <c:v>-5.9</c:v>
                </c:pt>
                <c:pt idx="2">
                  <c:v>-5.8</c:v>
                </c:pt>
                <c:pt idx="3">
                  <c:v>-5.7</c:v>
                </c:pt>
                <c:pt idx="4">
                  <c:v>-5.6</c:v>
                </c:pt>
                <c:pt idx="5">
                  <c:v>-5.5</c:v>
                </c:pt>
                <c:pt idx="6">
                  <c:v>-5.4</c:v>
                </c:pt>
                <c:pt idx="7">
                  <c:v>-5.3</c:v>
                </c:pt>
                <c:pt idx="8">
                  <c:v>-5.2</c:v>
                </c:pt>
                <c:pt idx="9">
                  <c:v>-5.0999999999999996</c:v>
                </c:pt>
                <c:pt idx="10">
                  <c:v>-5</c:v>
                </c:pt>
                <c:pt idx="11">
                  <c:v>-4.9000000000000004</c:v>
                </c:pt>
                <c:pt idx="12">
                  <c:v>-4.8</c:v>
                </c:pt>
                <c:pt idx="13">
                  <c:v>-4.7</c:v>
                </c:pt>
                <c:pt idx="14">
                  <c:v>-4.5999999999999996</c:v>
                </c:pt>
                <c:pt idx="15">
                  <c:v>-4.5</c:v>
                </c:pt>
                <c:pt idx="16">
                  <c:v>-4.4000000000000004</c:v>
                </c:pt>
                <c:pt idx="17">
                  <c:v>-4.3</c:v>
                </c:pt>
                <c:pt idx="18">
                  <c:v>-4.2</c:v>
                </c:pt>
                <c:pt idx="19">
                  <c:v>-4.0999999999999996</c:v>
                </c:pt>
                <c:pt idx="20">
                  <c:v>-4</c:v>
                </c:pt>
                <c:pt idx="21">
                  <c:v>-3.9</c:v>
                </c:pt>
                <c:pt idx="22">
                  <c:v>-3.8</c:v>
                </c:pt>
                <c:pt idx="23">
                  <c:v>-3.6999999999999997</c:v>
                </c:pt>
                <c:pt idx="24">
                  <c:v>-3.5999999999999988</c:v>
                </c:pt>
                <c:pt idx="25">
                  <c:v>-3.5</c:v>
                </c:pt>
                <c:pt idx="26">
                  <c:v>-3.4</c:v>
                </c:pt>
                <c:pt idx="27">
                  <c:v>-3.3</c:v>
                </c:pt>
                <c:pt idx="28">
                  <c:v>-3.1999999999999997</c:v>
                </c:pt>
                <c:pt idx="29">
                  <c:v>-3.0999999999999988</c:v>
                </c:pt>
                <c:pt idx="30">
                  <c:v>-3</c:v>
                </c:pt>
                <c:pt idx="31">
                  <c:v>-2.9</c:v>
                </c:pt>
                <c:pt idx="32">
                  <c:v>-2.8</c:v>
                </c:pt>
                <c:pt idx="33">
                  <c:v>-2.6999999999999997</c:v>
                </c:pt>
                <c:pt idx="34">
                  <c:v>-2.5999999999999988</c:v>
                </c:pt>
                <c:pt idx="35">
                  <c:v>-2.5</c:v>
                </c:pt>
                <c:pt idx="36">
                  <c:v>-2.4</c:v>
                </c:pt>
                <c:pt idx="37">
                  <c:v>-2.2999999999999998</c:v>
                </c:pt>
                <c:pt idx="38">
                  <c:v>-2.1999999999999997</c:v>
                </c:pt>
                <c:pt idx="39">
                  <c:v>-2.0999999999999988</c:v>
                </c:pt>
                <c:pt idx="40">
                  <c:v>-2</c:v>
                </c:pt>
                <c:pt idx="41">
                  <c:v>-1.8999999999999975</c:v>
                </c:pt>
                <c:pt idx="42">
                  <c:v>-1.7999999999999976</c:v>
                </c:pt>
                <c:pt idx="43">
                  <c:v>-1.7000000000000004</c:v>
                </c:pt>
                <c:pt idx="44">
                  <c:v>-1.5999999999999974</c:v>
                </c:pt>
                <c:pt idx="45">
                  <c:v>-1.5</c:v>
                </c:pt>
                <c:pt idx="46">
                  <c:v>-1.3999999999999975</c:v>
                </c:pt>
                <c:pt idx="47">
                  <c:v>-1.2999999999999974</c:v>
                </c:pt>
                <c:pt idx="48">
                  <c:v>-1.1999999999999975</c:v>
                </c:pt>
                <c:pt idx="49">
                  <c:v>-1.0999999999999974</c:v>
                </c:pt>
                <c:pt idx="50">
                  <c:v>-1</c:v>
                </c:pt>
                <c:pt idx="51">
                  <c:v>-0.89999999999999969</c:v>
                </c:pt>
                <c:pt idx="52">
                  <c:v>-0.79999999999999982</c:v>
                </c:pt>
                <c:pt idx="53">
                  <c:v>-0.69999999999999962</c:v>
                </c:pt>
                <c:pt idx="54">
                  <c:v>-0.59999999999999953</c:v>
                </c:pt>
                <c:pt idx="55">
                  <c:v>-0.5</c:v>
                </c:pt>
                <c:pt idx="56">
                  <c:v>-0.40000000000000008</c:v>
                </c:pt>
                <c:pt idx="57">
                  <c:v>-0.30000000000000032</c:v>
                </c:pt>
                <c:pt idx="58">
                  <c:v>-0.19999999999999957</c:v>
                </c:pt>
                <c:pt idx="59">
                  <c:v>-9.9999999999999881E-2</c:v>
                </c:pt>
                <c:pt idx="60">
                  <c:v>0</c:v>
                </c:pt>
                <c:pt idx="61">
                  <c:v>0.10000000000000053</c:v>
                </c:pt>
                <c:pt idx="62">
                  <c:v>0.20000000000000021</c:v>
                </c:pt>
                <c:pt idx="63">
                  <c:v>0.30000000000000082</c:v>
                </c:pt>
                <c:pt idx="64">
                  <c:v>0.40000000000000036</c:v>
                </c:pt>
                <c:pt idx="65">
                  <c:v>0.5</c:v>
                </c:pt>
                <c:pt idx="66">
                  <c:v>0.60000000000000064</c:v>
                </c:pt>
                <c:pt idx="67">
                  <c:v>0.70000000000000062</c:v>
                </c:pt>
                <c:pt idx="68">
                  <c:v>0.80000000000000071</c:v>
                </c:pt>
                <c:pt idx="69">
                  <c:v>0.90000000000000069</c:v>
                </c:pt>
                <c:pt idx="70">
                  <c:v>1</c:v>
                </c:pt>
                <c:pt idx="71">
                  <c:v>1.1000000000000005</c:v>
                </c:pt>
                <c:pt idx="72">
                  <c:v>1.2000000000000002</c:v>
                </c:pt>
                <c:pt idx="73">
                  <c:v>1.3000000000000007</c:v>
                </c:pt>
                <c:pt idx="74">
                  <c:v>1.4000000000000004</c:v>
                </c:pt>
                <c:pt idx="75">
                  <c:v>1.5</c:v>
                </c:pt>
                <c:pt idx="76">
                  <c:v>1.6000000000000005</c:v>
                </c:pt>
                <c:pt idx="77">
                  <c:v>1.7000000000000004</c:v>
                </c:pt>
                <c:pt idx="78">
                  <c:v>1.8000000000000007</c:v>
                </c:pt>
                <c:pt idx="79">
                  <c:v>1.9000000000000019</c:v>
                </c:pt>
                <c:pt idx="80">
                  <c:v>2</c:v>
                </c:pt>
                <c:pt idx="81">
                  <c:v>2.0999999999999988</c:v>
                </c:pt>
                <c:pt idx="82">
                  <c:v>2.2000000000000011</c:v>
                </c:pt>
                <c:pt idx="83">
                  <c:v>2.3000000000000007</c:v>
                </c:pt>
                <c:pt idx="84">
                  <c:v>2.4000000000000004</c:v>
                </c:pt>
                <c:pt idx="85">
                  <c:v>2.5</c:v>
                </c:pt>
                <c:pt idx="86">
                  <c:v>2.5999999999999988</c:v>
                </c:pt>
                <c:pt idx="87">
                  <c:v>2.7000000000000011</c:v>
                </c:pt>
                <c:pt idx="88">
                  <c:v>2.8000000000000007</c:v>
                </c:pt>
                <c:pt idx="89">
                  <c:v>2.9000000000000004</c:v>
                </c:pt>
                <c:pt idx="90">
                  <c:v>3</c:v>
                </c:pt>
                <c:pt idx="91">
                  <c:v>3.0999999999999988</c:v>
                </c:pt>
                <c:pt idx="92">
                  <c:v>3.2000000000000011</c:v>
                </c:pt>
                <c:pt idx="93">
                  <c:v>3.3000000000000007</c:v>
                </c:pt>
                <c:pt idx="94">
                  <c:v>3.4000000000000004</c:v>
                </c:pt>
                <c:pt idx="95">
                  <c:v>3.5</c:v>
                </c:pt>
                <c:pt idx="96">
                  <c:v>3.6000000000000014</c:v>
                </c:pt>
                <c:pt idx="97">
                  <c:v>3.7000000000000011</c:v>
                </c:pt>
                <c:pt idx="98">
                  <c:v>3.8000000000000007</c:v>
                </c:pt>
                <c:pt idx="99">
                  <c:v>3.9000000000000004</c:v>
                </c:pt>
                <c:pt idx="100">
                  <c:v>4</c:v>
                </c:pt>
                <c:pt idx="101">
                  <c:v>4.1000000000000005</c:v>
                </c:pt>
                <c:pt idx="102">
                  <c:v>4.2000000000000011</c:v>
                </c:pt>
                <c:pt idx="103">
                  <c:v>4.3000000000000007</c:v>
                </c:pt>
                <c:pt idx="104">
                  <c:v>4.4000000000000004</c:v>
                </c:pt>
                <c:pt idx="105">
                  <c:v>4.5</c:v>
                </c:pt>
                <c:pt idx="106">
                  <c:v>4.6000000000000005</c:v>
                </c:pt>
                <c:pt idx="107">
                  <c:v>4.7000000000000011</c:v>
                </c:pt>
                <c:pt idx="108">
                  <c:v>4.8000000000000007</c:v>
                </c:pt>
                <c:pt idx="109">
                  <c:v>4.9000000000000004</c:v>
                </c:pt>
                <c:pt idx="110">
                  <c:v>5</c:v>
                </c:pt>
                <c:pt idx="111">
                  <c:v>5.1000000000000005</c:v>
                </c:pt>
                <c:pt idx="112">
                  <c:v>5.2000000000000011</c:v>
                </c:pt>
                <c:pt idx="113">
                  <c:v>5.3000000000000007</c:v>
                </c:pt>
                <c:pt idx="114">
                  <c:v>5.4</c:v>
                </c:pt>
                <c:pt idx="115">
                  <c:v>5.5</c:v>
                </c:pt>
                <c:pt idx="116">
                  <c:v>5.6000000000000005</c:v>
                </c:pt>
                <c:pt idx="117">
                  <c:v>5.7000000000000011</c:v>
                </c:pt>
                <c:pt idx="118">
                  <c:v>5.8000000000000007</c:v>
                </c:pt>
                <c:pt idx="119">
                  <c:v>5.9</c:v>
                </c:pt>
                <c:pt idx="120">
                  <c:v>6</c:v>
                </c:pt>
              </c:numCache>
            </c:numRef>
          </c:xVal>
          <c:yVal>
            <c:numRef>
              <c:f>'[003121.xls]標準正規分布グラフ'!$B$1:$B$121</c:f>
              <c:numCache>
                <c:formatCode>General</c:formatCode>
                <c:ptCount val="121"/>
                <c:pt idx="0">
                  <c:v>6.0758828498233035E-9</c:v>
                </c:pt>
                <c:pt idx="1">
                  <c:v>1.1015763624682351E-8</c:v>
                </c:pt>
                <c:pt idx="2">
                  <c:v>1.9773196406244725E-8</c:v>
                </c:pt>
                <c:pt idx="3">
                  <c:v>3.513955094820446E-8</c:v>
                </c:pt>
                <c:pt idx="4">
                  <c:v>6.1826205001658771E-8</c:v>
                </c:pt>
                <c:pt idx="5">
                  <c:v>1.0769760042543308E-7</c:v>
                </c:pt>
                <c:pt idx="6">
                  <c:v>1.8573618445552958E-7</c:v>
                </c:pt>
                <c:pt idx="7">
                  <c:v>3.1713492167159865E-7</c:v>
                </c:pt>
                <c:pt idx="8">
                  <c:v>5.3610353446976294E-7</c:v>
                </c:pt>
                <c:pt idx="9">
                  <c:v>8.9724351623833808E-7</c:v>
                </c:pt>
                <c:pt idx="10">
                  <c:v>1.4867195147343017E-6</c:v>
                </c:pt>
                <c:pt idx="11">
                  <c:v>2.4389607458933615E-6</c:v>
                </c:pt>
                <c:pt idx="12">
                  <c:v>3.9612990910320863E-6</c:v>
                </c:pt>
                <c:pt idx="13">
                  <c:v>6.3698251788670924E-6</c:v>
                </c:pt>
                <c:pt idx="14">
                  <c:v>1.0140852065486791E-5</c:v>
                </c:pt>
                <c:pt idx="15">
                  <c:v>1.5983741106905519E-5</c:v>
                </c:pt>
                <c:pt idx="16">
                  <c:v>2.4942471290053542E-5</c:v>
                </c:pt>
                <c:pt idx="17">
                  <c:v>3.8535196742087197E-5</c:v>
                </c:pt>
                <c:pt idx="18">
                  <c:v>5.8943067756539936E-5</c:v>
                </c:pt>
                <c:pt idx="19">
                  <c:v>8.9261657177133104E-5</c:v>
                </c:pt>
                <c:pt idx="20">
                  <c:v>1.3383022576488561E-4</c:v>
                </c:pt>
                <c:pt idx="21">
                  <c:v>1.9865547139277326E-4</c:v>
                </c:pt>
                <c:pt idx="22">
                  <c:v>2.919469257914607E-4</c:v>
                </c:pt>
                <c:pt idx="23">
                  <c:v>4.247802705507536E-4</c:v>
                </c:pt>
                <c:pt idx="24">
                  <c:v>6.1190193011377396E-4</c:v>
                </c:pt>
                <c:pt idx="25">
                  <c:v>8.7268269504576048E-4</c:v>
                </c:pt>
                <c:pt idx="26">
                  <c:v>1.2322191684730225E-3</c:v>
                </c:pt>
                <c:pt idx="27">
                  <c:v>1.7225689390536838E-3</c:v>
                </c:pt>
                <c:pt idx="28">
                  <c:v>2.3840882014648452E-3</c:v>
                </c:pt>
                <c:pt idx="29">
                  <c:v>3.2668190561999299E-3</c:v>
                </c:pt>
                <c:pt idx="30">
                  <c:v>4.4318484119380231E-3</c:v>
                </c:pt>
                <c:pt idx="31">
                  <c:v>5.9525324197758538E-3</c:v>
                </c:pt>
                <c:pt idx="32">
                  <c:v>7.9154515829799807E-3</c:v>
                </c:pt>
                <c:pt idx="33">
                  <c:v>1.0420934814422607E-2</c:v>
                </c:pt>
                <c:pt idx="34">
                  <c:v>1.358296923368567E-2</c:v>
                </c:pt>
                <c:pt idx="35">
                  <c:v>1.7528300493568561E-2</c:v>
                </c:pt>
                <c:pt idx="36">
                  <c:v>2.2394530294842851E-2</c:v>
                </c:pt>
                <c:pt idx="37">
                  <c:v>2.8327037741601186E-2</c:v>
                </c:pt>
                <c:pt idx="38">
                  <c:v>3.5474592846231452E-2</c:v>
                </c:pt>
                <c:pt idx="39">
                  <c:v>4.3983595980427309E-2</c:v>
                </c:pt>
                <c:pt idx="40">
                  <c:v>5.3990966513188084E-2</c:v>
                </c:pt>
                <c:pt idx="41">
                  <c:v>6.5615814774676678E-2</c:v>
                </c:pt>
                <c:pt idx="42">
                  <c:v>7.895015830089408E-2</c:v>
                </c:pt>
                <c:pt idx="43">
                  <c:v>9.4049077376887114E-2</c:v>
                </c:pt>
                <c:pt idx="44">
                  <c:v>0.11092083467945552</c:v>
                </c:pt>
                <c:pt idx="45">
                  <c:v>0.12951759566589174</c:v>
                </c:pt>
                <c:pt idx="46">
                  <c:v>0.14972746563574496</c:v>
                </c:pt>
                <c:pt idx="47">
                  <c:v>0.17136859204780741</c:v>
                </c:pt>
                <c:pt idx="48">
                  <c:v>0.1941860549832129</c:v>
                </c:pt>
                <c:pt idx="49">
                  <c:v>0.21785217703255061</c:v>
                </c:pt>
                <c:pt idx="50">
                  <c:v>0.24197072451914334</c:v>
                </c:pt>
                <c:pt idx="51">
                  <c:v>0.26608524989875498</c:v>
                </c:pt>
                <c:pt idx="52">
                  <c:v>0.28969155276148273</c:v>
                </c:pt>
                <c:pt idx="53">
                  <c:v>0.31225393336676138</c:v>
                </c:pt>
                <c:pt idx="54">
                  <c:v>0.33322460289180039</c:v>
                </c:pt>
                <c:pt idx="55">
                  <c:v>0.35206532676429947</c:v>
                </c:pt>
                <c:pt idx="56">
                  <c:v>0.36827014030332333</c:v>
                </c:pt>
                <c:pt idx="57">
                  <c:v>0.38138781546052475</c:v>
                </c:pt>
                <c:pt idx="58">
                  <c:v>0.39104269397545727</c:v>
                </c:pt>
                <c:pt idx="59">
                  <c:v>0.39695254747701242</c:v>
                </c:pt>
                <c:pt idx="60">
                  <c:v>0.39894228040143281</c:v>
                </c:pt>
                <c:pt idx="61">
                  <c:v>0.39695254747701236</c:v>
                </c:pt>
                <c:pt idx="62">
                  <c:v>0.3910426939754571</c:v>
                </c:pt>
                <c:pt idx="63">
                  <c:v>0.38138781546052464</c:v>
                </c:pt>
                <c:pt idx="64">
                  <c:v>0.36827014030332322</c:v>
                </c:pt>
                <c:pt idx="65">
                  <c:v>0.35206532676429947</c:v>
                </c:pt>
                <c:pt idx="66">
                  <c:v>0.3332246028918</c:v>
                </c:pt>
                <c:pt idx="67">
                  <c:v>0.31225393336676138</c:v>
                </c:pt>
                <c:pt idx="68">
                  <c:v>0.28969155276148223</c:v>
                </c:pt>
                <c:pt idx="69">
                  <c:v>0.26608524989875482</c:v>
                </c:pt>
                <c:pt idx="70">
                  <c:v>0.24197072451914334</c:v>
                </c:pt>
                <c:pt idx="71">
                  <c:v>0.21785217703255039</c:v>
                </c:pt>
                <c:pt idx="72">
                  <c:v>0.19418605498321287</c:v>
                </c:pt>
                <c:pt idx="73">
                  <c:v>0.17136859204780724</c:v>
                </c:pt>
                <c:pt idx="74">
                  <c:v>0.14972746563574479</c:v>
                </c:pt>
                <c:pt idx="75">
                  <c:v>0.12951759566589174</c:v>
                </c:pt>
                <c:pt idx="76">
                  <c:v>0.11092083467945545</c:v>
                </c:pt>
                <c:pt idx="77">
                  <c:v>9.4049077376887114E-2</c:v>
                </c:pt>
                <c:pt idx="78">
                  <c:v>7.8950158300893969E-2</c:v>
                </c:pt>
                <c:pt idx="79">
                  <c:v>6.561581477467654E-2</c:v>
                </c:pt>
                <c:pt idx="80">
                  <c:v>5.3990966513188084E-2</c:v>
                </c:pt>
                <c:pt idx="81">
                  <c:v>4.3983595980427309E-2</c:v>
                </c:pt>
                <c:pt idx="82">
                  <c:v>3.5474592846231362E-2</c:v>
                </c:pt>
                <c:pt idx="83">
                  <c:v>2.8327037741601131E-2</c:v>
                </c:pt>
                <c:pt idx="84">
                  <c:v>2.2394530294842837E-2</c:v>
                </c:pt>
                <c:pt idx="85">
                  <c:v>1.7528300493568561E-2</c:v>
                </c:pt>
                <c:pt idx="86">
                  <c:v>1.358296923368567E-2</c:v>
                </c:pt>
                <c:pt idx="87">
                  <c:v>1.0420934814422581E-2</c:v>
                </c:pt>
                <c:pt idx="88">
                  <c:v>7.9154515829799512E-3</c:v>
                </c:pt>
                <c:pt idx="89">
                  <c:v>5.9525324197758503E-3</c:v>
                </c:pt>
                <c:pt idx="90">
                  <c:v>4.4318484119380231E-3</c:v>
                </c:pt>
                <c:pt idx="91">
                  <c:v>3.2668190561999299E-3</c:v>
                </c:pt>
                <c:pt idx="92">
                  <c:v>2.3840882014648352E-3</c:v>
                </c:pt>
                <c:pt idx="93">
                  <c:v>1.7225689390536797E-3</c:v>
                </c:pt>
                <c:pt idx="94">
                  <c:v>1.2322191684730208E-3</c:v>
                </c:pt>
                <c:pt idx="95">
                  <c:v>8.7268269504576048E-4</c:v>
                </c:pt>
                <c:pt idx="96">
                  <c:v>6.1190193011377006E-4</c:v>
                </c:pt>
                <c:pt idx="97">
                  <c:v>4.2478027055075095E-4</c:v>
                </c:pt>
                <c:pt idx="98">
                  <c:v>2.9194692579145995E-4</c:v>
                </c:pt>
                <c:pt idx="99">
                  <c:v>1.9865547139277285E-4</c:v>
                </c:pt>
                <c:pt idx="100">
                  <c:v>1.3383022576488561E-4</c:v>
                </c:pt>
                <c:pt idx="101">
                  <c:v>8.9261657177132521E-5</c:v>
                </c:pt>
                <c:pt idx="102">
                  <c:v>5.8943067756539774E-5</c:v>
                </c:pt>
                <c:pt idx="103">
                  <c:v>3.8535196742087048E-5</c:v>
                </c:pt>
                <c:pt idx="104">
                  <c:v>2.4942471290053542E-5</c:v>
                </c:pt>
                <c:pt idx="105">
                  <c:v>1.5983741106905519E-5</c:v>
                </c:pt>
                <c:pt idx="106">
                  <c:v>1.0140852065486704E-5</c:v>
                </c:pt>
                <c:pt idx="107">
                  <c:v>6.3698251788670763E-6</c:v>
                </c:pt>
                <c:pt idx="108">
                  <c:v>3.9612990910320745E-6</c:v>
                </c:pt>
                <c:pt idx="109">
                  <c:v>2.4389607458933615E-6</c:v>
                </c:pt>
                <c:pt idx="110">
                  <c:v>1.4867195147343017E-6</c:v>
                </c:pt>
                <c:pt idx="111">
                  <c:v>8.9724351623833056E-7</c:v>
                </c:pt>
                <c:pt idx="112">
                  <c:v>5.361035344697605E-7</c:v>
                </c:pt>
                <c:pt idx="113">
                  <c:v>3.1713492167159749E-7</c:v>
                </c:pt>
                <c:pt idx="114">
                  <c:v>1.8573618445552958E-7</c:v>
                </c:pt>
                <c:pt idx="115">
                  <c:v>1.0769760042543308E-7</c:v>
                </c:pt>
                <c:pt idx="116">
                  <c:v>6.1826205001658017E-8</c:v>
                </c:pt>
                <c:pt idx="117">
                  <c:v>3.5139550948204321E-8</c:v>
                </c:pt>
                <c:pt idx="118">
                  <c:v>1.9773196406244652E-8</c:v>
                </c:pt>
                <c:pt idx="119">
                  <c:v>1.1015763624682351E-8</c:v>
                </c:pt>
                <c:pt idx="120">
                  <c:v>6.0758828498233035E-9</c:v>
                </c:pt>
              </c:numCache>
            </c:numRef>
          </c:yVal>
          <c:smooth val="1"/>
          <c:extLst xmlns:c16r2="http://schemas.microsoft.com/office/drawing/2015/06/chart">
            <c:ext xmlns:c16="http://schemas.microsoft.com/office/drawing/2014/chart" uri="{C3380CC4-5D6E-409C-BE32-E72D297353CC}">
              <c16:uniqueId val="{00000000-5CAE-4C63-AC12-9A721374CCA2}"/>
            </c:ext>
          </c:extLst>
        </c:ser>
        <c:dLbls>
          <c:showLegendKey val="0"/>
          <c:showVal val="0"/>
          <c:showCatName val="0"/>
          <c:showSerName val="0"/>
          <c:showPercent val="0"/>
          <c:showBubbleSize val="0"/>
        </c:dLbls>
        <c:axId val="461622048"/>
        <c:axId val="461617344"/>
      </c:scatterChart>
      <c:valAx>
        <c:axId val="461622048"/>
        <c:scaling>
          <c:orientation val="minMax"/>
          <c:max val="6"/>
          <c:min val="-6"/>
        </c:scaling>
        <c:delete val="0"/>
        <c:axPos val="b"/>
        <c:numFmt formatCode="General" sourceLinked="1"/>
        <c:majorTickMark val="none"/>
        <c:minorTickMark val="none"/>
        <c:tickLblPos val="none"/>
        <c:txPr>
          <a:bodyPr rot="0" vert="horz"/>
          <a:lstStyle/>
          <a:p>
            <a:pPr>
              <a:defRPr/>
            </a:pPr>
            <a:endParaRPr lang="ja-JP"/>
          </a:p>
        </c:txPr>
        <c:crossAx val="461617344"/>
        <c:crosses val="autoZero"/>
        <c:crossBetween val="midCat"/>
      </c:valAx>
      <c:valAx>
        <c:axId val="461617344"/>
        <c:scaling>
          <c:orientation val="minMax"/>
        </c:scaling>
        <c:delete val="1"/>
        <c:axPos val="l"/>
        <c:numFmt formatCode="General" sourceLinked="1"/>
        <c:majorTickMark val="out"/>
        <c:minorTickMark val="none"/>
        <c:tickLblPos val="none"/>
        <c:crossAx val="461622048"/>
        <c:crosses val="autoZero"/>
        <c:crossBetween val="midCat"/>
      </c:valAx>
    </c:plotArea>
    <c:plotVisOnly val="1"/>
    <c:dispBlanksAs val="gap"/>
    <c:showDLblsOverMax val="0"/>
  </c:chart>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8373682905363678E-2"/>
          <c:y val="0.20983636647425252"/>
          <c:w val="0.9306632579744516"/>
          <c:h val="0.79016393442622856"/>
        </c:manualLayout>
      </c:layout>
      <c:scatterChart>
        <c:scatterStyle val="smoothMarker"/>
        <c:varyColors val="0"/>
        <c:ser>
          <c:idx val="0"/>
          <c:order val="0"/>
          <c:spPr>
            <a:ln w="38100">
              <a:solidFill>
                <a:srgbClr val="000080"/>
              </a:solidFill>
              <a:prstDash val="solid"/>
            </a:ln>
          </c:spPr>
          <c:marker>
            <c:symbol val="none"/>
          </c:marker>
          <c:xVal>
            <c:numRef>
              <c:f>'[003121.xls]標準正規分布グラフ'!$A$1:$A$121</c:f>
              <c:numCache>
                <c:formatCode>General</c:formatCode>
                <c:ptCount val="121"/>
                <c:pt idx="0">
                  <c:v>-6</c:v>
                </c:pt>
                <c:pt idx="1">
                  <c:v>-5.9</c:v>
                </c:pt>
                <c:pt idx="2">
                  <c:v>-5.8</c:v>
                </c:pt>
                <c:pt idx="3">
                  <c:v>-5.7</c:v>
                </c:pt>
                <c:pt idx="4">
                  <c:v>-5.6</c:v>
                </c:pt>
                <c:pt idx="5">
                  <c:v>-5.5</c:v>
                </c:pt>
                <c:pt idx="6">
                  <c:v>-5.4</c:v>
                </c:pt>
                <c:pt idx="7">
                  <c:v>-5.3</c:v>
                </c:pt>
                <c:pt idx="8">
                  <c:v>-5.2</c:v>
                </c:pt>
                <c:pt idx="9">
                  <c:v>-5.0999999999999996</c:v>
                </c:pt>
                <c:pt idx="10">
                  <c:v>-5</c:v>
                </c:pt>
                <c:pt idx="11">
                  <c:v>-4.9000000000000004</c:v>
                </c:pt>
                <c:pt idx="12">
                  <c:v>-4.8</c:v>
                </c:pt>
                <c:pt idx="13">
                  <c:v>-4.7</c:v>
                </c:pt>
                <c:pt idx="14">
                  <c:v>-4.5999999999999996</c:v>
                </c:pt>
                <c:pt idx="15">
                  <c:v>-4.5</c:v>
                </c:pt>
                <c:pt idx="16">
                  <c:v>-4.4000000000000004</c:v>
                </c:pt>
                <c:pt idx="17">
                  <c:v>-4.3</c:v>
                </c:pt>
                <c:pt idx="18">
                  <c:v>-4.2</c:v>
                </c:pt>
                <c:pt idx="19">
                  <c:v>-4.0999999999999996</c:v>
                </c:pt>
                <c:pt idx="20">
                  <c:v>-4</c:v>
                </c:pt>
                <c:pt idx="21">
                  <c:v>-3.9</c:v>
                </c:pt>
                <c:pt idx="22">
                  <c:v>-3.8</c:v>
                </c:pt>
                <c:pt idx="23">
                  <c:v>-3.6999999999999997</c:v>
                </c:pt>
                <c:pt idx="24">
                  <c:v>-3.5999999999999988</c:v>
                </c:pt>
                <c:pt idx="25">
                  <c:v>-3.5</c:v>
                </c:pt>
                <c:pt idx="26">
                  <c:v>-3.4</c:v>
                </c:pt>
                <c:pt idx="27">
                  <c:v>-3.3</c:v>
                </c:pt>
                <c:pt idx="28">
                  <c:v>-3.1999999999999997</c:v>
                </c:pt>
                <c:pt idx="29">
                  <c:v>-3.0999999999999988</c:v>
                </c:pt>
                <c:pt idx="30">
                  <c:v>-3</c:v>
                </c:pt>
                <c:pt idx="31">
                  <c:v>-2.9</c:v>
                </c:pt>
                <c:pt idx="32">
                  <c:v>-2.8</c:v>
                </c:pt>
                <c:pt idx="33">
                  <c:v>-2.6999999999999997</c:v>
                </c:pt>
                <c:pt idx="34">
                  <c:v>-2.5999999999999988</c:v>
                </c:pt>
                <c:pt idx="35">
                  <c:v>-2.5</c:v>
                </c:pt>
                <c:pt idx="36">
                  <c:v>-2.4</c:v>
                </c:pt>
                <c:pt idx="37">
                  <c:v>-2.2999999999999998</c:v>
                </c:pt>
                <c:pt idx="38">
                  <c:v>-2.1999999999999997</c:v>
                </c:pt>
                <c:pt idx="39">
                  <c:v>-2.0999999999999988</c:v>
                </c:pt>
                <c:pt idx="40">
                  <c:v>-2</c:v>
                </c:pt>
                <c:pt idx="41">
                  <c:v>-1.8999999999999975</c:v>
                </c:pt>
                <c:pt idx="42">
                  <c:v>-1.7999999999999974</c:v>
                </c:pt>
                <c:pt idx="43">
                  <c:v>-1.7000000000000002</c:v>
                </c:pt>
                <c:pt idx="44">
                  <c:v>-1.5999999999999974</c:v>
                </c:pt>
                <c:pt idx="45">
                  <c:v>-1.5</c:v>
                </c:pt>
                <c:pt idx="46">
                  <c:v>-1.3999999999999975</c:v>
                </c:pt>
                <c:pt idx="47">
                  <c:v>-1.2999999999999974</c:v>
                </c:pt>
                <c:pt idx="48">
                  <c:v>-1.1999999999999975</c:v>
                </c:pt>
                <c:pt idx="49">
                  <c:v>-1.0999999999999974</c:v>
                </c:pt>
                <c:pt idx="50">
                  <c:v>-1</c:v>
                </c:pt>
                <c:pt idx="51">
                  <c:v>-0.89999999999999969</c:v>
                </c:pt>
                <c:pt idx="52">
                  <c:v>-0.79999999999999982</c:v>
                </c:pt>
                <c:pt idx="53">
                  <c:v>-0.69999999999999962</c:v>
                </c:pt>
                <c:pt idx="54">
                  <c:v>-0.59999999999999953</c:v>
                </c:pt>
                <c:pt idx="55">
                  <c:v>-0.5</c:v>
                </c:pt>
                <c:pt idx="56">
                  <c:v>-0.40000000000000008</c:v>
                </c:pt>
                <c:pt idx="57">
                  <c:v>-0.30000000000000032</c:v>
                </c:pt>
                <c:pt idx="58">
                  <c:v>-0.19999999999999957</c:v>
                </c:pt>
                <c:pt idx="59">
                  <c:v>-9.9999999999999881E-2</c:v>
                </c:pt>
                <c:pt idx="60">
                  <c:v>0</c:v>
                </c:pt>
                <c:pt idx="61">
                  <c:v>0.10000000000000053</c:v>
                </c:pt>
                <c:pt idx="62">
                  <c:v>0.20000000000000021</c:v>
                </c:pt>
                <c:pt idx="63">
                  <c:v>0.30000000000000082</c:v>
                </c:pt>
                <c:pt idx="64">
                  <c:v>0.40000000000000036</c:v>
                </c:pt>
                <c:pt idx="65">
                  <c:v>0.5</c:v>
                </c:pt>
                <c:pt idx="66">
                  <c:v>0.60000000000000064</c:v>
                </c:pt>
                <c:pt idx="67">
                  <c:v>0.70000000000000062</c:v>
                </c:pt>
                <c:pt idx="68">
                  <c:v>0.80000000000000071</c:v>
                </c:pt>
                <c:pt idx="69">
                  <c:v>0.90000000000000069</c:v>
                </c:pt>
                <c:pt idx="70">
                  <c:v>1</c:v>
                </c:pt>
                <c:pt idx="71">
                  <c:v>1.1000000000000005</c:v>
                </c:pt>
                <c:pt idx="72">
                  <c:v>1.2000000000000002</c:v>
                </c:pt>
                <c:pt idx="73">
                  <c:v>1.3000000000000007</c:v>
                </c:pt>
                <c:pt idx="74">
                  <c:v>1.4000000000000004</c:v>
                </c:pt>
                <c:pt idx="75">
                  <c:v>1.5</c:v>
                </c:pt>
                <c:pt idx="76">
                  <c:v>1.6000000000000005</c:v>
                </c:pt>
                <c:pt idx="77">
                  <c:v>1.7000000000000002</c:v>
                </c:pt>
                <c:pt idx="78">
                  <c:v>1.8000000000000007</c:v>
                </c:pt>
                <c:pt idx="79">
                  <c:v>1.9000000000000021</c:v>
                </c:pt>
                <c:pt idx="80">
                  <c:v>2</c:v>
                </c:pt>
                <c:pt idx="81">
                  <c:v>2.0999999999999988</c:v>
                </c:pt>
                <c:pt idx="82">
                  <c:v>2.2000000000000011</c:v>
                </c:pt>
                <c:pt idx="83">
                  <c:v>2.3000000000000007</c:v>
                </c:pt>
                <c:pt idx="84">
                  <c:v>2.4000000000000004</c:v>
                </c:pt>
                <c:pt idx="85">
                  <c:v>2.5</c:v>
                </c:pt>
                <c:pt idx="86">
                  <c:v>2.5999999999999988</c:v>
                </c:pt>
                <c:pt idx="87">
                  <c:v>2.7000000000000011</c:v>
                </c:pt>
                <c:pt idx="88">
                  <c:v>2.8000000000000007</c:v>
                </c:pt>
                <c:pt idx="89">
                  <c:v>2.9000000000000004</c:v>
                </c:pt>
                <c:pt idx="90">
                  <c:v>3</c:v>
                </c:pt>
                <c:pt idx="91">
                  <c:v>3.0999999999999988</c:v>
                </c:pt>
                <c:pt idx="92">
                  <c:v>3.2000000000000011</c:v>
                </c:pt>
                <c:pt idx="93">
                  <c:v>3.3000000000000007</c:v>
                </c:pt>
                <c:pt idx="94">
                  <c:v>3.4000000000000004</c:v>
                </c:pt>
                <c:pt idx="95">
                  <c:v>3.5</c:v>
                </c:pt>
                <c:pt idx="96">
                  <c:v>3.6000000000000014</c:v>
                </c:pt>
                <c:pt idx="97">
                  <c:v>3.7000000000000011</c:v>
                </c:pt>
                <c:pt idx="98">
                  <c:v>3.8000000000000007</c:v>
                </c:pt>
                <c:pt idx="99">
                  <c:v>3.9000000000000004</c:v>
                </c:pt>
                <c:pt idx="100">
                  <c:v>4</c:v>
                </c:pt>
                <c:pt idx="101">
                  <c:v>4.1000000000000005</c:v>
                </c:pt>
                <c:pt idx="102">
                  <c:v>4.2000000000000011</c:v>
                </c:pt>
                <c:pt idx="103">
                  <c:v>4.3000000000000007</c:v>
                </c:pt>
                <c:pt idx="104">
                  <c:v>4.4000000000000004</c:v>
                </c:pt>
                <c:pt idx="105">
                  <c:v>4.5</c:v>
                </c:pt>
                <c:pt idx="106">
                  <c:v>4.6000000000000005</c:v>
                </c:pt>
                <c:pt idx="107">
                  <c:v>4.7000000000000011</c:v>
                </c:pt>
                <c:pt idx="108">
                  <c:v>4.8000000000000007</c:v>
                </c:pt>
                <c:pt idx="109">
                  <c:v>4.9000000000000004</c:v>
                </c:pt>
                <c:pt idx="110">
                  <c:v>5</c:v>
                </c:pt>
                <c:pt idx="111">
                  <c:v>5.1000000000000005</c:v>
                </c:pt>
                <c:pt idx="112">
                  <c:v>5.2000000000000011</c:v>
                </c:pt>
                <c:pt idx="113">
                  <c:v>5.3000000000000007</c:v>
                </c:pt>
                <c:pt idx="114">
                  <c:v>5.4</c:v>
                </c:pt>
                <c:pt idx="115">
                  <c:v>5.5</c:v>
                </c:pt>
                <c:pt idx="116">
                  <c:v>5.6000000000000005</c:v>
                </c:pt>
                <c:pt idx="117">
                  <c:v>5.7000000000000011</c:v>
                </c:pt>
                <c:pt idx="118">
                  <c:v>5.8000000000000007</c:v>
                </c:pt>
                <c:pt idx="119">
                  <c:v>5.9</c:v>
                </c:pt>
                <c:pt idx="120">
                  <c:v>6</c:v>
                </c:pt>
              </c:numCache>
            </c:numRef>
          </c:xVal>
          <c:yVal>
            <c:numRef>
              <c:f>'[003121.xls]標準正規分布グラフ'!$B$1:$B$121</c:f>
              <c:numCache>
                <c:formatCode>General</c:formatCode>
                <c:ptCount val="121"/>
                <c:pt idx="0">
                  <c:v>6.0758828498233035E-9</c:v>
                </c:pt>
                <c:pt idx="1">
                  <c:v>1.1015763624682351E-8</c:v>
                </c:pt>
                <c:pt idx="2">
                  <c:v>1.9773196406244725E-8</c:v>
                </c:pt>
                <c:pt idx="3">
                  <c:v>3.5139550948204446E-8</c:v>
                </c:pt>
                <c:pt idx="4">
                  <c:v>6.1826205001658771E-8</c:v>
                </c:pt>
                <c:pt idx="5">
                  <c:v>1.0769760042543308E-7</c:v>
                </c:pt>
                <c:pt idx="6">
                  <c:v>1.8573618445552958E-7</c:v>
                </c:pt>
                <c:pt idx="7">
                  <c:v>3.1713492167159865E-7</c:v>
                </c:pt>
                <c:pt idx="8">
                  <c:v>5.3610353446976272E-7</c:v>
                </c:pt>
                <c:pt idx="9">
                  <c:v>8.9724351623833808E-7</c:v>
                </c:pt>
                <c:pt idx="10">
                  <c:v>1.4867195147343017E-6</c:v>
                </c:pt>
                <c:pt idx="11">
                  <c:v>2.4389607458933615E-6</c:v>
                </c:pt>
                <c:pt idx="12">
                  <c:v>3.9612990910320863E-6</c:v>
                </c:pt>
                <c:pt idx="13">
                  <c:v>6.3698251788670924E-6</c:v>
                </c:pt>
                <c:pt idx="14">
                  <c:v>1.0140852065486787E-5</c:v>
                </c:pt>
                <c:pt idx="15">
                  <c:v>1.5983741106905519E-5</c:v>
                </c:pt>
                <c:pt idx="16">
                  <c:v>2.4942471290053542E-5</c:v>
                </c:pt>
                <c:pt idx="17">
                  <c:v>3.8535196742087197E-5</c:v>
                </c:pt>
                <c:pt idx="18">
                  <c:v>5.8943067756539936E-5</c:v>
                </c:pt>
                <c:pt idx="19">
                  <c:v>8.9261657177133104E-5</c:v>
                </c:pt>
                <c:pt idx="20">
                  <c:v>1.3383022576488556E-4</c:v>
                </c:pt>
                <c:pt idx="21">
                  <c:v>1.9865547139277326E-4</c:v>
                </c:pt>
                <c:pt idx="22">
                  <c:v>2.919469257914607E-4</c:v>
                </c:pt>
                <c:pt idx="23">
                  <c:v>4.247802705507536E-4</c:v>
                </c:pt>
                <c:pt idx="24">
                  <c:v>6.1190193011377385E-4</c:v>
                </c:pt>
                <c:pt idx="25">
                  <c:v>8.7268269504575994E-4</c:v>
                </c:pt>
                <c:pt idx="26">
                  <c:v>1.2322191684730225E-3</c:v>
                </c:pt>
                <c:pt idx="27">
                  <c:v>1.7225689390536838E-3</c:v>
                </c:pt>
                <c:pt idx="28">
                  <c:v>2.3840882014648452E-3</c:v>
                </c:pt>
                <c:pt idx="29">
                  <c:v>3.2668190561999295E-3</c:v>
                </c:pt>
                <c:pt idx="30">
                  <c:v>4.4318484119380231E-3</c:v>
                </c:pt>
                <c:pt idx="31">
                  <c:v>5.9525324197758529E-3</c:v>
                </c:pt>
                <c:pt idx="32">
                  <c:v>7.9154515829799807E-3</c:v>
                </c:pt>
                <c:pt idx="33">
                  <c:v>1.0420934814422605E-2</c:v>
                </c:pt>
                <c:pt idx="34">
                  <c:v>1.3582969233685667E-2</c:v>
                </c:pt>
                <c:pt idx="35">
                  <c:v>1.7528300493568561E-2</c:v>
                </c:pt>
                <c:pt idx="36">
                  <c:v>2.2394530294842851E-2</c:v>
                </c:pt>
                <c:pt idx="37">
                  <c:v>2.8327037741601186E-2</c:v>
                </c:pt>
                <c:pt idx="38">
                  <c:v>3.5474592846231452E-2</c:v>
                </c:pt>
                <c:pt idx="39">
                  <c:v>4.3983595980427233E-2</c:v>
                </c:pt>
                <c:pt idx="40">
                  <c:v>5.3990966513188084E-2</c:v>
                </c:pt>
                <c:pt idx="41">
                  <c:v>6.5615814774676651E-2</c:v>
                </c:pt>
                <c:pt idx="42">
                  <c:v>7.8950158300894066E-2</c:v>
                </c:pt>
                <c:pt idx="43">
                  <c:v>9.4049077376887114E-2</c:v>
                </c:pt>
                <c:pt idx="44">
                  <c:v>0.1109208346794555</c:v>
                </c:pt>
                <c:pt idx="45">
                  <c:v>0.12951759566589174</c:v>
                </c:pt>
                <c:pt idx="46">
                  <c:v>0.14972746563574496</c:v>
                </c:pt>
                <c:pt idx="47">
                  <c:v>0.17136859204780741</c:v>
                </c:pt>
                <c:pt idx="48">
                  <c:v>0.19418605498321287</c:v>
                </c:pt>
                <c:pt idx="49">
                  <c:v>0.21785217703255061</c:v>
                </c:pt>
                <c:pt idx="50">
                  <c:v>0.24197072451914334</c:v>
                </c:pt>
                <c:pt idx="51">
                  <c:v>0.26608524989875498</c:v>
                </c:pt>
                <c:pt idx="52">
                  <c:v>0.28969155276148273</c:v>
                </c:pt>
                <c:pt idx="53">
                  <c:v>0.31225393336676138</c:v>
                </c:pt>
                <c:pt idx="54">
                  <c:v>0.33322460289180039</c:v>
                </c:pt>
                <c:pt idx="55">
                  <c:v>0.35206532676429947</c:v>
                </c:pt>
                <c:pt idx="56">
                  <c:v>0.36827014030332333</c:v>
                </c:pt>
                <c:pt idx="57">
                  <c:v>0.38138781546052475</c:v>
                </c:pt>
                <c:pt idx="58">
                  <c:v>0.39104269397545727</c:v>
                </c:pt>
                <c:pt idx="59">
                  <c:v>0.39695254747701242</c:v>
                </c:pt>
                <c:pt idx="60">
                  <c:v>0.39894228040143281</c:v>
                </c:pt>
                <c:pt idx="61">
                  <c:v>0.39695254747701236</c:v>
                </c:pt>
                <c:pt idx="62">
                  <c:v>0.3910426939754571</c:v>
                </c:pt>
                <c:pt idx="63">
                  <c:v>0.38138781546052464</c:v>
                </c:pt>
                <c:pt idx="64">
                  <c:v>0.36827014030332322</c:v>
                </c:pt>
                <c:pt idx="65">
                  <c:v>0.35206532676429947</c:v>
                </c:pt>
                <c:pt idx="66">
                  <c:v>0.3332246028918</c:v>
                </c:pt>
                <c:pt idx="67">
                  <c:v>0.31225393336676138</c:v>
                </c:pt>
                <c:pt idx="68">
                  <c:v>0.28969155276148223</c:v>
                </c:pt>
                <c:pt idx="69">
                  <c:v>0.26608524989875482</c:v>
                </c:pt>
                <c:pt idx="70">
                  <c:v>0.24197072451914334</c:v>
                </c:pt>
                <c:pt idx="71">
                  <c:v>0.21785217703255039</c:v>
                </c:pt>
                <c:pt idx="72">
                  <c:v>0.19418605498321287</c:v>
                </c:pt>
                <c:pt idx="73">
                  <c:v>0.17136859204780724</c:v>
                </c:pt>
                <c:pt idx="74">
                  <c:v>0.14972746563574479</c:v>
                </c:pt>
                <c:pt idx="75">
                  <c:v>0.12951759566589174</c:v>
                </c:pt>
                <c:pt idx="76">
                  <c:v>0.11092083467945545</c:v>
                </c:pt>
                <c:pt idx="77">
                  <c:v>9.4049077376887114E-2</c:v>
                </c:pt>
                <c:pt idx="78">
                  <c:v>7.8950158300893969E-2</c:v>
                </c:pt>
                <c:pt idx="79">
                  <c:v>6.561581477467654E-2</c:v>
                </c:pt>
                <c:pt idx="80">
                  <c:v>5.3990966513188084E-2</c:v>
                </c:pt>
                <c:pt idx="81">
                  <c:v>4.3983595980427233E-2</c:v>
                </c:pt>
                <c:pt idx="82">
                  <c:v>3.5474592846231355E-2</c:v>
                </c:pt>
                <c:pt idx="83">
                  <c:v>2.8327037741601131E-2</c:v>
                </c:pt>
                <c:pt idx="84">
                  <c:v>2.2394530294842837E-2</c:v>
                </c:pt>
                <c:pt idx="85">
                  <c:v>1.7528300493568561E-2</c:v>
                </c:pt>
                <c:pt idx="86">
                  <c:v>1.3582969233685667E-2</c:v>
                </c:pt>
                <c:pt idx="87">
                  <c:v>1.0420934814422567E-2</c:v>
                </c:pt>
                <c:pt idx="88">
                  <c:v>7.9154515829799512E-3</c:v>
                </c:pt>
                <c:pt idx="89">
                  <c:v>5.9525324197758503E-3</c:v>
                </c:pt>
                <c:pt idx="90">
                  <c:v>4.4318484119380231E-3</c:v>
                </c:pt>
                <c:pt idx="91">
                  <c:v>3.2668190561999295E-3</c:v>
                </c:pt>
                <c:pt idx="92">
                  <c:v>2.3840882014648352E-3</c:v>
                </c:pt>
                <c:pt idx="93">
                  <c:v>1.7225689390536788E-3</c:v>
                </c:pt>
                <c:pt idx="94">
                  <c:v>1.2322191684730208E-3</c:v>
                </c:pt>
                <c:pt idx="95">
                  <c:v>8.7268269504575994E-4</c:v>
                </c:pt>
                <c:pt idx="96">
                  <c:v>6.1190193011377006E-4</c:v>
                </c:pt>
                <c:pt idx="97">
                  <c:v>4.2478027055075095E-4</c:v>
                </c:pt>
                <c:pt idx="98">
                  <c:v>2.9194692579145995E-4</c:v>
                </c:pt>
                <c:pt idx="99">
                  <c:v>1.9865547139277285E-4</c:v>
                </c:pt>
                <c:pt idx="100">
                  <c:v>1.3383022576488556E-4</c:v>
                </c:pt>
                <c:pt idx="101">
                  <c:v>8.9261657177132521E-5</c:v>
                </c:pt>
                <c:pt idx="102">
                  <c:v>5.8943067756539774E-5</c:v>
                </c:pt>
                <c:pt idx="103">
                  <c:v>3.8535196742087041E-5</c:v>
                </c:pt>
                <c:pt idx="104">
                  <c:v>2.4942471290053542E-5</c:v>
                </c:pt>
                <c:pt idx="105">
                  <c:v>1.5983741106905519E-5</c:v>
                </c:pt>
                <c:pt idx="106">
                  <c:v>1.0140852065486699E-5</c:v>
                </c:pt>
                <c:pt idx="107">
                  <c:v>6.3698251788670763E-6</c:v>
                </c:pt>
                <c:pt idx="108">
                  <c:v>3.9612990910320745E-6</c:v>
                </c:pt>
                <c:pt idx="109">
                  <c:v>2.4389607458933615E-6</c:v>
                </c:pt>
                <c:pt idx="110">
                  <c:v>1.4867195147343017E-6</c:v>
                </c:pt>
                <c:pt idx="111">
                  <c:v>8.9724351623833056E-7</c:v>
                </c:pt>
                <c:pt idx="112">
                  <c:v>5.361035344697605E-7</c:v>
                </c:pt>
                <c:pt idx="113">
                  <c:v>3.1713492167159749E-7</c:v>
                </c:pt>
                <c:pt idx="114">
                  <c:v>1.8573618445552958E-7</c:v>
                </c:pt>
                <c:pt idx="115">
                  <c:v>1.0769760042543308E-7</c:v>
                </c:pt>
                <c:pt idx="116">
                  <c:v>6.1826205001658004E-8</c:v>
                </c:pt>
                <c:pt idx="117">
                  <c:v>3.5139550948204321E-8</c:v>
                </c:pt>
                <c:pt idx="118">
                  <c:v>1.9773196406244652E-8</c:v>
                </c:pt>
                <c:pt idx="119">
                  <c:v>1.1015763624682351E-8</c:v>
                </c:pt>
                <c:pt idx="120">
                  <c:v>6.0758828498233035E-9</c:v>
                </c:pt>
              </c:numCache>
            </c:numRef>
          </c:yVal>
          <c:smooth val="1"/>
          <c:extLst xmlns:c16r2="http://schemas.microsoft.com/office/drawing/2015/06/chart">
            <c:ext xmlns:c16="http://schemas.microsoft.com/office/drawing/2014/chart" uri="{C3380CC4-5D6E-409C-BE32-E72D297353CC}">
              <c16:uniqueId val="{00000000-2F38-4EA2-A2B1-929130EA2175}"/>
            </c:ext>
          </c:extLst>
        </c:ser>
        <c:dLbls>
          <c:showLegendKey val="0"/>
          <c:showVal val="0"/>
          <c:showCatName val="0"/>
          <c:showSerName val="0"/>
          <c:showPercent val="0"/>
          <c:showBubbleSize val="0"/>
        </c:dLbls>
        <c:axId val="461620480"/>
        <c:axId val="461620872"/>
      </c:scatterChart>
      <c:valAx>
        <c:axId val="461620480"/>
        <c:scaling>
          <c:orientation val="minMax"/>
          <c:max val="6"/>
          <c:min val="-6"/>
        </c:scaling>
        <c:delete val="0"/>
        <c:axPos val="b"/>
        <c:numFmt formatCode="General" sourceLinked="1"/>
        <c:majorTickMark val="none"/>
        <c:minorTickMark val="none"/>
        <c:tickLblPos val="none"/>
        <c:spPr>
          <a:ln w="3175">
            <a:solidFill>
              <a:srgbClr val="000000"/>
            </a:solidFill>
            <a:prstDash val="solid"/>
          </a:ln>
        </c:spPr>
        <c:txPr>
          <a:bodyPr rot="0" vert="horz"/>
          <a:lstStyle/>
          <a:p>
            <a:pPr>
              <a:defRPr sz="1100" b="0" i="0" u="none" strike="noStrike" baseline="0">
                <a:solidFill>
                  <a:srgbClr val="000000"/>
                </a:solidFill>
                <a:latin typeface="Arial"/>
                <a:ea typeface="Arial"/>
                <a:cs typeface="Arial"/>
              </a:defRPr>
            </a:pPr>
            <a:endParaRPr lang="ja-JP"/>
          </a:p>
        </c:txPr>
        <c:crossAx val="461620872"/>
        <c:crosses val="autoZero"/>
        <c:crossBetween val="midCat"/>
      </c:valAx>
      <c:valAx>
        <c:axId val="461620872"/>
        <c:scaling>
          <c:orientation val="minMax"/>
        </c:scaling>
        <c:delete val="1"/>
        <c:axPos val="l"/>
        <c:numFmt formatCode="General" sourceLinked="1"/>
        <c:majorTickMark val="out"/>
        <c:minorTickMark val="none"/>
        <c:tickLblPos val="none"/>
        <c:crossAx val="461620480"/>
        <c:crosses val="autoZero"/>
        <c:crossBetween val="midCat"/>
      </c:valAx>
      <c:spPr>
        <a:noFill/>
        <a:ln w="25400">
          <a:noFill/>
        </a:ln>
      </c:spPr>
    </c:plotArea>
    <c:plotVisOnly val="1"/>
    <c:dispBlanksAs val="gap"/>
    <c:showDLblsOverMax val="0"/>
  </c:chart>
  <c:spPr>
    <a:noFill/>
    <a:ln w="3175">
      <a:noFill/>
      <a:prstDash val="solid"/>
    </a:ln>
  </c:spPr>
  <c:txPr>
    <a:bodyPr/>
    <a:lstStyle/>
    <a:p>
      <a:pPr>
        <a:defRPr sz="1100" b="0" i="0" u="none" strike="noStrike" baseline="0">
          <a:solidFill>
            <a:srgbClr val="000000"/>
          </a:solidFill>
          <a:latin typeface="Arial"/>
          <a:ea typeface="Arial"/>
          <a:cs typeface="Arial"/>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0"/>
    <c:plotArea>
      <c:layout>
        <c:manualLayout>
          <c:layoutTarget val="inner"/>
          <c:xMode val="edge"/>
          <c:yMode val="edge"/>
          <c:x val="5.5194825672334538E-3"/>
          <c:y val="1.7947624808031547E-2"/>
          <c:w val="0.66271138741947355"/>
          <c:h val="0.49011840953696928"/>
        </c:manualLayout>
      </c:layout>
      <c:scatterChart>
        <c:scatterStyle val="smoothMarker"/>
        <c:varyColors val="0"/>
        <c:ser>
          <c:idx val="0"/>
          <c:order val="0"/>
          <c:spPr>
            <a:ln w="53975">
              <a:solidFill>
                <a:srgbClr val="FF0066"/>
              </a:solidFill>
            </a:ln>
          </c:spPr>
          <c:marker>
            <c:symbol val="none"/>
          </c:marker>
          <c:xVal>
            <c:numRef>
              <c:f>'[003121.xls]標準正規分布グラフ'!$A$1:$A$121</c:f>
              <c:numCache>
                <c:formatCode>General</c:formatCode>
                <c:ptCount val="121"/>
                <c:pt idx="0">
                  <c:v>-6</c:v>
                </c:pt>
                <c:pt idx="1">
                  <c:v>-5.9</c:v>
                </c:pt>
                <c:pt idx="2">
                  <c:v>-5.8</c:v>
                </c:pt>
                <c:pt idx="3">
                  <c:v>-5.7</c:v>
                </c:pt>
                <c:pt idx="4">
                  <c:v>-5.6</c:v>
                </c:pt>
                <c:pt idx="5">
                  <c:v>-5.5</c:v>
                </c:pt>
                <c:pt idx="6">
                  <c:v>-5.4</c:v>
                </c:pt>
                <c:pt idx="7">
                  <c:v>-5.3</c:v>
                </c:pt>
                <c:pt idx="8">
                  <c:v>-5.2</c:v>
                </c:pt>
                <c:pt idx="9">
                  <c:v>-5.0999999999999996</c:v>
                </c:pt>
                <c:pt idx="10">
                  <c:v>-5</c:v>
                </c:pt>
                <c:pt idx="11">
                  <c:v>-4.9000000000000004</c:v>
                </c:pt>
                <c:pt idx="12">
                  <c:v>-4.8</c:v>
                </c:pt>
                <c:pt idx="13">
                  <c:v>-4.7</c:v>
                </c:pt>
                <c:pt idx="14">
                  <c:v>-4.5999999999999996</c:v>
                </c:pt>
                <c:pt idx="15">
                  <c:v>-4.5</c:v>
                </c:pt>
                <c:pt idx="16">
                  <c:v>-4.4000000000000004</c:v>
                </c:pt>
                <c:pt idx="17">
                  <c:v>-4.3</c:v>
                </c:pt>
                <c:pt idx="18">
                  <c:v>-4.2</c:v>
                </c:pt>
                <c:pt idx="19">
                  <c:v>-4.0999999999999996</c:v>
                </c:pt>
                <c:pt idx="20">
                  <c:v>-4</c:v>
                </c:pt>
                <c:pt idx="21">
                  <c:v>-3.9</c:v>
                </c:pt>
                <c:pt idx="22">
                  <c:v>-3.8</c:v>
                </c:pt>
                <c:pt idx="23">
                  <c:v>-3.6999999999999997</c:v>
                </c:pt>
                <c:pt idx="24">
                  <c:v>-3.5999999999999988</c:v>
                </c:pt>
                <c:pt idx="25">
                  <c:v>-3.5</c:v>
                </c:pt>
                <c:pt idx="26">
                  <c:v>-3.4</c:v>
                </c:pt>
                <c:pt idx="27">
                  <c:v>-3.3</c:v>
                </c:pt>
                <c:pt idx="28">
                  <c:v>-3.1999999999999997</c:v>
                </c:pt>
                <c:pt idx="29">
                  <c:v>-3.0999999999999988</c:v>
                </c:pt>
                <c:pt idx="30">
                  <c:v>-3</c:v>
                </c:pt>
                <c:pt idx="31">
                  <c:v>-2.9</c:v>
                </c:pt>
                <c:pt idx="32">
                  <c:v>-2.8</c:v>
                </c:pt>
                <c:pt idx="33">
                  <c:v>-2.6999999999999997</c:v>
                </c:pt>
                <c:pt idx="34">
                  <c:v>-2.5999999999999988</c:v>
                </c:pt>
                <c:pt idx="35">
                  <c:v>-2.5</c:v>
                </c:pt>
                <c:pt idx="36">
                  <c:v>-2.4</c:v>
                </c:pt>
                <c:pt idx="37">
                  <c:v>-2.2999999999999998</c:v>
                </c:pt>
                <c:pt idx="38">
                  <c:v>-2.1999999999999997</c:v>
                </c:pt>
                <c:pt idx="39">
                  <c:v>-2.0999999999999988</c:v>
                </c:pt>
                <c:pt idx="40">
                  <c:v>-2</c:v>
                </c:pt>
                <c:pt idx="41">
                  <c:v>-1.8999999999999975</c:v>
                </c:pt>
                <c:pt idx="42">
                  <c:v>-1.7999999999999976</c:v>
                </c:pt>
                <c:pt idx="43">
                  <c:v>-1.7000000000000004</c:v>
                </c:pt>
                <c:pt idx="44">
                  <c:v>-1.5999999999999974</c:v>
                </c:pt>
                <c:pt idx="45">
                  <c:v>-1.5</c:v>
                </c:pt>
                <c:pt idx="46">
                  <c:v>-1.3999999999999975</c:v>
                </c:pt>
                <c:pt idx="47">
                  <c:v>-1.2999999999999974</c:v>
                </c:pt>
                <c:pt idx="48">
                  <c:v>-1.1999999999999975</c:v>
                </c:pt>
                <c:pt idx="49">
                  <c:v>-1.0999999999999974</c:v>
                </c:pt>
                <c:pt idx="50">
                  <c:v>-1</c:v>
                </c:pt>
                <c:pt idx="51">
                  <c:v>-0.89999999999999969</c:v>
                </c:pt>
                <c:pt idx="52">
                  <c:v>-0.79999999999999982</c:v>
                </c:pt>
                <c:pt idx="53">
                  <c:v>-0.69999999999999962</c:v>
                </c:pt>
                <c:pt idx="54">
                  <c:v>-0.59999999999999953</c:v>
                </c:pt>
                <c:pt idx="55">
                  <c:v>-0.5</c:v>
                </c:pt>
                <c:pt idx="56">
                  <c:v>-0.40000000000000008</c:v>
                </c:pt>
                <c:pt idx="57">
                  <c:v>-0.30000000000000032</c:v>
                </c:pt>
                <c:pt idx="58">
                  <c:v>-0.19999999999999957</c:v>
                </c:pt>
                <c:pt idx="59">
                  <c:v>-9.9999999999999881E-2</c:v>
                </c:pt>
                <c:pt idx="60">
                  <c:v>0</c:v>
                </c:pt>
                <c:pt idx="61">
                  <c:v>0.10000000000000053</c:v>
                </c:pt>
                <c:pt idx="62">
                  <c:v>0.20000000000000021</c:v>
                </c:pt>
                <c:pt idx="63">
                  <c:v>0.30000000000000082</c:v>
                </c:pt>
                <c:pt idx="64">
                  <c:v>0.40000000000000036</c:v>
                </c:pt>
                <c:pt idx="65">
                  <c:v>0.5</c:v>
                </c:pt>
                <c:pt idx="66">
                  <c:v>0.60000000000000064</c:v>
                </c:pt>
                <c:pt idx="67">
                  <c:v>0.70000000000000062</c:v>
                </c:pt>
                <c:pt idx="68">
                  <c:v>0.80000000000000071</c:v>
                </c:pt>
                <c:pt idx="69">
                  <c:v>0.90000000000000069</c:v>
                </c:pt>
                <c:pt idx="70">
                  <c:v>1</c:v>
                </c:pt>
                <c:pt idx="71">
                  <c:v>1.1000000000000005</c:v>
                </c:pt>
                <c:pt idx="72">
                  <c:v>1.2000000000000002</c:v>
                </c:pt>
                <c:pt idx="73">
                  <c:v>1.3000000000000007</c:v>
                </c:pt>
                <c:pt idx="74">
                  <c:v>1.4000000000000004</c:v>
                </c:pt>
                <c:pt idx="75">
                  <c:v>1.5</c:v>
                </c:pt>
                <c:pt idx="76">
                  <c:v>1.6000000000000005</c:v>
                </c:pt>
                <c:pt idx="77">
                  <c:v>1.7000000000000004</c:v>
                </c:pt>
                <c:pt idx="78">
                  <c:v>1.8000000000000007</c:v>
                </c:pt>
                <c:pt idx="79">
                  <c:v>1.9000000000000019</c:v>
                </c:pt>
                <c:pt idx="80">
                  <c:v>2</c:v>
                </c:pt>
                <c:pt idx="81">
                  <c:v>2.0999999999999988</c:v>
                </c:pt>
                <c:pt idx="82">
                  <c:v>2.2000000000000011</c:v>
                </c:pt>
                <c:pt idx="83">
                  <c:v>2.3000000000000007</c:v>
                </c:pt>
                <c:pt idx="84">
                  <c:v>2.4000000000000004</c:v>
                </c:pt>
                <c:pt idx="85">
                  <c:v>2.5</c:v>
                </c:pt>
                <c:pt idx="86">
                  <c:v>2.5999999999999988</c:v>
                </c:pt>
                <c:pt idx="87">
                  <c:v>2.7000000000000011</c:v>
                </c:pt>
                <c:pt idx="88">
                  <c:v>2.8000000000000007</c:v>
                </c:pt>
                <c:pt idx="89">
                  <c:v>2.9000000000000004</c:v>
                </c:pt>
                <c:pt idx="90">
                  <c:v>3</c:v>
                </c:pt>
                <c:pt idx="91">
                  <c:v>3.0999999999999988</c:v>
                </c:pt>
                <c:pt idx="92">
                  <c:v>3.2000000000000011</c:v>
                </c:pt>
                <c:pt idx="93">
                  <c:v>3.3000000000000007</c:v>
                </c:pt>
                <c:pt idx="94">
                  <c:v>3.4000000000000004</c:v>
                </c:pt>
                <c:pt idx="95">
                  <c:v>3.5</c:v>
                </c:pt>
                <c:pt idx="96">
                  <c:v>3.6000000000000014</c:v>
                </c:pt>
                <c:pt idx="97">
                  <c:v>3.7000000000000011</c:v>
                </c:pt>
                <c:pt idx="98">
                  <c:v>3.8000000000000007</c:v>
                </c:pt>
                <c:pt idx="99">
                  <c:v>3.9000000000000004</c:v>
                </c:pt>
                <c:pt idx="100">
                  <c:v>4</c:v>
                </c:pt>
                <c:pt idx="101">
                  <c:v>4.1000000000000005</c:v>
                </c:pt>
                <c:pt idx="102">
                  <c:v>4.2000000000000011</c:v>
                </c:pt>
                <c:pt idx="103">
                  <c:v>4.3000000000000007</c:v>
                </c:pt>
                <c:pt idx="104">
                  <c:v>4.4000000000000004</c:v>
                </c:pt>
                <c:pt idx="105">
                  <c:v>4.5</c:v>
                </c:pt>
                <c:pt idx="106">
                  <c:v>4.6000000000000005</c:v>
                </c:pt>
                <c:pt idx="107">
                  <c:v>4.7000000000000011</c:v>
                </c:pt>
                <c:pt idx="108">
                  <c:v>4.8000000000000007</c:v>
                </c:pt>
                <c:pt idx="109">
                  <c:v>4.9000000000000004</c:v>
                </c:pt>
                <c:pt idx="110">
                  <c:v>5</c:v>
                </c:pt>
                <c:pt idx="111">
                  <c:v>5.1000000000000005</c:v>
                </c:pt>
                <c:pt idx="112">
                  <c:v>5.2000000000000011</c:v>
                </c:pt>
                <c:pt idx="113">
                  <c:v>5.3000000000000007</c:v>
                </c:pt>
                <c:pt idx="114">
                  <c:v>5.4</c:v>
                </c:pt>
                <c:pt idx="115">
                  <c:v>5.5</c:v>
                </c:pt>
                <c:pt idx="116">
                  <c:v>5.6000000000000005</c:v>
                </c:pt>
                <c:pt idx="117">
                  <c:v>5.7000000000000011</c:v>
                </c:pt>
                <c:pt idx="118">
                  <c:v>5.8000000000000007</c:v>
                </c:pt>
                <c:pt idx="119">
                  <c:v>5.9</c:v>
                </c:pt>
                <c:pt idx="120">
                  <c:v>6</c:v>
                </c:pt>
              </c:numCache>
            </c:numRef>
          </c:xVal>
          <c:yVal>
            <c:numRef>
              <c:f>'[003121.xls]標準正規分布グラフ'!$B$1:$B$121</c:f>
              <c:numCache>
                <c:formatCode>General</c:formatCode>
                <c:ptCount val="121"/>
                <c:pt idx="0">
                  <c:v>6.0758828498233035E-9</c:v>
                </c:pt>
                <c:pt idx="1">
                  <c:v>1.1015763624682351E-8</c:v>
                </c:pt>
                <c:pt idx="2">
                  <c:v>1.9773196406244725E-8</c:v>
                </c:pt>
                <c:pt idx="3">
                  <c:v>3.513955094820446E-8</c:v>
                </c:pt>
                <c:pt idx="4">
                  <c:v>6.1826205001658771E-8</c:v>
                </c:pt>
                <c:pt idx="5">
                  <c:v>1.0769760042543308E-7</c:v>
                </c:pt>
                <c:pt idx="6">
                  <c:v>1.8573618445552958E-7</c:v>
                </c:pt>
                <c:pt idx="7">
                  <c:v>3.1713492167159865E-7</c:v>
                </c:pt>
                <c:pt idx="8">
                  <c:v>5.3610353446976294E-7</c:v>
                </c:pt>
                <c:pt idx="9">
                  <c:v>8.9724351623833808E-7</c:v>
                </c:pt>
                <c:pt idx="10">
                  <c:v>1.4867195147343017E-6</c:v>
                </c:pt>
                <c:pt idx="11">
                  <c:v>2.4389607458933615E-6</c:v>
                </c:pt>
                <c:pt idx="12">
                  <c:v>3.9612990910320863E-6</c:v>
                </c:pt>
                <c:pt idx="13">
                  <c:v>6.3698251788670924E-6</c:v>
                </c:pt>
                <c:pt idx="14">
                  <c:v>1.0140852065486791E-5</c:v>
                </c:pt>
                <c:pt idx="15">
                  <c:v>1.5983741106905519E-5</c:v>
                </c:pt>
                <c:pt idx="16">
                  <c:v>2.4942471290053542E-5</c:v>
                </c:pt>
                <c:pt idx="17">
                  <c:v>3.8535196742087197E-5</c:v>
                </c:pt>
                <c:pt idx="18">
                  <c:v>5.8943067756539936E-5</c:v>
                </c:pt>
                <c:pt idx="19">
                  <c:v>8.9261657177133104E-5</c:v>
                </c:pt>
                <c:pt idx="20">
                  <c:v>1.3383022576488561E-4</c:v>
                </c:pt>
                <c:pt idx="21">
                  <c:v>1.9865547139277326E-4</c:v>
                </c:pt>
                <c:pt idx="22">
                  <c:v>2.919469257914607E-4</c:v>
                </c:pt>
                <c:pt idx="23">
                  <c:v>4.247802705507536E-4</c:v>
                </c:pt>
                <c:pt idx="24">
                  <c:v>6.1190193011377396E-4</c:v>
                </c:pt>
                <c:pt idx="25">
                  <c:v>8.7268269504576048E-4</c:v>
                </c:pt>
                <c:pt idx="26">
                  <c:v>1.2322191684730225E-3</c:v>
                </c:pt>
                <c:pt idx="27">
                  <c:v>1.7225689390536838E-3</c:v>
                </c:pt>
                <c:pt idx="28">
                  <c:v>2.3840882014648452E-3</c:v>
                </c:pt>
                <c:pt idx="29">
                  <c:v>3.2668190561999299E-3</c:v>
                </c:pt>
                <c:pt idx="30">
                  <c:v>4.4318484119380231E-3</c:v>
                </c:pt>
                <c:pt idx="31">
                  <c:v>5.9525324197758538E-3</c:v>
                </c:pt>
                <c:pt idx="32">
                  <c:v>7.9154515829799807E-3</c:v>
                </c:pt>
                <c:pt idx="33">
                  <c:v>1.0420934814422607E-2</c:v>
                </c:pt>
                <c:pt idx="34">
                  <c:v>1.358296923368567E-2</c:v>
                </c:pt>
                <c:pt idx="35">
                  <c:v>1.7528300493568561E-2</c:v>
                </c:pt>
                <c:pt idx="36">
                  <c:v>2.2394530294842851E-2</c:v>
                </c:pt>
                <c:pt idx="37">
                  <c:v>2.8327037741601186E-2</c:v>
                </c:pt>
                <c:pt idx="38">
                  <c:v>3.5474592846231452E-2</c:v>
                </c:pt>
                <c:pt idx="39">
                  <c:v>4.3983595980427309E-2</c:v>
                </c:pt>
                <c:pt idx="40">
                  <c:v>5.3990966513188084E-2</c:v>
                </c:pt>
                <c:pt idx="41">
                  <c:v>6.5615814774676678E-2</c:v>
                </c:pt>
                <c:pt idx="42">
                  <c:v>7.895015830089408E-2</c:v>
                </c:pt>
                <c:pt idx="43">
                  <c:v>9.4049077376887114E-2</c:v>
                </c:pt>
                <c:pt idx="44">
                  <c:v>0.11092083467945552</c:v>
                </c:pt>
                <c:pt idx="45">
                  <c:v>0.12951759566589174</c:v>
                </c:pt>
                <c:pt idx="46">
                  <c:v>0.14972746563574496</c:v>
                </c:pt>
                <c:pt idx="47">
                  <c:v>0.17136859204780741</c:v>
                </c:pt>
                <c:pt idx="48">
                  <c:v>0.1941860549832129</c:v>
                </c:pt>
                <c:pt idx="49">
                  <c:v>0.21785217703255061</c:v>
                </c:pt>
                <c:pt idx="50">
                  <c:v>0.24197072451914334</c:v>
                </c:pt>
                <c:pt idx="51">
                  <c:v>0.26608524989875498</c:v>
                </c:pt>
                <c:pt idx="52">
                  <c:v>0.28969155276148273</c:v>
                </c:pt>
                <c:pt idx="53">
                  <c:v>0.31225393336676138</c:v>
                </c:pt>
                <c:pt idx="54">
                  <c:v>0.33322460289180039</c:v>
                </c:pt>
                <c:pt idx="55">
                  <c:v>0.35206532676429947</c:v>
                </c:pt>
                <c:pt idx="56">
                  <c:v>0.36827014030332333</c:v>
                </c:pt>
                <c:pt idx="57">
                  <c:v>0.38138781546052475</c:v>
                </c:pt>
                <c:pt idx="58">
                  <c:v>0.39104269397545727</c:v>
                </c:pt>
                <c:pt idx="59">
                  <c:v>0.39695254747701242</c:v>
                </c:pt>
                <c:pt idx="60">
                  <c:v>0.39894228040143281</c:v>
                </c:pt>
                <c:pt idx="61">
                  <c:v>0.39695254747701236</c:v>
                </c:pt>
                <c:pt idx="62">
                  <c:v>0.3910426939754571</c:v>
                </c:pt>
                <c:pt idx="63">
                  <c:v>0.38138781546052464</c:v>
                </c:pt>
                <c:pt idx="64">
                  <c:v>0.36827014030332322</c:v>
                </c:pt>
                <c:pt idx="65">
                  <c:v>0.35206532676429947</c:v>
                </c:pt>
                <c:pt idx="66">
                  <c:v>0.3332246028918</c:v>
                </c:pt>
                <c:pt idx="67">
                  <c:v>0.31225393336676138</c:v>
                </c:pt>
                <c:pt idx="68">
                  <c:v>0.28969155276148223</c:v>
                </c:pt>
                <c:pt idx="69">
                  <c:v>0.26608524989875482</c:v>
                </c:pt>
                <c:pt idx="70">
                  <c:v>0.24197072451914334</c:v>
                </c:pt>
                <c:pt idx="71">
                  <c:v>0.21785217703255039</c:v>
                </c:pt>
                <c:pt idx="72">
                  <c:v>0.19418605498321287</c:v>
                </c:pt>
                <c:pt idx="73">
                  <c:v>0.17136859204780724</c:v>
                </c:pt>
                <c:pt idx="74">
                  <c:v>0.14972746563574479</c:v>
                </c:pt>
                <c:pt idx="75">
                  <c:v>0.12951759566589174</c:v>
                </c:pt>
                <c:pt idx="76">
                  <c:v>0.11092083467945545</c:v>
                </c:pt>
                <c:pt idx="77">
                  <c:v>9.4049077376887114E-2</c:v>
                </c:pt>
                <c:pt idx="78">
                  <c:v>7.8950158300893969E-2</c:v>
                </c:pt>
                <c:pt idx="79">
                  <c:v>6.561581477467654E-2</c:v>
                </c:pt>
                <c:pt idx="80">
                  <c:v>5.3990966513188084E-2</c:v>
                </c:pt>
                <c:pt idx="81">
                  <c:v>4.3983595980427309E-2</c:v>
                </c:pt>
                <c:pt idx="82">
                  <c:v>3.5474592846231362E-2</c:v>
                </c:pt>
                <c:pt idx="83">
                  <c:v>2.8327037741601131E-2</c:v>
                </c:pt>
                <c:pt idx="84">
                  <c:v>2.2394530294842837E-2</c:v>
                </c:pt>
                <c:pt idx="85">
                  <c:v>1.7528300493568561E-2</c:v>
                </c:pt>
                <c:pt idx="86">
                  <c:v>1.358296923368567E-2</c:v>
                </c:pt>
                <c:pt idx="87">
                  <c:v>1.0420934814422581E-2</c:v>
                </c:pt>
                <c:pt idx="88">
                  <c:v>7.9154515829799512E-3</c:v>
                </c:pt>
                <c:pt idx="89">
                  <c:v>5.9525324197758503E-3</c:v>
                </c:pt>
                <c:pt idx="90">
                  <c:v>4.4318484119380231E-3</c:v>
                </c:pt>
                <c:pt idx="91">
                  <c:v>3.2668190561999299E-3</c:v>
                </c:pt>
                <c:pt idx="92">
                  <c:v>2.3840882014648352E-3</c:v>
                </c:pt>
                <c:pt idx="93">
                  <c:v>1.7225689390536797E-3</c:v>
                </c:pt>
                <c:pt idx="94">
                  <c:v>1.2322191684730208E-3</c:v>
                </c:pt>
                <c:pt idx="95">
                  <c:v>8.7268269504576048E-4</c:v>
                </c:pt>
                <c:pt idx="96">
                  <c:v>6.1190193011377006E-4</c:v>
                </c:pt>
                <c:pt idx="97">
                  <c:v>4.2478027055075095E-4</c:v>
                </c:pt>
                <c:pt idx="98">
                  <c:v>2.9194692579145995E-4</c:v>
                </c:pt>
                <c:pt idx="99">
                  <c:v>1.9865547139277285E-4</c:v>
                </c:pt>
                <c:pt idx="100">
                  <c:v>1.3383022576488561E-4</c:v>
                </c:pt>
                <c:pt idx="101">
                  <c:v>8.9261657177132521E-5</c:v>
                </c:pt>
                <c:pt idx="102">
                  <c:v>5.8943067756539774E-5</c:v>
                </c:pt>
                <c:pt idx="103">
                  <c:v>3.8535196742087048E-5</c:v>
                </c:pt>
                <c:pt idx="104">
                  <c:v>2.4942471290053542E-5</c:v>
                </c:pt>
                <c:pt idx="105">
                  <c:v>1.5983741106905519E-5</c:v>
                </c:pt>
                <c:pt idx="106">
                  <c:v>1.0140852065486704E-5</c:v>
                </c:pt>
                <c:pt idx="107">
                  <c:v>6.3698251788670763E-6</c:v>
                </c:pt>
                <c:pt idx="108">
                  <c:v>3.9612990910320745E-6</c:v>
                </c:pt>
                <c:pt idx="109">
                  <c:v>2.4389607458933615E-6</c:v>
                </c:pt>
                <c:pt idx="110">
                  <c:v>1.4867195147343017E-6</c:v>
                </c:pt>
                <c:pt idx="111">
                  <c:v>8.9724351623833056E-7</c:v>
                </c:pt>
                <c:pt idx="112">
                  <c:v>5.361035344697605E-7</c:v>
                </c:pt>
                <c:pt idx="113">
                  <c:v>3.1713492167159749E-7</c:v>
                </c:pt>
                <c:pt idx="114">
                  <c:v>1.8573618445552958E-7</c:v>
                </c:pt>
                <c:pt idx="115">
                  <c:v>1.0769760042543308E-7</c:v>
                </c:pt>
                <c:pt idx="116">
                  <c:v>6.1826205001658017E-8</c:v>
                </c:pt>
                <c:pt idx="117">
                  <c:v>3.5139550948204321E-8</c:v>
                </c:pt>
                <c:pt idx="118">
                  <c:v>1.9773196406244652E-8</c:v>
                </c:pt>
                <c:pt idx="119">
                  <c:v>1.1015763624682351E-8</c:v>
                </c:pt>
                <c:pt idx="120">
                  <c:v>6.0758828498233035E-9</c:v>
                </c:pt>
              </c:numCache>
            </c:numRef>
          </c:yVal>
          <c:smooth val="1"/>
          <c:extLst xmlns:c16r2="http://schemas.microsoft.com/office/drawing/2015/06/chart">
            <c:ext xmlns:c16="http://schemas.microsoft.com/office/drawing/2014/chart" uri="{C3380CC4-5D6E-409C-BE32-E72D297353CC}">
              <c16:uniqueId val="{00000000-58F3-4BA8-A9DD-D69D81589147}"/>
            </c:ext>
          </c:extLst>
        </c:ser>
        <c:dLbls>
          <c:showLegendKey val="0"/>
          <c:showVal val="0"/>
          <c:showCatName val="0"/>
          <c:showSerName val="0"/>
          <c:showPercent val="0"/>
          <c:showBubbleSize val="0"/>
        </c:dLbls>
        <c:axId val="463379720"/>
        <c:axId val="463375408"/>
      </c:scatterChart>
      <c:valAx>
        <c:axId val="463379720"/>
        <c:scaling>
          <c:orientation val="minMax"/>
          <c:max val="6"/>
          <c:min val="-6"/>
        </c:scaling>
        <c:delete val="0"/>
        <c:axPos val="b"/>
        <c:numFmt formatCode="General" sourceLinked="1"/>
        <c:majorTickMark val="none"/>
        <c:minorTickMark val="none"/>
        <c:tickLblPos val="none"/>
        <c:txPr>
          <a:bodyPr rot="0" vert="horz"/>
          <a:lstStyle/>
          <a:p>
            <a:pPr>
              <a:defRPr/>
            </a:pPr>
            <a:endParaRPr lang="ja-JP"/>
          </a:p>
        </c:txPr>
        <c:crossAx val="463375408"/>
        <c:crosses val="autoZero"/>
        <c:crossBetween val="midCat"/>
      </c:valAx>
      <c:valAx>
        <c:axId val="463375408"/>
        <c:scaling>
          <c:orientation val="minMax"/>
        </c:scaling>
        <c:delete val="1"/>
        <c:axPos val="l"/>
        <c:numFmt formatCode="General" sourceLinked="1"/>
        <c:majorTickMark val="out"/>
        <c:minorTickMark val="none"/>
        <c:tickLblPos val="none"/>
        <c:crossAx val="463379720"/>
        <c:crosses val="autoZero"/>
        <c:crossBetween val="midCat"/>
      </c:valAx>
    </c:plotArea>
    <c:plotVisOnly val="1"/>
    <c:dispBlanksAs val="gap"/>
    <c:showDLblsOverMax val="0"/>
  </c:chart>
  <c:txPr>
    <a:bodyPr/>
    <a:lstStyle/>
    <a:p>
      <a:pPr>
        <a:defRPr sz="1800"/>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33666335439824E-2"/>
          <c:y val="0.20983636647425252"/>
          <c:w val="0.9306632579744516"/>
          <c:h val="0.79016393442622856"/>
        </c:manualLayout>
      </c:layout>
      <c:scatterChart>
        <c:scatterStyle val="smoothMarker"/>
        <c:varyColors val="0"/>
        <c:ser>
          <c:idx val="0"/>
          <c:order val="0"/>
          <c:spPr>
            <a:ln w="38100">
              <a:solidFill>
                <a:srgbClr val="000080"/>
              </a:solidFill>
              <a:prstDash val="solid"/>
            </a:ln>
          </c:spPr>
          <c:marker>
            <c:symbol val="none"/>
          </c:marker>
          <c:xVal>
            <c:numRef>
              <c:f>'[003121.xls]標準正規分布グラフ'!$A$1:$A$121</c:f>
              <c:numCache>
                <c:formatCode>General</c:formatCode>
                <c:ptCount val="121"/>
                <c:pt idx="0">
                  <c:v>-6</c:v>
                </c:pt>
                <c:pt idx="1">
                  <c:v>-5.9</c:v>
                </c:pt>
                <c:pt idx="2">
                  <c:v>-5.8</c:v>
                </c:pt>
                <c:pt idx="3">
                  <c:v>-5.7</c:v>
                </c:pt>
                <c:pt idx="4">
                  <c:v>-5.6</c:v>
                </c:pt>
                <c:pt idx="5">
                  <c:v>-5.5</c:v>
                </c:pt>
                <c:pt idx="6">
                  <c:v>-5.4</c:v>
                </c:pt>
                <c:pt idx="7">
                  <c:v>-5.3</c:v>
                </c:pt>
                <c:pt idx="8">
                  <c:v>-5.2</c:v>
                </c:pt>
                <c:pt idx="9">
                  <c:v>-5.0999999999999996</c:v>
                </c:pt>
                <c:pt idx="10">
                  <c:v>-5</c:v>
                </c:pt>
                <c:pt idx="11">
                  <c:v>-4.9000000000000004</c:v>
                </c:pt>
                <c:pt idx="12">
                  <c:v>-4.8</c:v>
                </c:pt>
                <c:pt idx="13">
                  <c:v>-4.7</c:v>
                </c:pt>
                <c:pt idx="14">
                  <c:v>-4.5999999999999996</c:v>
                </c:pt>
                <c:pt idx="15">
                  <c:v>-4.5</c:v>
                </c:pt>
                <c:pt idx="16">
                  <c:v>-4.4000000000000004</c:v>
                </c:pt>
                <c:pt idx="17">
                  <c:v>-4.3</c:v>
                </c:pt>
                <c:pt idx="18">
                  <c:v>-4.2</c:v>
                </c:pt>
                <c:pt idx="19">
                  <c:v>-4.0999999999999996</c:v>
                </c:pt>
                <c:pt idx="20">
                  <c:v>-4</c:v>
                </c:pt>
                <c:pt idx="21">
                  <c:v>-3.9</c:v>
                </c:pt>
                <c:pt idx="22">
                  <c:v>-3.8</c:v>
                </c:pt>
                <c:pt idx="23">
                  <c:v>-3.6999999999999997</c:v>
                </c:pt>
                <c:pt idx="24">
                  <c:v>-3.5999999999999988</c:v>
                </c:pt>
                <c:pt idx="25">
                  <c:v>-3.5</c:v>
                </c:pt>
                <c:pt idx="26">
                  <c:v>-3.4</c:v>
                </c:pt>
                <c:pt idx="27">
                  <c:v>-3.3</c:v>
                </c:pt>
                <c:pt idx="28">
                  <c:v>-3.1999999999999997</c:v>
                </c:pt>
                <c:pt idx="29">
                  <c:v>-3.0999999999999988</c:v>
                </c:pt>
                <c:pt idx="30">
                  <c:v>-3</c:v>
                </c:pt>
                <c:pt idx="31">
                  <c:v>-2.9</c:v>
                </c:pt>
                <c:pt idx="32">
                  <c:v>-2.8</c:v>
                </c:pt>
                <c:pt idx="33">
                  <c:v>-2.6999999999999997</c:v>
                </c:pt>
                <c:pt idx="34">
                  <c:v>-2.5999999999999988</c:v>
                </c:pt>
                <c:pt idx="35">
                  <c:v>-2.5</c:v>
                </c:pt>
                <c:pt idx="36">
                  <c:v>-2.4</c:v>
                </c:pt>
                <c:pt idx="37">
                  <c:v>-2.2999999999999998</c:v>
                </c:pt>
                <c:pt idx="38">
                  <c:v>-2.1999999999999997</c:v>
                </c:pt>
                <c:pt idx="39">
                  <c:v>-2.0999999999999988</c:v>
                </c:pt>
                <c:pt idx="40">
                  <c:v>-2</c:v>
                </c:pt>
                <c:pt idx="41">
                  <c:v>-1.8999999999999975</c:v>
                </c:pt>
                <c:pt idx="42">
                  <c:v>-1.7999999999999974</c:v>
                </c:pt>
                <c:pt idx="43">
                  <c:v>-1.7000000000000002</c:v>
                </c:pt>
                <c:pt idx="44">
                  <c:v>-1.5999999999999974</c:v>
                </c:pt>
                <c:pt idx="45">
                  <c:v>-1.5</c:v>
                </c:pt>
                <c:pt idx="46">
                  <c:v>-1.3999999999999975</c:v>
                </c:pt>
                <c:pt idx="47">
                  <c:v>-1.2999999999999974</c:v>
                </c:pt>
                <c:pt idx="48">
                  <c:v>-1.1999999999999975</c:v>
                </c:pt>
                <c:pt idx="49">
                  <c:v>-1.0999999999999974</c:v>
                </c:pt>
                <c:pt idx="50">
                  <c:v>-1</c:v>
                </c:pt>
                <c:pt idx="51">
                  <c:v>-0.89999999999999969</c:v>
                </c:pt>
                <c:pt idx="52">
                  <c:v>-0.79999999999999982</c:v>
                </c:pt>
                <c:pt idx="53">
                  <c:v>-0.69999999999999962</c:v>
                </c:pt>
                <c:pt idx="54">
                  <c:v>-0.59999999999999953</c:v>
                </c:pt>
                <c:pt idx="55">
                  <c:v>-0.5</c:v>
                </c:pt>
                <c:pt idx="56">
                  <c:v>-0.40000000000000008</c:v>
                </c:pt>
                <c:pt idx="57">
                  <c:v>-0.30000000000000032</c:v>
                </c:pt>
                <c:pt idx="58">
                  <c:v>-0.19999999999999957</c:v>
                </c:pt>
                <c:pt idx="59">
                  <c:v>-9.9999999999999881E-2</c:v>
                </c:pt>
                <c:pt idx="60">
                  <c:v>0</c:v>
                </c:pt>
                <c:pt idx="61">
                  <c:v>0.10000000000000053</c:v>
                </c:pt>
                <c:pt idx="62">
                  <c:v>0.20000000000000021</c:v>
                </c:pt>
                <c:pt idx="63">
                  <c:v>0.30000000000000082</c:v>
                </c:pt>
                <c:pt idx="64">
                  <c:v>0.40000000000000036</c:v>
                </c:pt>
                <c:pt idx="65">
                  <c:v>0.5</c:v>
                </c:pt>
                <c:pt idx="66">
                  <c:v>0.60000000000000064</c:v>
                </c:pt>
                <c:pt idx="67">
                  <c:v>0.70000000000000062</c:v>
                </c:pt>
                <c:pt idx="68">
                  <c:v>0.80000000000000071</c:v>
                </c:pt>
                <c:pt idx="69">
                  <c:v>0.90000000000000069</c:v>
                </c:pt>
                <c:pt idx="70">
                  <c:v>1</c:v>
                </c:pt>
                <c:pt idx="71">
                  <c:v>1.1000000000000005</c:v>
                </c:pt>
                <c:pt idx="72">
                  <c:v>1.2000000000000002</c:v>
                </c:pt>
                <c:pt idx="73">
                  <c:v>1.3000000000000007</c:v>
                </c:pt>
                <c:pt idx="74">
                  <c:v>1.4000000000000004</c:v>
                </c:pt>
                <c:pt idx="75">
                  <c:v>1.5</c:v>
                </c:pt>
                <c:pt idx="76">
                  <c:v>1.6000000000000005</c:v>
                </c:pt>
                <c:pt idx="77">
                  <c:v>1.7000000000000002</c:v>
                </c:pt>
                <c:pt idx="78">
                  <c:v>1.8000000000000007</c:v>
                </c:pt>
                <c:pt idx="79">
                  <c:v>1.9000000000000021</c:v>
                </c:pt>
                <c:pt idx="80">
                  <c:v>2</c:v>
                </c:pt>
                <c:pt idx="81">
                  <c:v>2.0999999999999988</c:v>
                </c:pt>
                <c:pt idx="82">
                  <c:v>2.2000000000000011</c:v>
                </c:pt>
                <c:pt idx="83">
                  <c:v>2.3000000000000007</c:v>
                </c:pt>
                <c:pt idx="84">
                  <c:v>2.4000000000000004</c:v>
                </c:pt>
                <c:pt idx="85">
                  <c:v>2.5</c:v>
                </c:pt>
                <c:pt idx="86">
                  <c:v>2.5999999999999988</c:v>
                </c:pt>
                <c:pt idx="87">
                  <c:v>2.7000000000000011</c:v>
                </c:pt>
                <c:pt idx="88">
                  <c:v>2.8000000000000007</c:v>
                </c:pt>
                <c:pt idx="89">
                  <c:v>2.9000000000000004</c:v>
                </c:pt>
                <c:pt idx="90">
                  <c:v>3</c:v>
                </c:pt>
                <c:pt idx="91">
                  <c:v>3.0999999999999988</c:v>
                </c:pt>
                <c:pt idx="92">
                  <c:v>3.2000000000000011</c:v>
                </c:pt>
                <c:pt idx="93">
                  <c:v>3.3000000000000007</c:v>
                </c:pt>
                <c:pt idx="94">
                  <c:v>3.4000000000000004</c:v>
                </c:pt>
                <c:pt idx="95">
                  <c:v>3.5</c:v>
                </c:pt>
                <c:pt idx="96">
                  <c:v>3.6000000000000014</c:v>
                </c:pt>
                <c:pt idx="97">
                  <c:v>3.7000000000000011</c:v>
                </c:pt>
                <c:pt idx="98">
                  <c:v>3.8000000000000007</c:v>
                </c:pt>
                <c:pt idx="99">
                  <c:v>3.9000000000000004</c:v>
                </c:pt>
                <c:pt idx="100">
                  <c:v>4</c:v>
                </c:pt>
                <c:pt idx="101">
                  <c:v>4.1000000000000005</c:v>
                </c:pt>
                <c:pt idx="102">
                  <c:v>4.2000000000000011</c:v>
                </c:pt>
                <c:pt idx="103">
                  <c:v>4.3000000000000007</c:v>
                </c:pt>
                <c:pt idx="104">
                  <c:v>4.4000000000000004</c:v>
                </c:pt>
                <c:pt idx="105">
                  <c:v>4.5</c:v>
                </c:pt>
                <c:pt idx="106">
                  <c:v>4.6000000000000005</c:v>
                </c:pt>
                <c:pt idx="107">
                  <c:v>4.7000000000000011</c:v>
                </c:pt>
                <c:pt idx="108">
                  <c:v>4.8000000000000007</c:v>
                </c:pt>
                <c:pt idx="109">
                  <c:v>4.9000000000000004</c:v>
                </c:pt>
                <c:pt idx="110">
                  <c:v>5</c:v>
                </c:pt>
                <c:pt idx="111">
                  <c:v>5.1000000000000005</c:v>
                </c:pt>
                <c:pt idx="112">
                  <c:v>5.2000000000000011</c:v>
                </c:pt>
                <c:pt idx="113">
                  <c:v>5.3000000000000007</c:v>
                </c:pt>
                <c:pt idx="114">
                  <c:v>5.4</c:v>
                </c:pt>
                <c:pt idx="115">
                  <c:v>5.5</c:v>
                </c:pt>
                <c:pt idx="116">
                  <c:v>5.6000000000000005</c:v>
                </c:pt>
                <c:pt idx="117">
                  <c:v>5.7000000000000011</c:v>
                </c:pt>
                <c:pt idx="118">
                  <c:v>5.8000000000000007</c:v>
                </c:pt>
                <c:pt idx="119">
                  <c:v>5.9</c:v>
                </c:pt>
                <c:pt idx="120">
                  <c:v>6</c:v>
                </c:pt>
              </c:numCache>
            </c:numRef>
          </c:xVal>
          <c:yVal>
            <c:numRef>
              <c:f>'[003121.xls]標準正規分布グラフ'!$B$1:$B$121</c:f>
              <c:numCache>
                <c:formatCode>General</c:formatCode>
                <c:ptCount val="121"/>
                <c:pt idx="0">
                  <c:v>6.0758828498233035E-9</c:v>
                </c:pt>
                <c:pt idx="1">
                  <c:v>1.1015763624682351E-8</c:v>
                </c:pt>
                <c:pt idx="2">
                  <c:v>1.9773196406244725E-8</c:v>
                </c:pt>
                <c:pt idx="3">
                  <c:v>3.5139550948204446E-8</c:v>
                </c:pt>
                <c:pt idx="4">
                  <c:v>6.1826205001658771E-8</c:v>
                </c:pt>
                <c:pt idx="5">
                  <c:v>1.0769760042543308E-7</c:v>
                </c:pt>
                <c:pt idx="6">
                  <c:v>1.8573618445552958E-7</c:v>
                </c:pt>
                <c:pt idx="7">
                  <c:v>3.1713492167159865E-7</c:v>
                </c:pt>
                <c:pt idx="8">
                  <c:v>5.3610353446976272E-7</c:v>
                </c:pt>
                <c:pt idx="9">
                  <c:v>8.9724351623833808E-7</c:v>
                </c:pt>
                <c:pt idx="10">
                  <c:v>1.4867195147343017E-6</c:v>
                </c:pt>
                <c:pt idx="11">
                  <c:v>2.4389607458933615E-6</c:v>
                </c:pt>
                <c:pt idx="12">
                  <c:v>3.9612990910320863E-6</c:v>
                </c:pt>
                <c:pt idx="13">
                  <c:v>6.3698251788670924E-6</c:v>
                </c:pt>
                <c:pt idx="14">
                  <c:v>1.0140852065486787E-5</c:v>
                </c:pt>
                <c:pt idx="15">
                  <c:v>1.5983741106905519E-5</c:v>
                </c:pt>
                <c:pt idx="16">
                  <c:v>2.4942471290053542E-5</c:v>
                </c:pt>
                <c:pt idx="17">
                  <c:v>3.8535196742087197E-5</c:v>
                </c:pt>
                <c:pt idx="18">
                  <c:v>5.8943067756539936E-5</c:v>
                </c:pt>
                <c:pt idx="19">
                  <c:v>8.9261657177133104E-5</c:v>
                </c:pt>
                <c:pt idx="20">
                  <c:v>1.3383022576488556E-4</c:v>
                </c:pt>
                <c:pt idx="21">
                  <c:v>1.9865547139277326E-4</c:v>
                </c:pt>
                <c:pt idx="22">
                  <c:v>2.919469257914607E-4</c:v>
                </c:pt>
                <c:pt idx="23">
                  <c:v>4.247802705507536E-4</c:v>
                </c:pt>
                <c:pt idx="24">
                  <c:v>6.1190193011377385E-4</c:v>
                </c:pt>
                <c:pt idx="25">
                  <c:v>8.7268269504575994E-4</c:v>
                </c:pt>
                <c:pt idx="26">
                  <c:v>1.2322191684730225E-3</c:v>
                </c:pt>
                <c:pt idx="27">
                  <c:v>1.7225689390536838E-3</c:v>
                </c:pt>
                <c:pt idx="28">
                  <c:v>2.3840882014648452E-3</c:v>
                </c:pt>
                <c:pt idx="29">
                  <c:v>3.2668190561999295E-3</c:v>
                </c:pt>
                <c:pt idx="30">
                  <c:v>4.4318484119380231E-3</c:v>
                </c:pt>
                <c:pt idx="31">
                  <c:v>5.9525324197758529E-3</c:v>
                </c:pt>
                <c:pt idx="32">
                  <c:v>7.9154515829799807E-3</c:v>
                </c:pt>
                <c:pt idx="33">
                  <c:v>1.0420934814422605E-2</c:v>
                </c:pt>
                <c:pt idx="34">
                  <c:v>1.3582969233685667E-2</c:v>
                </c:pt>
                <c:pt idx="35">
                  <c:v>1.7528300493568561E-2</c:v>
                </c:pt>
                <c:pt idx="36">
                  <c:v>2.2394530294842851E-2</c:v>
                </c:pt>
                <c:pt idx="37">
                  <c:v>2.8327037741601186E-2</c:v>
                </c:pt>
                <c:pt idx="38">
                  <c:v>3.5474592846231452E-2</c:v>
                </c:pt>
                <c:pt idx="39">
                  <c:v>4.3983595980427233E-2</c:v>
                </c:pt>
                <c:pt idx="40">
                  <c:v>5.3990966513188084E-2</c:v>
                </c:pt>
                <c:pt idx="41">
                  <c:v>6.5615814774676651E-2</c:v>
                </c:pt>
                <c:pt idx="42">
                  <c:v>7.8950158300894066E-2</c:v>
                </c:pt>
                <c:pt idx="43">
                  <c:v>9.4049077376887114E-2</c:v>
                </c:pt>
                <c:pt idx="44">
                  <c:v>0.1109208346794555</c:v>
                </c:pt>
                <c:pt idx="45">
                  <c:v>0.12951759566589174</c:v>
                </c:pt>
                <c:pt idx="46">
                  <c:v>0.14972746563574496</c:v>
                </c:pt>
                <c:pt idx="47">
                  <c:v>0.17136859204780741</c:v>
                </c:pt>
                <c:pt idx="48">
                  <c:v>0.19418605498321287</c:v>
                </c:pt>
                <c:pt idx="49">
                  <c:v>0.21785217703255061</c:v>
                </c:pt>
                <c:pt idx="50">
                  <c:v>0.24197072451914334</c:v>
                </c:pt>
                <c:pt idx="51">
                  <c:v>0.26608524989875498</c:v>
                </c:pt>
                <c:pt idx="52">
                  <c:v>0.28969155276148273</c:v>
                </c:pt>
                <c:pt idx="53">
                  <c:v>0.31225393336676138</c:v>
                </c:pt>
                <c:pt idx="54">
                  <c:v>0.33322460289180039</c:v>
                </c:pt>
                <c:pt idx="55">
                  <c:v>0.35206532676429947</c:v>
                </c:pt>
                <c:pt idx="56">
                  <c:v>0.36827014030332333</c:v>
                </c:pt>
                <c:pt idx="57">
                  <c:v>0.38138781546052475</c:v>
                </c:pt>
                <c:pt idx="58">
                  <c:v>0.39104269397545727</c:v>
                </c:pt>
                <c:pt idx="59">
                  <c:v>0.39695254747701242</c:v>
                </c:pt>
                <c:pt idx="60">
                  <c:v>0.39894228040143281</c:v>
                </c:pt>
                <c:pt idx="61">
                  <c:v>0.39695254747701236</c:v>
                </c:pt>
                <c:pt idx="62">
                  <c:v>0.3910426939754571</c:v>
                </c:pt>
                <c:pt idx="63">
                  <c:v>0.38138781546052464</c:v>
                </c:pt>
                <c:pt idx="64">
                  <c:v>0.36827014030332322</c:v>
                </c:pt>
                <c:pt idx="65">
                  <c:v>0.35206532676429947</c:v>
                </c:pt>
                <c:pt idx="66">
                  <c:v>0.3332246028918</c:v>
                </c:pt>
                <c:pt idx="67">
                  <c:v>0.31225393336676138</c:v>
                </c:pt>
                <c:pt idx="68">
                  <c:v>0.28969155276148223</c:v>
                </c:pt>
                <c:pt idx="69">
                  <c:v>0.26608524989875482</c:v>
                </c:pt>
                <c:pt idx="70">
                  <c:v>0.24197072451914334</c:v>
                </c:pt>
                <c:pt idx="71">
                  <c:v>0.21785217703255039</c:v>
                </c:pt>
                <c:pt idx="72">
                  <c:v>0.19418605498321287</c:v>
                </c:pt>
                <c:pt idx="73">
                  <c:v>0.17136859204780724</c:v>
                </c:pt>
                <c:pt idx="74">
                  <c:v>0.14972746563574479</c:v>
                </c:pt>
                <c:pt idx="75">
                  <c:v>0.12951759566589174</c:v>
                </c:pt>
                <c:pt idx="76">
                  <c:v>0.11092083467945545</c:v>
                </c:pt>
                <c:pt idx="77">
                  <c:v>9.4049077376887114E-2</c:v>
                </c:pt>
                <c:pt idx="78">
                  <c:v>7.8950158300893969E-2</c:v>
                </c:pt>
                <c:pt idx="79">
                  <c:v>6.561581477467654E-2</c:v>
                </c:pt>
                <c:pt idx="80">
                  <c:v>5.3990966513188084E-2</c:v>
                </c:pt>
                <c:pt idx="81">
                  <c:v>4.3983595980427233E-2</c:v>
                </c:pt>
                <c:pt idx="82">
                  <c:v>3.5474592846231355E-2</c:v>
                </c:pt>
                <c:pt idx="83">
                  <c:v>2.8327037741601131E-2</c:v>
                </c:pt>
                <c:pt idx="84">
                  <c:v>2.2394530294842837E-2</c:v>
                </c:pt>
                <c:pt idx="85">
                  <c:v>1.7528300493568561E-2</c:v>
                </c:pt>
                <c:pt idx="86">
                  <c:v>1.3582969233685667E-2</c:v>
                </c:pt>
                <c:pt idx="87">
                  <c:v>1.0420934814422567E-2</c:v>
                </c:pt>
                <c:pt idx="88">
                  <c:v>7.9154515829799512E-3</c:v>
                </c:pt>
                <c:pt idx="89">
                  <c:v>5.9525324197758503E-3</c:v>
                </c:pt>
                <c:pt idx="90">
                  <c:v>4.4318484119380231E-3</c:v>
                </c:pt>
                <c:pt idx="91">
                  <c:v>3.2668190561999295E-3</c:v>
                </c:pt>
                <c:pt idx="92">
                  <c:v>2.3840882014648352E-3</c:v>
                </c:pt>
                <c:pt idx="93">
                  <c:v>1.7225689390536788E-3</c:v>
                </c:pt>
                <c:pt idx="94">
                  <c:v>1.2322191684730208E-3</c:v>
                </c:pt>
                <c:pt idx="95">
                  <c:v>8.7268269504575994E-4</c:v>
                </c:pt>
                <c:pt idx="96">
                  <c:v>6.1190193011377006E-4</c:v>
                </c:pt>
                <c:pt idx="97">
                  <c:v>4.2478027055075095E-4</c:v>
                </c:pt>
                <c:pt idx="98">
                  <c:v>2.9194692579145995E-4</c:v>
                </c:pt>
                <c:pt idx="99">
                  <c:v>1.9865547139277285E-4</c:v>
                </c:pt>
                <c:pt idx="100">
                  <c:v>1.3383022576488556E-4</c:v>
                </c:pt>
                <c:pt idx="101">
                  <c:v>8.9261657177132521E-5</c:v>
                </c:pt>
                <c:pt idx="102">
                  <c:v>5.8943067756539774E-5</c:v>
                </c:pt>
                <c:pt idx="103">
                  <c:v>3.8535196742087041E-5</c:v>
                </c:pt>
                <c:pt idx="104">
                  <c:v>2.4942471290053542E-5</c:v>
                </c:pt>
                <c:pt idx="105">
                  <c:v>1.5983741106905519E-5</c:v>
                </c:pt>
                <c:pt idx="106">
                  <c:v>1.0140852065486699E-5</c:v>
                </c:pt>
                <c:pt idx="107">
                  <c:v>6.3698251788670763E-6</c:v>
                </c:pt>
                <c:pt idx="108">
                  <c:v>3.9612990910320745E-6</c:v>
                </c:pt>
                <c:pt idx="109">
                  <c:v>2.4389607458933615E-6</c:v>
                </c:pt>
                <c:pt idx="110">
                  <c:v>1.4867195147343017E-6</c:v>
                </c:pt>
                <c:pt idx="111">
                  <c:v>8.9724351623833056E-7</c:v>
                </c:pt>
                <c:pt idx="112">
                  <c:v>5.361035344697605E-7</c:v>
                </c:pt>
                <c:pt idx="113">
                  <c:v>3.1713492167159749E-7</c:v>
                </c:pt>
                <c:pt idx="114">
                  <c:v>1.8573618445552958E-7</c:v>
                </c:pt>
                <c:pt idx="115">
                  <c:v>1.0769760042543308E-7</c:v>
                </c:pt>
                <c:pt idx="116">
                  <c:v>6.1826205001658004E-8</c:v>
                </c:pt>
                <c:pt idx="117">
                  <c:v>3.5139550948204321E-8</c:v>
                </c:pt>
                <c:pt idx="118">
                  <c:v>1.9773196406244652E-8</c:v>
                </c:pt>
                <c:pt idx="119">
                  <c:v>1.1015763624682351E-8</c:v>
                </c:pt>
                <c:pt idx="120">
                  <c:v>6.0758828498233035E-9</c:v>
                </c:pt>
              </c:numCache>
            </c:numRef>
          </c:yVal>
          <c:smooth val="1"/>
          <c:extLst xmlns:c16r2="http://schemas.microsoft.com/office/drawing/2015/06/chart">
            <c:ext xmlns:c16="http://schemas.microsoft.com/office/drawing/2014/chart" uri="{C3380CC4-5D6E-409C-BE32-E72D297353CC}">
              <c16:uniqueId val="{00000000-A21E-404A-8351-8D07E8F14350}"/>
            </c:ext>
          </c:extLst>
        </c:ser>
        <c:dLbls>
          <c:showLegendKey val="0"/>
          <c:showVal val="0"/>
          <c:showCatName val="0"/>
          <c:showSerName val="0"/>
          <c:showPercent val="0"/>
          <c:showBubbleSize val="0"/>
        </c:dLbls>
        <c:axId val="463375016"/>
        <c:axId val="463376192"/>
      </c:scatterChart>
      <c:valAx>
        <c:axId val="463375016"/>
        <c:scaling>
          <c:orientation val="minMax"/>
          <c:max val="6"/>
          <c:min val="-6"/>
        </c:scaling>
        <c:delete val="0"/>
        <c:axPos val="b"/>
        <c:numFmt formatCode="General" sourceLinked="1"/>
        <c:majorTickMark val="none"/>
        <c:minorTickMark val="none"/>
        <c:tickLblPos val="none"/>
        <c:spPr>
          <a:ln w="3175">
            <a:solidFill>
              <a:srgbClr val="000000"/>
            </a:solidFill>
            <a:prstDash val="solid"/>
          </a:ln>
        </c:spPr>
        <c:txPr>
          <a:bodyPr rot="0" vert="horz"/>
          <a:lstStyle/>
          <a:p>
            <a:pPr>
              <a:defRPr sz="1100" b="0" i="0" u="none" strike="noStrike" baseline="0">
                <a:solidFill>
                  <a:srgbClr val="000000"/>
                </a:solidFill>
                <a:latin typeface="Arial"/>
                <a:ea typeface="Arial"/>
                <a:cs typeface="Arial"/>
              </a:defRPr>
            </a:pPr>
            <a:endParaRPr lang="ja-JP"/>
          </a:p>
        </c:txPr>
        <c:crossAx val="463376192"/>
        <c:crosses val="autoZero"/>
        <c:crossBetween val="midCat"/>
      </c:valAx>
      <c:valAx>
        <c:axId val="463376192"/>
        <c:scaling>
          <c:orientation val="minMax"/>
        </c:scaling>
        <c:delete val="1"/>
        <c:axPos val="l"/>
        <c:numFmt formatCode="General" sourceLinked="1"/>
        <c:majorTickMark val="out"/>
        <c:minorTickMark val="none"/>
        <c:tickLblPos val="none"/>
        <c:crossAx val="463375016"/>
        <c:crosses val="autoZero"/>
        <c:crossBetween val="midCat"/>
      </c:valAx>
      <c:spPr>
        <a:noFill/>
        <a:ln w="25400">
          <a:noFill/>
        </a:ln>
      </c:spPr>
    </c:plotArea>
    <c:plotVisOnly val="1"/>
    <c:dispBlanksAs val="gap"/>
    <c:showDLblsOverMax val="0"/>
  </c:chart>
  <c:spPr>
    <a:noFill/>
    <a:ln w="3175">
      <a:noFill/>
      <a:prstDash val="solid"/>
    </a:ln>
  </c:spPr>
  <c:txPr>
    <a:bodyPr/>
    <a:lstStyle/>
    <a:p>
      <a:pPr>
        <a:defRPr sz="1100" b="0" i="0" u="none" strike="noStrike" baseline="0">
          <a:solidFill>
            <a:srgbClr val="000000"/>
          </a:solidFill>
          <a:latin typeface="Arial"/>
          <a:ea typeface="Arial"/>
          <a:cs typeface="Arial"/>
        </a:defRPr>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0"/>
    <c:plotArea>
      <c:layout>
        <c:manualLayout>
          <c:layoutTarget val="inner"/>
          <c:xMode val="edge"/>
          <c:yMode val="edge"/>
          <c:x val="5.5194825672334538E-3"/>
          <c:y val="1.7947624808031547E-2"/>
          <c:w val="0.66271138741947355"/>
          <c:h val="0.49011840953696928"/>
        </c:manualLayout>
      </c:layout>
      <c:scatterChart>
        <c:scatterStyle val="smoothMarker"/>
        <c:varyColors val="0"/>
        <c:ser>
          <c:idx val="0"/>
          <c:order val="0"/>
          <c:spPr>
            <a:ln w="53975">
              <a:solidFill>
                <a:srgbClr val="FF0066"/>
              </a:solidFill>
            </a:ln>
          </c:spPr>
          <c:marker>
            <c:symbol val="none"/>
          </c:marker>
          <c:xVal>
            <c:numRef>
              <c:f>'[003121.xls]標準正規分布グラフ'!$A$1:$A$121</c:f>
              <c:numCache>
                <c:formatCode>General</c:formatCode>
                <c:ptCount val="121"/>
                <c:pt idx="0">
                  <c:v>-6</c:v>
                </c:pt>
                <c:pt idx="1">
                  <c:v>-5.9</c:v>
                </c:pt>
                <c:pt idx="2">
                  <c:v>-5.8</c:v>
                </c:pt>
                <c:pt idx="3">
                  <c:v>-5.7</c:v>
                </c:pt>
                <c:pt idx="4">
                  <c:v>-5.6</c:v>
                </c:pt>
                <c:pt idx="5">
                  <c:v>-5.5</c:v>
                </c:pt>
                <c:pt idx="6">
                  <c:v>-5.4</c:v>
                </c:pt>
                <c:pt idx="7">
                  <c:v>-5.3</c:v>
                </c:pt>
                <c:pt idx="8">
                  <c:v>-5.2</c:v>
                </c:pt>
                <c:pt idx="9">
                  <c:v>-5.0999999999999996</c:v>
                </c:pt>
                <c:pt idx="10">
                  <c:v>-5</c:v>
                </c:pt>
                <c:pt idx="11">
                  <c:v>-4.9000000000000004</c:v>
                </c:pt>
                <c:pt idx="12">
                  <c:v>-4.8</c:v>
                </c:pt>
                <c:pt idx="13">
                  <c:v>-4.7</c:v>
                </c:pt>
                <c:pt idx="14">
                  <c:v>-4.5999999999999996</c:v>
                </c:pt>
                <c:pt idx="15">
                  <c:v>-4.5</c:v>
                </c:pt>
                <c:pt idx="16">
                  <c:v>-4.4000000000000004</c:v>
                </c:pt>
                <c:pt idx="17">
                  <c:v>-4.3</c:v>
                </c:pt>
                <c:pt idx="18">
                  <c:v>-4.2</c:v>
                </c:pt>
                <c:pt idx="19">
                  <c:v>-4.0999999999999996</c:v>
                </c:pt>
                <c:pt idx="20">
                  <c:v>-4</c:v>
                </c:pt>
                <c:pt idx="21">
                  <c:v>-3.9</c:v>
                </c:pt>
                <c:pt idx="22">
                  <c:v>-3.8</c:v>
                </c:pt>
                <c:pt idx="23">
                  <c:v>-3.6999999999999997</c:v>
                </c:pt>
                <c:pt idx="24">
                  <c:v>-3.5999999999999988</c:v>
                </c:pt>
                <c:pt idx="25">
                  <c:v>-3.5</c:v>
                </c:pt>
                <c:pt idx="26">
                  <c:v>-3.4</c:v>
                </c:pt>
                <c:pt idx="27">
                  <c:v>-3.3</c:v>
                </c:pt>
                <c:pt idx="28">
                  <c:v>-3.1999999999999997</c:v>
                </c:pt>
                <c:pt idx="29">
                  <c:v>-3.0999999999999988</c:v>
                </c:pt>
                <c:pt idx="30">
                  <c:v>-3</c:v>
                </c:pt>
                <c:pt idx="31">
                  <c:v>-2.9</c:v>
                </c:pt>
                <c:pt idx="32">
                  <c:v>-2.8</c:v>
                </c:pt>
                <c:pt idx="33">
                  <c:v>-2.6999999999999997</c:v>
                </c:pt>
                <c:pt idx="34">
                  <c:v>-2.5999999999999988</c:v>
                </c:pt>
                <c:pt idx="35">
                  <c:v>-2.5</c:v>
                </c:pt>
                <c:pt idx="36">
                  <c:v>-2.4</c:v>
                </c:pt>
                <c:pt idx="37">
                  <c:v>-2.2999999999999998</c:v>
                </c:pt>
                <c:pt idx="38">
                  <c:v>-2.1999999999999997</c:v>
                </c:pt>
                <c:pt idx="39">
                  <c:v>-2.0999999999999988</c:v>
                </c:pt>
                <c:pt idx="40">
                  <c:v>-2</c:v>
                </c:pt>
                <c:pt idx="41">
                  <c:v>-1.8999999999999975</c:v>
                </c:pt>
                <c:pt idx="42">
                  <c:v>-1.7999999999999976</c:v>
                </c:pt>
                <c:pt idx="43">
                  <c:v>-1.7000000000000004</c:v>
                </c:pt>
                <c:pt idx="44">
                  <c:v>-1.5999999999999974</c:v>
                </c:pt>
                <c:pt idx="45">
                  <c:v>-1.5</c:v>
                </c:pt>
                <c:pt idx="46">
                  <c:v>-1.3999999999999975</c:v>
                </c:pt>
                <c:pt idx="47">
                  <c:v>-1.2999999999999974</c:v>
                </c:pt>
                <c:pt idx="48">
                  <c:v>-1.1999999999999975</c:v>
                </c:pt>
                <c:pt idx="49">
                  <c:v>-1.0999999999999974</c:v>
                </c:pt>
                <c:pt idx="50">
                  <c:v>-1</c:v>
                </c:pt>
                <c:pt idx="51">
                  <c:v>-0.89999999999999969</c:v>
                </c:pt>
                <c:pt idx="52">
                  <c:v>-0.79999999999999982</c:v>
                </c:pt>
                <c:pt idx="53">
                  <c:v>-0.69999999999999962</c:v>
                </c:pt>
                <c:pt idx="54">
                  <c:v>-0.59999999999999953</c:v>
                </c:pt>
                <c:pt idx="55">
                  <c:v>-0.5</c:v>
                </c:pt>
                <c:pt idx="56">
                  <c:v>-0.40000000000000008</c:v>
                </c:pt>
                <c:pt idx="57">
                  <c:v>-0.30000000000000032</c:v>
                </c:pt>
                <c:pt idx="58">
                  <c:v>-0.19999999999999957</c:v>
                </c:pt>
                <c:pt idx="59">
                  <c:v>-9.9999999999999881E-2</c:v>
                </c:pt>
                <c:pt idx="60">
                  <c:v>0</c:v>
                </c:pt>
                <c:pt idx="61">
                  <c:v>0.10000000000000053</c:v>
                </c:pt>
                <c:pt idx="62">
                  <c:v>0.20000000000000021</c:v>
                </c:pt>
                <c:pt idx="63">
                  <c:v>0.30000000000000082</c:v>
                </c:pt>
                <c:pt idx="64">
                  <c:v>0.40000000000000036</c:v>
                </c:pt>
                <c:pt idx="65">
                  <c:v>0.5</c:v>
                </c:pt>
                <c:pt idx="66">
                  <c:v>0.60000000000000064</c:v>
                </c:pt>
                <c:pt idx="67">
                  <c:v>0.70000000000000062</c:v>
                </c:pt>
                <c:pt idx="68">
                  <c:v>0.80000000000000071</c:v>
                </c:pt>
                <c:pt idx="69">
                  <c:v>0.90000000000000069</c:v>
                </c:pt>
                <c:pt idx="70">
                  <c:v>1</c:v>
                </c:pt>
                <c:pt idx="71">
                  <c:v>1.1000000000000005</c:v>
                </c:pt>
                <c:pt idx="72">
                  <c:v>1.2000000000000002</c:v>
                </c:pt>
                <c:pt idx="73">
                  <c:v>1.3000000000000007</c:v>
                </c:pt>
                <c:pt idx="74">
                  <c:v>1.4000000000000004</c:v>
                </c:pt>
                <c:pt idx="75">
                  <c:v>1.5</c:v>
                </c:pt>
                <c:pt idx="76">
                  <c:v>1.6000000000000005</c:v>
                </c:pt>
                <c:pt idx="77">
                  <c:v>1.7000000000000004</c:v>
                </c:pt>
                <c:pt idx="78">
                  <c:v>1.8000000000000007</c:v>
                </c:pt>
                <c:pt idx="79">
                  <c:v>1.9000000000000019</c:v>
                </c:pt>
                <c:pt idx="80">
                  <c:v>2</c:v>
                </c:pt>
                <c:pt idx="81">
                  <c:v>2.0999999999999988</c:v>
                </c:pt>
                <c:pt idx="82">
                  <c:v>2.2000000000000011</c:v>
                </c:pt>
                <c:pt idx="83">
                  <c:v>2.3000000000000007</c:v>
                </c:pt>
                <c:pt idx="84">
                  <c:v>2.4000000000000004</c:v>
                </c:pt>
                <c:pt idx="85">
                  <c:v>2.5</c:v>
                </c:pt>
                <c:pt idx="86">
                  <c:v>2.5999999999999988</c:v>
                </c:pt>
                <c:pt idx="87">
                  <c:v>2.7000000000000011</c:v>
                </c:pt>
                <c:pt idx="88">
                  <c:v>2.8000000000000007</c:v>
                </c:pt>
                <c:pt idx="89">
                  <c:v>2.9000000000000004</c:v>
                </c:pt>
                <c:pt idx="90">
                  <c:v>3</c:v>
                </c:pt>
                <c:pt idx="91">
                  <c:v>3.0999999999999988</c:v>
                </c:pt>
                <c:pt idx="92">
                  <c:v>3.2000000000000011</c:v>
                </c:pt>
                <c:pt idx="93">
                  <c:v>3.3000000000000007</c:v>
                </c:pt>
                <c:pt idx="94">
                  <c:v>3.4000000000000004</c:v>
                </c:pt>
                <c:pt idx="95">
                  <c:v>3.5</c:v>
                </c:pt>
                <c:pt idx="96">
                  <c:v>3.6000000000000014</c:v>
                </c:pt>
                <c:pt idx="97">
                  <c:v>3.7000000000000011</c:v>
                </c:pt>
                <c:pt idx="98">
                  <c:v>3.8000000000000007</c:v>
                </c:pt>
                <c:pt idx="99">
                  <c:v>3.9000000000000004</c:v>
                </c:pt>
                <c:pt idx="100">
                  <c:v>4</c:v>
                </c:pt>
                <c:pt idx="101">
                  <c:v>4.1000000000000005</c:v>
                </c:pt>
                <c:pt idx="102">
                  <c:v>4.2000000000000011</c:v>
                </c:pt>
                <c:pt idx="103">
                  <c:v>4.3000000000000007</c:v>
                </c:pt>
                <c:pt idx="104">
                  <c:v>4.4000000000000004</c:v>
                </c:pt>
                <c:pt idx="105">
                  <c:v>4.5</c:v>
                </c:pt>
                <c:pt idx="106">
                  <c:v>4.6000000000000005</c:v>
                </c:pt>
                <c:pt idx="107">
                  <c:v>4.7000000000000011</c:v>
                </c:pt>
                <c:pt idx="108">
                  <c:v>4.8000000000000007</c:v>
                </c:pt>
                <c:pt idx="109">
                  <c:v>4.9000000000000004</c:v>
                </c:pt>
                <c:pt idx="110">
                  <c:v>5</c:v>
                </c:pt>
                <c:pt idx="111">
                  <c:v>5.1000000000000005</c:v>
                </c:pt>
                <c:pt idx="112">
                  <c:v>5.2000000000000011</c:v>
                </c:pt>
                <c:pt idx="113">
                  <c:v>5.3000000000000007</c:v>
                </c:pt>
                <c:pt idx="114">
                  <c:v>5.4</c:v>
                </c:pt>
                <c:pt idx="115">
                  <c:v>5.5</c:v>
                </c:pt>
                <c:pt idx="116">
                  <c:v>5.6000000000000005</c:v>
                </c:pt>
                <c:pt idx="117">
                  <c:v>5.7000000000000011</c:v>
                </c:pt>
                <c:pt idx="118">
                  <c:v>5.8000000000000007</c:v>
                </c:pt>
                <c:pt idx="119">
                  <c:v>5.9</c:v>
                </c:pt>
                <c:pt idx="120">
                  <c:v>6</c:v>
                </c:pt>
              </c:numCache>
            </c:numRef>
          </c:xVal>
          <c:yVal>
            <c:numRef>
              <c:f>'[003121.xls]標準正規分布グラフ'!$B$1:$B$121</c:f>
              <c:numCache>
                <c:formatCode>General</c:formatCode>
                <c:ptCount val="121"/>
                <c:pt idx="0">
                  <c:v>6.0758828498233035E-9</c:v>
                </c:pt>
                <c:pt idx="1">
                  <c:v>1.1015763624682351E-8</c:v>
                </c:pt>
                <c:pt idx="2">
                  <c:v>1.9773196406244725E-8</c:v>
                </c:pt>
                <c:pt idx="3">
                  <c:v>3.513955094820446E-8</c:v>
                </c:pt>
                <c:pt idx="4">
                  <c:v>6.1826205001658771E-8</c:v>
                </c:pt>
                <c:pt idx="5">
                  <c:v>1.0769760042543308E-7</c:v>
                </c:pt>
                <c:pt idx="6">
                  <c:v>1.8573618445552958E-7</c:v>
                </c:pt>
                <c:pt idx="7">
                  <c:v>3.1713492167159865E-7</c:v>
                </c:pt>
                <c:pt idx="8">
                  <c:v>5.3610353446976294E-7</c:v>
                </c:pt>
                <c:pt idx="9">
                  <c:v>8.9724351623833808E-7</c:v>
                </c:pt>
                <c:pt idx="10">
                  <c:v>1.4867195147343017E-6</c:v>
                </c:pt>
                <c:pt idx="11">
                  <c:v>2.4389607458933615E-6</c:v>
                </c:pt>
                <c:pt idx="12">
                  <c:v>3.9612990910320863E-6</c:v>
                </c:pt>
                <c:pt idx="13">
                  <c:v>6.3698251788670924E-6</c:v>
                </c:pt>
                <c:pt idx="14">
                  <c:v>1.0140852065486791E-5</c:v>
                </c:pt>
                <c:pt idx="15">
                  <c:v>1.5983741106905519E-5</c:v>
                </c:pt>
                <c:pt idx="16">
                  <c:v>2.4942471290053542E-5</c:v>
                </c:pt>
                <c:pt idx="17">
                  <c:v>3.8535196742087197E-5</c:v>
                </c:pt>
                <c:pt idx="18">
                  <c:v>5.8943067756539936E-5</c:v>
                </c:pt>
                <c:pt idx="19">
                  <c:v>8.9261657177133104E-5</c:v>
                </c:pt>
                <c:pt idx="20">
                  <c:v>1.3383022576488561E-4</c:v>
                </c:pt>
                <c:pt idx="21">
                  <c:v>1.9865547139277326E-4</c:v>
                </c:pt>
                <c:pt idx="22">
                  <c:v>2.919469257914607E-4</c:v>
                </c:pt>
                <c:pt idx="23">
                  <c:v>4.247802705507536E-4</c:v>
                </c:pt>
                <c:pt idx="24">
                  <c:v>6.1190193011377396E-4</c:v>
                </c:pt>
                <c:pt idx="25">
                  <c:v>8.7268269504576048E-4</c:v>
                </c:pt>
                <c:pt idx="26">
                  <c:v>1.2322191684730225E-3</c:v>
                </c:pt>
                <c:pt idx="27">
                  <c:v>1.7225689390536838E-3</c:v>
                </c:pt>
                <c:pt idx="28">
                  <c:v>2.3840882014648452E-3</c:v>
                </c:pt>
                <c:pt idx="29">
                  <c:v>3.2668190561999299E-3</c:v>
                </c:pt>
                <c:pt idx="30">
                  <c:v>4.4318484119380231E-3</c:v>
                </c:pt>
                <c:pt idx="31">
                  <c:v>5.9525324197758538E-3</c:v>
                </c:pt>
                <c:pt idx="32">
                  <c:v>7.9154515829799807E-3</c:v>
                </c:pt>
                <c:pt idx="33">
                  <c:v>1.0420934814422607E-2</c:v>
                </c:pt>
                <c:pt idx="34">
                  <c:v>1.358296923368567E-2</c:v>
                </c:pt>
                <c:pt idx="35">
                  <c:v>1.7528300493568561E-2</c:v>
                </c:pt>
                <c:pt idx="36">
                  <c:v>2.2394530294842851E-2</c:v>
                </c:pt>
                <c:pt idx="37">
                  <c:v>2.8327037741601186E-2</c:v>
                </c:pt>
                <c:pt idx="38">
                  <c:v>3.5474592846231452E-2</c:v>
                </c:pt>
                <c:pt idx="39">
                  <c:v>4.3983595980427309E-2</c:v>
                </c:pt>
                <c:pt idx="40">
                  <c:v>5.3990966513188084E-2</c:v>
                </c:pt>
                <c:pt idx="41">
                  <c:v>6.5615814774676678E-2</c:v>
                </c:pt>
                <c:pt idx="42">
                  <c:v>7.895015830089408E-2</c:v>
                </c:pt>
                <c:pt idx="43">
                  <c:v>9.4049077376887114E-2</c:v>
                </c:pt>
                <c:pt idx="44">
                  <c:v>0.11092083467945552</c:v>
                </c:pt>
                <c:pt idx="45">
                  <c:v>0.12951759566589174</c:v>
                </c:pt>
                <c:pt idx="46">
                  <c:v>0.14972746563574496</c:v>
                </c:pt>
                <c:pt idx="47">
                  <c:v>0.17136859204780741</c:v>
                </c:pt>
                <c:pt idx="48">
                  <c:v>0.1941860549832129</c:v>
                </c:pt>
                <c:pt idx="49">
                  <c:v>0.21785217703255061</c:v>
                </c:pt>
                <c:pt idx="50">
                  <c:v>0.24197072451914334</c:v>
                </c:pt>
                <c:pt idx="51">
                  <c:v>0.26608524989875498</c:v>
                </c:pt>
                <c:pt idx="52">
                  <c:v>0.28969155276148273</c:v>
                </c:pt>
                <c:pt idx="53">
                  <c:v>0.31225393336676138</c:v>
                </c:pt>
                <c:pt idx="54">
                  <c:v>0.33322460289180039</c:v>
                </c:pt>
                <c:pt idx="55">
                  <c:v>0.35206532676429947</c:v>
                </c:pt>
                <c:pt idx="56">
                  <c:v>0.36827014030332333</c:v>
                </c:pt>
                <c:pt idx="57">
                  <c:v>0.38138781546052475</c:v>
                </c:pt>
                <c:pt idx="58">
                  <c:v>0.39104269397545727</c:v>
                </c:pt>
                <c:pt idx="59">
                  <c:v>0.39695254747701242</c:v>
                </c:pt>
                <c:pt idx="60">
                  <c:v>0.39894228040143281</c:v>
                </c:pt>
                <c:pt idx="61">
                  <c:v>0.39695254747701236</c:v>
                </c:pt>
                <c:pt idx="62">
                  <c:v>0.3910426939754571</c:v>
                </c:pt>
                <c:pt idx="63">
                  <c:v>0.38138781546052464</c:v>
                </c:pt>
                <c:pt idx="64">
                  <c:v>0.36827014030332322</c:v>
                </c:pt>
                <c:pt idx="65">
                  <c:v>0.35206532676429947</c:v>
                </c:pt>
                <c:pt idx="66">
                  <c:v>0.3332246028918</c:v>
                </c:pt>
                <c:pt idx="67">
                  <c:v>0.31225393336676138</c:v>
                </c:pt>
                <c:pt idx="68">
                  <c:v>0.28969155276148223</c:v>
                </c:pt>
                <c:pt idx="69">
                  <c:v>0.26608524989875482</c:v>
                </c:pt>
                <c:pt idx="70">
                  <c:v>0.24197072451914334</c:v>
                </c:pt>
                <c:pt idx="71">
                  <c:v>0.21785217703255039</c:v>
                </c:pt>
                <c:pt idx="72">
                  <c:v>0.19418605498321287</c:v>
                </c:pt>
                <c:pt idx="73">
                  <c:v>0.17136859204780724</c:v>
                </c:pt>
                <c:pt idx="74">
                  <c:v>0.14972746563574479</c:v>
                </c:pt>
                <c:pt idx="75">
                  <c:v>0.12951759566589174</c:v>
                </c:pt>
                <c:pt idx="76">
                  <c:v>0.11092083467945545</c:v>
                </c:pt>
                <c:pt idx="77">
                  <c:v>9.4049077376887114E-2</c:v>
                </c:pt>
                <c:pt idx="78">
                  <c:v>7.8950158300893969E-2</c:v>
                </c:pt>
                <c:pt idx="79">
                  <c:v>6.561581477467654E-2</c:v>
                </c:pt>
                <c:pt idx="80">
                  <c:v>5.3990966513188084E-2</c:v>
                </c:pt>
                <c:pt idx="81">
                  <c:v>4.3983595980427309E-2</c:v>
                </c:pt>
                <c:pt idx="82">
                  <c:v>3.5474592846231362E-2</c:v>
                </c:pt>
                <c:pt idx="83">
                  <c:v>2.8327037741601131E-2</c:v>
                </c:pt>
                <c:pt idx="84">
                  <c:v>2.2394530294842837E-2</c:v>
                </c:pt>
                <c:pt idx="85">
                  <c:v>1.7528300493568561E-2</c:v>
                </c:pt>
                <c:pt idx="86">
                  <c:v>1.358296923368567E-2</c:v>
                </c:pt>
                <c:pt idx="87">
                  <c:v>1.0420934814422581E-2</c:v>
                </c:pt>
                <c:pt idx="88">
                  <c:v>7.9154515829799512E-3</c:v>
                </c:pt>
                <c:pt idx="89">
                  <c:v>5.9525324197758503E-3</c:v>
                </c:pt>
                <c:pt idx="90">
                  <c:v>4.4318484119380231E-3</c:v>
                </c:pt>
                <c:pt idx="91">
                  <c:v>3.2668190561999299E-3</c:v>
                </c:pt>
                <c:pt idx="92">
                  <c:v>2.3840882014648352E-3</c:v>
                </c:pt>
                <c:pt idx="93">
                  <c:v>1.7225689390536797E-3</c:v>
                </c:pt>
                <c:pt idx="94">
                  <c:v>1.2322191684730208E-3</c:v>
                </c:pt>
                <c:pt idx="95">
                  <c:v>8.7268269504576048E-4</c:v>
                </c:pt>
                <c:pt idx="96">
                  <c:v>6.1190193011377006E-4</c:v>
                </c:pt>
                <c:pt idx="97">
                  <c:v>4.2478027055075095E-4</c:v>
                </c:pt>
                <c:pt idx="98">
                  <c:v>2.9194692579145995E-4</c:v>
                </c:pt>
                <c:pt idx="99">
                  <c:v>1.9865547139277285E-4</c:v>
                </c:pt>
                <c:pt idx="100">
                  <c:v>1.3383022576488561E-4</c:v>
                </c:pt>
                <c:pt idx="101">
                  <c:v>8.9261657177132521E-5</c:v>
                </c:pt>
                <c:pt idx="102">
                  <c:v>5.8943067756539774E-5</c:v>
                </c:pt>
                <c:pt idx="103">
                  <c:v>3.8535196742087048E-5</c:v>
                </c:pt>
                <c:pt idx="104">
                  <c:v>2.4942471290053542E-5</c:v>
                </c:pt>
                <c:pt idx="105">
                  <c:v>1.5983741106905519E-5</c:v>
                </c:pt>
                <c:pt idx="106">
                  <c:v>1.0140852065486704E-5</c:v>
                </c:pt>
                <c:pt idx="107">
                  <c:v>6.3698251788670763E-6</c:v>
                </c:pt>
                <c:pt idx="108">
                  <c:v>3.9612990910320745E-6</c:v>
                </c:pt>
                <c:pt idx="109">
                  <c:v>2.4389607458933615E-6</c:v>
                </c:pt>
                <c:pt idx="110">
                  <c:v>1.4867195147343017E-6</c:v>
                </c:pt>
                <c:pt idx="111">
                  <c:v>8.9724351623833056E-7</c:v>
                </c:pt>
                <c:pt idx="112">
                  <c:v>5.361035344697605E-7</c:v>
                </c:pt>
                <c:pt idx="113">
                  <c:v>3.1713492167159749E-7</c:v>
                </c:pt>
                <c:pt idx="114">
                  <c:v>1.8573618445552958E-7</c:v>
                </c:pt>
                <c:pt idx="115">
                  <c:v>1.0769760042543308E-7</c:v>
                </c:pt>
                <c:pt idx="116">
                  <c:v>6.1826205001658017E-8</c:v>
                </c:pt>
                <c:pt idx="117">
                  <c:v>3.5139550948204321E-8</c:v>
                </c:pt>
                <c:pt idx="118">
                  <c:v>1.9773196406244652E-8</c:v>
                </c:pt>
                <c:pt idx="119">
                  <c:v>1.1015763624682351E-8</c:v>
                </c:pt>
                <c:pt idx="120">
                  <c:v>6.0758828498233035E-9</c:v>
                </c:pt>
              </c:numCache>
            </c:numRef>
          </c:yVal>
          <c:smooth val="1"/>
          <c:extLst xmlns:c16r2="http://schemas.microsoft.com/office/drawing/2015/06/chart">
            <c:ext xmlns:c16="http://schemas.microsoft.com/office/drawing/2014/chart" uri="{C3380CC4-5D6E-409C-BE32-E72D297353CC}">
              <c16:uniqueId val="{00000000-D4E6-4F6B-B107-EB68F0364538}"/>
            </c:ext>
          </c:extLst>
        </c:ser>
        <c:dLbls>
          <c:showLegendKey val="0"/>
          <c:showVal val="0"/>
          <c:showCatName val="0"/>
          <c:showSerName val="0"/>
          <c:showPercent val="0"/>
          <c:showBubbleSize val="0"/>
        </c:dLbls>
        <c:axId val="463373448"/>
        <c:axId val="463372664"/>
      </c:scatterChart>
      <c:valAx>
        <c:axId val="463373448"/>
        <c:scaling>
          <c:orientation val="minMax"/>
          <c:max val="6"/>
          <c:min val="-6"/>
        </c:scaling>
        <c:delete val="0"/>
        <c:axPos val="b"/>
        <c:numFmt formatCode="General" sourceLinked="1"/>
        <c:majorTickMark val="none"/>
        <c:minorTickMark val="none"/>
        <c:tickLblPos val="none"/>
        <c:txPr>
          <a:bodyPr rot="0" vert="horz"/>
          <a:lstStyle/>
          <a:p>
            <a:pPr>
              <a:defRPr/>
            </a:pPr>
            <a:endParaRPr lang="ja-JP"/>
          </a:p>
        </c:txPr>
        <c:crossAx val="463372664"/>
        <c:crosses val="autoZero"/>
        <c:crossBetween val="midCat"/>
      </c:valAx>
      <c:valAx>
        <c:axId val="463372664"/>
        <c:scaling>
          <c:orientation val="minMax"/>
        </c:scaling>
        <c:delete val="1"/>
        <c:axPos val="l"/>
        <c:numFmt formatCode="General" sourceLinked="1"/>
        <c:majorTickMark val="out"/>
        <c:minorTickMark val="none"/>
        <c:tickLblPos val="none"/>
        <c:crossAx val="463373448"/>
        <c:crosses val="autoZero"/>
        <c:crossBetween val="midCat"/>
      </c:valAx>
    </c:plotArea>
    <c:plotVisOnly val="1"/>
    <c:dispBlanksAs val="gap"/>
    <c:showDLblsOverMax val="0"/>
  </c:chart>
  <c:txPr>
    <a:bodyPr/>
    <a:lstStyle/>
    <a:p>
      <a:pPr>
        <a:defRPr sz="1800"/>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33666335439824E-2"/>
          <c:y val="0.20983636647425252"/>
          <c:w val="0.9306632579744516"/>
          <c:h val="0.79016393442622856"/>
        </c:manualLayout>
      </c:layout>
      <c:scatterChart>
        <c:scatterStyle val="smoothMarker"/>
        <c:varyColors val="0"/>
        <c:ser>
          <c:idx val="0"/>
          <c:order val="0"/>
          <c:spPr>
            <a:ln w="38100">
              <a:solidFill>
                <a:srgbClr val="000080"/>
              </a:solidFill>
              <a:prstDash val="solid"/>
            </a:ln>
          </c:spPr>
          <c:marker>
            <c:symbol val="none"/>
          </c:marker>
          <c:xVal>
            <c:numRef>
              <c:f>'[003121.xls]標準正規分布グラフ'!$A$1:$A$121</c:f>
              <c:numCache>
                <c:formatCode>General</c:formatCode>
                <c:ptCount val="121"/>
                <c:pt idx="0">
                  <c:v>-6</c:v>
                </c:pt>
                <c:pt idx="1">
                  <c:v>-5.9</c:v>
                </c:pt>
                <c:pt idx="2">
                  <c:v>-5.8</c:v>
                </c:pt>
                <c:pt idx="3">
                  <c:v>-5.7</c:v>
                </c:pt>
                <c:pt idx="4">
                  <c:v>-5.6</c:v>
                </c:pt>
                <c:pt idx="5">
                  <c:v>-5.5</c:v>
                </c:pt>
                <c:pt idx="6">
                  <c:v>-5.4</c:v>
                </c:pt>
                <c:pt idx="7">
                  <c:v>-5.3</c:v>
                </c:pt>
                <c:pt idx="8">
                  <c:v>-5.2</c:v>
                </c:pt>
                <c:pt idx="9">
                  <c:v>-5.0999999999999996</c:v>
                </c:pt>
                <c:pt idx="10">
                  <c:v>-5</c:v>
                </c:pt>
                <c:pt idx="11">
                  <c:v>-4.9000000000000004</c:v>
                </c:pt>
                <c:pt idx="12">
                  <c:v>-4.8</c:v>
                </c:pt>
                <c:pt idx="13">
                  <c:v>-4.7</c:v>
                </c:pt>
                <c:pt idx="14">
                  <c:v>-4.5999999999999996</c:v>
                </c:pt>
                <c:pt idx="15">
                  <c:v>-4.5</c:v>
                </c:pt>
                <c:pt idx="16">
                  <c:v>-4.4000000000000004</c:v>
                </c:pt>
                <c:pt idx="17">
                  <c:v>-4.3</c:v>
                </c:pt>
                <c:pt idx="18">
                  <c:v>-4.2</c:v>
                </c:pt>
                <c:pt idx="19">
                  <c:v>-4.0999999999999996</c:v>
                </c:pt>
                <c:pt idx="20">
                  <c:v>-4</c:v>
                </c:pt>
                <c:pt idx="21">
                  <c:v>-3.9</c:v>
                </c:pt>
                <c:pt idx="22">
                  <c:v>-3.8</c:v>
                </c:pt>
                <c:pt idx="23">
                  <c:v>-3.6999999999999997</c:v>
                </c:pt>
                <c:pt idx="24">
                  <c:v>-3.5999999999999988</c:v>
                </c:pt>
                <c:pt idx="25">
                  <c:v>-3.5</c:v>
                </c:pt>
                <c:pt idx="26">
                  <c:v>-3.4</c:v>
                </c:pt>
                <c:pt idx="27">
                  <c:v>-3.3</c:v>
                </c:pt>
                <c:pt idx="28">
                  <c:v>-3.1999999999999997</c:v>
                </c:pt>
                <c:pt idx="29">
                  <c:v>-3.0999999999999988</c:v>
                </c:pt>
                <c:pt idx="30">
                  <c:v>-3</c:v>
                </c:pt>
                <c:pt idx="31">
                  <c:v>-2.9</c:v>
                </c:pt>
                <c:pt idx="32">
                  <c:v>-2.8</c:v>
                </c:pt>
                <c:pt idx="33">
                  <c:v>-2.6999999999999997</c:v>
                </c:pt>
                <c:pt idx="34">
                  <c:v>-2.5999999999999988</c:v>
                </c:pt>
                <c:pt idx="35">
                  <c:v>-2.5</c:v>
                </c:pt>
                <c:pt idx="36">
                  <c:v>-2.4</c:v>
                </c:pt>
                <c:pt idx="37">
                  <c:v>-2.2999999999999998</c:v>
                </c:pt>
                <c:pt idx="38">
                  <c:v>-2.1999999999999997</c:v>
                </c:pt>
                <c:pt idx="39">
                  <c:v>-2.0999999999999988</c:v>
                </c:pt>
                <c:pt idx="40">
                  <c:v>-2</c:v>
                </c:pt>
                <c:pt idx="41">
                  <c:v>-1.8999999999999975</c:v>
                </c:pt>
                <c:pt idx="42">
                  <c:v>-1.7999999999999974</c:v>
                </c:pt>
                <c:pt idx="43">
                  <c:v>-1.7000000000000002</c:v>
                </c:pt>
                <c:pt idx="44">
                  <c:v>-1.5999999999999974</c:v>
                </c:pt>
                <c:pt idx="45">
                  <c:v>-1.5</c:v>
                </c:pt>
                <c:pt idx="46">
                  <c:v>-1.3999999999999975</c:v>
                </c:pt>
                <c:pt idx="47">
                  <c:v>-1.2999999999999974</c:v>
                </c:pt>
                <c:pt idx="48">
                  <c:v>-1.1999999999999975</c:v>
                </c:pt>
                <c:pt idx="49">
                  <c:v>-1.0999999999999974</c:v>
                </c:pt>
                <c:pt idx="50">
                  <c:v>-1</c:v>
                </c:pt>
                <c:pt idx="51">
                  <c:v>-0.89999999999999969</c:v>
                </c:pt>
                <c:pt idx="52">
                  <c:v>-0.79999999999999982</c:v>
                </c:pt>
                <c:pt idx="53">
                  <c:v>-0.69999999999999962</c:v>
                </c:pt>
                <c:pt idx="54">
                  <c:v>-0.59999999999999953</c:v>
                </c:pt>
                <c:pt idx="55">
                  <c:v>-0.5</c:v>
                </c:pt>
                <c:pt idx="56">
                  <c:v>-0.40000000000000008</c:v>
                </c:pt>
                <c:pt idx="57">
                  <c:v>-0.30000000000000032</c:v>
                </c:pt>
                <c:pt idx="58">
                  <c:v>-0.19999999999999957</c:v>
                </c:pt>
                <c:pt idx="59">
                  <c:v>-9.9999999999999881E-2</c:v>
                </c:pt>
                <c:pt idx="60">
                  <c:v>0</c:v>
                </c:pt>
                <c:pt idx="61">
                  <c:v>0.10000000000000053</c:v>
                </c:pt>
                <c:pt idx="62">
                  <c:v>0.20000000000000021</c:v>
                </c:pt>
                <c:pt idx="63">
                  <c:v>0.30000000000000082</c:v>
                </c:pt>
                <c:pt idx="64">
                  <c:v>0.40000000000000036</c:v>
                </c:pt>
                <c:pt idx="65">
                  <c:v>0.5</c:v>
                </c:pt>
                <c:pt idx="66">
                  <c:v>0.60000000000000064</c:v>
                </c:pt>
                <c:pt idx="67">
                  <c:v>0.70000000000000062</c:v>
                </c:pt>
                <c:pt idx="68">
                  <c:v>0.80000000000000071</c:v>
                </c:pt>
                <c:pt idx="69">
                  <c:v>0.90000000000000069</c:v>
                </c:pt>
                <c:pt idx="70">
                  <c:v>1</c:v>
                </c:pt>
                <c:pt idx="71">
                  <c:v>1.1000000000000005</c:v>
                </c:pt>
                <c:pt idx="72">
                  <c:v>1.2000000000000002</c:v>
                </c:pt>
                <c:pt idx="73">
                  <c:v>1.3000000000000007</c:v>
                </c:pt>
                <c:pt idx="74">
                  <c:v>1.4000000000000004</c:v>
                </c:pt>
                <c:pt idx="75">
                  <c:v>1.5</c:v>
                </c:pt>
                <c:pt idx="76">
                  <c:v>1.6000000000000005</c:v>
                </c:pt>
                <c:pt idx="77">
                  <c:v>1.7000000000000002</c:v>
                </c:pt>
                <c:pt idx="78">
                  <c:v>1.8000000000000007</c:v>
                </c:pt>
                <c:pt idx="79">
                  <c:v>1.9000000000000021</c:v>
                </c:pt>
                <c:pt idx="80">
                  <c:v>2</c:v>
                </c:pt>
                <c:pt idx="81">
                  <c:v>2.0999999999999988</c:v>
                </c:pt>
                <c:pt idx="82">
                  <c:v>2.2000000000000011</c:v>
                </c:pt>
                <c:pt idx="83">
                  <c:v>2.3000000000000007</c:v>
                </c:pt>
                <c:pt idx="84">
                  <c:v>2.4000000000000004</c:v>
                </c:pt>
                <c:pt idx="85">
                  <c:v>2.5</c:v>
                </c:pt>
                <c:pt idx="86">
                  <c:v>2.5999999999999988</c:v>
                </c:pt>
                <c:pt idx="87">
                  <c:v>2.7000000000000011</c:v>
                </c:pt>
                <c:pt idx="88">
                  <c:v>2.8000000000000007</c:v>
                </c:pt>
                <c:pt idx="89">
                  <c:v>2.9000000000000004</c:v>
                </c:pt>
                <c:pt idx="90">
                  <c:v>3</c:v>
                </c:pt>
                <c:pt idx="91">
                  <c:v>3.0999999999999988</c:v>
                </c:pt>
                <c:pt idx="92">
                  <c:v>3.2000000000000011</c:v>
                </c:pt>
                <c:pt idx="93">
                  <c:v>3.3000000000000007</c:v>
                </c:pt>
                <c:pt idx="94">
                  <c:v>3.4000000000000004</c:v>
                </c:pt>
                <c:pt idx="95">
                  <c:v>3.5</c:v>
                </c:pt>
                <c:pt idx="96">
                  <c:v>3.6000000000000014</c:v>
                </c:pt>
                <c:pt idx="97">
                  <c:v>3.7000000000000011</c:v>
                </c:pt>
                <c:pt idx="98">
                  <c:v>3.8000000000000007</c:v>
                </c:pt>
                <c:pt idx="99">
                  <c:v>3.9000000000000004</c:v>
                </c:pt>
                <c:pt idx="100">
                  <c:v>4</c:v>
                </c:pt>
                <c:pt idx="101">
                  <c:v>4.1000000000000005</c:v>
                </c:pt>
                <c:pt idx="102">
                  <c:v>4.2000000000000011</c:v>
                </c:pt>
                <c:pt idx="103">
                  <c:v>4.3000000000000007</c:v>
                </c:pt>
                <c:pt idx="104">
                  <c:v>4.4000000000000004</c:v>
                </c:pt>
                <c:pt idx="105">
                  <c:v>4.5</c:v>
                </c:pt>
                <c:pt idx="106">
                  <c:v>4.6000000000000005</c:v>
                </c:pt>
                <c:pt idx="107">
                  <c:v>4.7000000000000011</c:v>
                </c:pt>
                <c:pt idx="108">
                  <c:v>4.8000000000000007</c:v>
                </c:pt>
                <c:pt idx="109">
                  <c:v>4.9000000000000004</c:v>
                </c:pt>
                <c:pt idx="110">
                  <c:v>5</c:v>
                </c:pt>
                <c:pt idx="111">
                  <c:v>5.1000000000000005</c:v>
                </c:pt>
                <c:pt idx="112">
                  <c:v>5.2000000000000011</c:v>
                </c:pt>
                <c:pt idx="113">
                  <c:v>5.3000000000000007</c:v>
                </c:pt>
                <c:pt idx="114">
                  <c:v>5.4</c:v>
                </c:pt>
                <c:pt idx="115">
                  <c:v>5.5</c:v>
                </c:pt>
                <c:pt idx="116">
                  <c:v>5.6000000000000005</c:v>
                </c:pt>
                <c:pt idx="117">
                  <c:v>5.7000000000000011</c:v>
                </c:pt>
                <c:pt idx="118">
                  <c:v>5.8000000000000007</c:v>
                </c:pt>
                <c:pt idx="119">
                  <c:v>5.9</c:v>
                </c:pt>
                <c:pt idx="120">
                  <c:v>6</c:v>
                </c:pt>
              </c:numCache>
            </c:numRef>
          </c:xVal>
          <c:yVal>
            <c:numRef>
              <c:f>'[003121.xls]標準正規分布グラフ'!$B$1:$B$121</c:f>
              <c:numCache>
                <c:formatCode>General</c:formatCode>
                <c:ptCount val="121"/>
                <c:pt idx="0">
                  <c:v>6.0758828498233035E-9</c:v>
                </c:pt>
                <c:pt idx="1">
                  <c:v>1.1015763624682351E-8</c:v>
                </c:pt>
                <c:pt idx="2">
                  <c:v>1.9773196406244725E-8</c:v>
                </c:pt>
                <c:pt idx="3">
                  <c:v>3.5139550948204446E-8</c:v>
                </c:pt>
                <c:pt idx="4">
                  <c:v>6.1826205001658771E-8</c:v>
                </c:pt>
                <c:pt idx="5">
                  <c:v>1.0769760042543308E-7</c:v>
                </c:pt>
                <c:pt idx="6">
                  <c:v>1.8573618445552958E-7</c:v>
                </c:pt>
                <c:pt idx="7">
                  <c:v>3.1713492167159865E-7</c:v>
                </c:pt>
                <c:pt idx="8">
                  <c:v>5.3610353446976272E-7</c:v>
                </c:pt>
                <c:pt idx="9">
                  <c:v>8.9724351623833808E-7</c:v>
                </c:pt>
                <c:pt idx="10">
                  <c:v>1.4867195147343017E-6</c:v>
                </c:pt>
                <c:pt idx="11">
                  <c:v>2.4389607458933615E-6</c:v>
                </c:pt>
                <c:pt idx="12">
                  <c:v>3.9612990910320863E-6</c:v>
                </c:pt>
                <c:pt idx="13">
                  <c:v>6.3698251788670924E-6</c:v>
                </c:pt>
                <c:pt idx="14">
                  <c:v>1.0140852065486787E-5</c:v>
                </c:pt>
                <c:pt idx="15">
                  <c:v>1.5983741106905519E-5</c:v>
                </c:pt>
                <c:pt idx="16">
                  <c:v>2.4942471290053542E-5</c:v>
                </c:pt>
                <c:pt idx="17">
                  <c:v>3.8535196742087197E-5</c:v>
                </c:pt>
                <c:pt idx="18">
                  <c:v>5.8943067756539936E-5</c:v>
                </c:pt>
                <c:pt idx="19">
                  <c:v>8.9261657177133104E-5</c:v>
                </c:pt>
                <c:pt idx="20">
                  <c:v>1.3383022576488556E-4</c:v>
                </c:pt>
                <c:pt idx="21">
                  <c:v>1.9865547139277326E-4</c:v>
                </c:pt>
                <c:pt idx="22">
                  <c:v>2.919469257914607E-4</c:v>
                </c:pt>
                <c:pt idx="23">
                  <c:v>4.247802705507536E-4</c:v>
                </c:pt>
                <c:pt idx="24">
                  <c:v>6.1190193011377385E-4</c:v>
                </c:pt>
                <c:pt idx="25">
                  <c:v>8.7268269504575994E-4</c:v>
                </c:pt>
                <c:pt idx="26">
                  <c:v>1.2322191684730225E-3</c:v>
                </c:pt>
                <c:pt idx="27">
                  <c:v>1.7225689390536838E-3</c:v>
                </c:pt>
                <c:pt idx="28">
                  <c:v>2.3840882014648452E-3</c:v>
                </c:pt>
                <c:pt idx="29">
                  <c:v>3.2668190561999295E-3</c:v>
                </c:pt>
                <c:pt idx="30">
                  <c:v>4.4318484119380231E-3</c:v>
                </c:pt>
                <c:pt idx="31">
                  <c:v>5.9525324197758529E-3</c:v>
                </c:pt>
                <c:pt idx="32">
                  <c:v>7.9154515829799807E-3</c:v>
                </c:pt>
                <c:pt idx="33">
                  <c:v>1.0420934814422605E-2</c:v>
                </c:pt>
                <c:pt idx="34">
                  <c:v>1.3582969233685667E-2</c:v>
                </c:pt>
                <c:pt idx="35">
                  <c:v>1.7528300493568561E-2</c:v>
                </c:pt>
                <c:pt idx="36">
                  <c:v>2.2394530294842851E-2</c:v>
                </c:pt>
                <c:pt idx="37">
                  <c:v>2.8327037741601186E-2</c:v>
                </c:pt>
                <c:pt idx="38">
                  <c:v>3.5474592846231452E-2</c:v>
                </c:pt>
                <c:pt idx="39">
                  <c:v>4.3983595980427233E-2</c:v>
                </c:pt>
                <c:pt idx="40">
                  <c:v>5.3990966513188084E-2</c:v>
                </c:pt>
                <c:pt idx="41">
                  <c:v>6.5615814774676651E-2</c:v>
                </c:pt>
                <c:pt idx="42">
                  <c:v>7.8950158300894066E-2</c:v>
                </c:pt>
                <c:pt idx="43">
                  <c:v>9.4049077376887114E-2</c:v>
                </c:pt>
                <c:pt idx="44">
                  <c:v>0.1109208346794555</c:v>
                </c:pt>
                <c:pt idx="45">
                  <c:v>0.12951759566589174</c:v>
                </c:pt>
                <c:pt idx="46">
                  <c:v>0.14972746563574496</c:v>
                </c:pt>
                <c:pt idx="47">
                  <c:v>0.17136859204780741</c:v>
                </c:pt>
                <c:pt idx="48">
                  <c:v>0.19418605498321287</c:v>
                </c:pt>
                <c:pt idx="49">
                  <c:v>0.21785217703255061</c:v>
                </c:pt>
                <c:pt idx="50">
                  <c:v>0.24197072451914334</c:v>
                </c:pt>
                <c:pt idx="51">
                  <c:v>0.26608524989875498</c:v>
                </c:pt>
                <c:pt idx="52">
                  <c:v>0.28969155276148273</c:v>
                </c:pt>
                <c:pt idx="53">
                  <c:v>0.31225393336676138</c:v>
                </c:pt>
                <c:pt idx="54">
                  <c:v>0.33322460289180039</c:v>
                </c:pt>
                <c:pt idx="55">
                  <c:v>0.35206532676429947</c:v>
                </c:pt>
                <c:pt idx="56">
                  <c:v>0.36827014030332333</c:v>
                </c:pt>
                <c:pt idx="57">
                  <c:v>0.38138781546052475</c:v>
                </c:pt>
                <c:pt idx="58">
                  <c:v>0.39104269397545727</c:v>
                </c:pt>
                <c:pt idx="59">
                  <c:v>0.39695254747701242</c:v>
                </c:pt>
                <c:pt idx="60">
                  <c:v>0.39894228040143281</c:v>
                </c:pt>
                <c:pt idx="61">
                  <c:v>0.39695254747701236</c:v>
                </c:pt>
                <c:pt idx="62">
                  <c:v>0.3910426939754571</c:v>
                </c:pt>
                <c:pt idx="63">
                  <c:v>0.38138781546052464</c:v>
                </c:pt>
                <c:pt idx="64">
                  <c:v>0.36827014030332322</c:v>
                </c:pt>
                <c:pt idx="65">
                  <c:v>0.35206532676429947</c:v>
                </c:pt>
                <c:pt idx="66">
                  <c:v>0.3332246028918</c:v>
                </c:pt>
                <c:pt idx="67">
                  <c:v>0.31225393336676138</c:v>
                </c:pt>
                <c:pt idx="68">
                  <c:v>0.28969155276148223</c:v>
                </c:pt>
                <c:pt idx="69">
                  <c:v>0.26608524989875482</c:v>
                </c:pt>
                <c:pt idx="70">
                  <c:v>0.24197072451914334</c:v>
                </c:pt>
                <c:pt idx="71">
                  <c:v>0.21785217703255039</c:v>
                </c:pt>
                <c:pt idx="72">
                  <c:v>0.19418605498321287</c:v>
                </c:pt>
                <c:pt idx="73">
                  <c:v>0.17136859204780724</c:v>
                </c:pt>
                <c:pt idx="74">
                  <c:v>0.14972746563574479</c:v>
                </c:pt>
                <c:pt idx="75">
                  <c:v>0.12951759566589174</c:v>
                </c:pt>
                <c:pt idx="76">
                  <c:v>0.11092083467945545</c:v>
                </c:pt>
                <c:pt idx="77">
                  <c:v>9.4049077376887114E-2</c:v>
                </c:pt>
                <c:pt idx="78">
                  <c:v>7.8950158300893969E-2</c:v>
                </c:pt>
                <c:pt idx="79">
                  <c:v>6.561581477467654E-2</c:v>
                </c:pt>
                <c:pt idx="80">
                  <c:v>5.3990966513188084E-2</c:v>
                </c:pt>
                <c:pt idx="81">
                  <c:v>4.3983595980427233E-2</c:v>
                </c:pt>
                <c:pt idx="82">
                  <c:v>3.5474592846231355E-2</c:v>
                </c:pt>
                <c:pt idx="83">
                  <c:v>2.8327037741601131E-2</c:v>
                </c:pt>
                <c:pt idx="84">
                  <c:v>2.2394530294842837E-2</c:v>
                </c:pt>
                <c:pt idx="85">
                  <c:v>1.7528300493568561E-2</c:v>
                </c:pt>
                <c:pt idx="86">
                  <c:v>1.3582969233685667E-2</c:v>
                </c:pt>
                <c:pt idx="87">
                  <c:v>1.0420934814422567E-2</c:v>
                </c:pt>
                <c:pt idx="88">
                  <c:v>7.9154515829799512E-3</c:v>
                </c:pt>
                <c:pt idx="89">
                  <c:v>5.9525324197758503E-3</c:v>
                </c:pt>
                <c:pt idx="90">
                  <c:v>4.4318484119380231E-3</c:v>
                </c:pt>
                <c:pt idx="91">
                  <c:v>3.2668190561999295E-3</c:v>
                </c:pt>
                <c:pt idx="92">
                  <c:v>2.3840882014648352E-3</c:v>
                </c:pt>
                <c:pt idx="93">
                  <c:v>1.7225689390536788E-3</c:v>
                </c:pt>
                <c:pt idx="94">
                  <c:v>1.2322191684730208E-3</c:v>
                </c:pt>
                <c:pt idx="95">
                  <c:v>8.7268269504575994E-4</c:v>
                </c:pt>
                <c:pt idx="96">
                  <c:v>6.1190193011377006E-4</c:v>
                </c:pt>
                <c:pt idx="97">
                  <c:v>4.2478027055075095E-4</c:v>
                </c:pt>
                <c:pt idx="98">
                  <c:v>2.9194692579145995E-4</c:v>
                </c:pt>
                <c:pt idx="99">
                  <c:v>1.9865547139277285E-4</c:v>
                </c:pt>
                <c:pt idx="100">
                  <c:v>1.3383022576488556E-4</c:v>
                </c:pt>
                <c:pt idx="101">
                  <c:v>8.9261657177132521E-5</c:v>
                </c:pt>
                <c:pt idx="102">
                  <c:v>5.8943067756539774E-5</c:v>
                </c:pt>
                <c:pt idx="103">
                  <c:v>3.8535196742087041E-5</c:v>
                </c:pt>
                <c:pt idx="104">
                  <c:v>2.4942471290053542E-5</c:v>
                </c:pt>
                <c:pt idx="105">
                  <c:v>1.5983741106905519E-5</c:v>
                </c:pt>
                <c:pt idx="106">
                  <c:v>1.0140852065486699E-5</c:v>
                </c:pt>
                <c:pt idx="107">
                  <c:v>6.3698251788670763E-6</c:v>
                </c:pt>
                <c:pt idx="108">
                  <c:v>3.9612990910320745E-6</c:v>
                </c:pt>
                <c:pt idx="109">
                  <c:v>2.4389607458933615E-6</c:v>
                </c:pt>
                <c:pt idx="110">
                  <c:v>1.4867195147343017E-6</c:v>
                </c:pt>
                <c:pt idx="111">
                  <c:v>8.9724351623833056E-7</c:v>
                </c:pt>
                <c:pt idx="112">
                  <c:v>5.361035344697605E-7</c:v>
                </c:pt>
                <c:pt idx="113">
                  <c:v>3.1713492167159749E-7</c:v>
                </c:pt>
                <c:pt idx="114">
                  <c:v>1.8573618445552958E-7</c:v>
                </c:pt>
                <c:pt idx="115">
                  <c:v>1.0769760042543308E-7</c:v>
                </c:pt>
                <c:pt idx="116">
                  <c:v>6.1826205001658004E-8</c:v>
                </c:pt>
                <c:pt idx="117">
                  <c:v>3.5139550948204321E-8</c:v>
                </c:pt>
                <c:pt idx="118">
                  <c:v>1.9773196406244652E-8</c:v>
                </c:pt>
                <c:pt idx="119">
                  <c:v>1.1015763624682351E-8</c:v>
                </c:pt>
                <c:pt idx="120">
                  <c:v>6.0758828498233035E-9</c:v>
                </c:pt>
              </c:numCache>
            </c:numRef>
          </c:yVal>
          <c:smooth val="1"/>
          <c:extLst xmlns:c16r2="http://schemas.microsoft.com/office/drawing/2015/06/chart">
            <c:ext xmlns:c16="http://schemas.microsoft.com/office/drawing/2014/chart" uri="{C3380CC4-5D6E-409C-BE32-E72D297353CC}">
              <c16:uniqueId val="{00000000-3770-4A14-8D14-55BFCA0A0A8D}"/>
            </c:ext>
          </c:extLst>
        </c:ser>
        <c:dLbls>
          <c:showLegendKey val="0"/>
          <c:showVal val="0"/>
          <c:showCatName val="0"/>
          <c:showSerName val="0"/>
          <c:showPercent val="0"/>
          <c:showBubbleSize val="0"/>
        </c:dLbls>
        <c:axId val="463373056"/>
        <c:axId val="463373840"/>
      </c:scatterChart>
      <c:valAx>
        <c:axId val="463373056"/>
        <c:scaling>
          <c:orientation val="minMax"/>
          <c:max val="6"/>
          <c:min val="-6"/>
        </c:scaling>
        <c:delete val="0"/>
        <c:axPos val="b"/>
        <c:numFmt formatCode="General" sourceLinked="1"/>
        <c:majorTickMark val="none"/>
        <c:minorTickMark val="none"/>
        <c:tickLblPos val="none"/>
        <c:spPr>
          <a:ln w="3175">
            <a:solidFill>
              <a:srgbClr val="000000"/>
            </a:solidFill>
            <a:prstDash val="solid"/>
          </a:ln>
        </c:spPr>
        <c:txPr>
          <a:bodyPr rot="0" vert="horz"/>
          <a:lstStyle/>
          <a:p>
            <a:pPr>
              <a:defRPr sz="1100" b="0" i="0" u="none" strike="noStrike" baseline="0">
                <a:solidFill>
                  <a:srgbClr val="000000"/>
                </a:solidFill>
                <a:latin typeface="Arial"/>
                <a:ea typeface="Arial"/>
                <a:cs typeface="Arial"/>
              </a:defRPr>
            </a:pPr>
            <a:endParaRPr lang="ja-JP"/>
          </a:p>
        </c:txPr>
        <c:crossAx val="463373840"/>
        <c:crosses val="autoZero"/>
        <c:crossBetween val="midCat"/>
      </c:valAx>
      <c:valAx>
        <c:axId val="463373840"/>
        <c:scaling>
          <c:orientation val="minMax"/>
        </c:scaling>
        <c:delete val="1"/>
        <c:axPos val="l"/>
        <c:numFmt formatCode="General" sourceLinked="1"/>
        <c:majorTickMark val="out"/>
        <c:minorTickMark val="none"/>
        <c:tickLblPos val="none"/>
        <c:crossAx val="463373056"/>
        <c:crosses val="autoZero"/>
        <c:crossBetween val="midCat"/>
      </c:valAx>
      <c:spPr>
        <a:noFill/>
        <a:ln w="25400">
          <a:noFill/>
        </a:ln>
      </c:spPr>
    </c:plotArea>
    <c:plotVisOnly val="1"/>
    <c:dispBlanksAs val="gap"/>
    <c:showDLblsOverMax val="0"/>
  </c:chart>
  <c:spPr>
    <a:noFill/>
    <a:ln w="3175">
      <a:noFill/>
      <a:prstDash val="solid"/>
    </a:ln>
  </c:spPr>
  <c:txPr>
    <a:bodyPr/>
    <a:lstStyle/>
    <a:p>
      <a:pPr>
        <a:defRPr sz="1100" b="0" i="0" u="none" strike="noStrike" baseline="0">
          <a:solidFill>
            <a:srgbClr val="000000"/>
          </a:solidFill>
          <a:latin typeface="Arial"/>
          <a:ea typeface="Arial"/>
          <a:cs typeface="Arial"/>
        </a:defRPr>
      </a:pPr>
      <a:endParaRPr lang="ja-JP"/>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列1</c:v>
                </c:pt>
              </c:strCache>
            </c:strRef>
          </c:tx>
          <c:spPr>
            <a:ln w="28575" cap="rnd">
              <a:solidFill>
                <a:srgbClr val="000042"/>
              </a:solidFill>
              <a:round/>
            </a:ln>
            <a:effectLst/>
          </c:spPr>
          <c:marker>
            <c:symbol val="none"/>
          </c:marker>
          <c:cat>
            <c:numRef>
              <c:f>Sheet1!$A$2:$A$7</c:f>
              <c:numCache>
                <c:formatCode>General</c:formatCode>
                <c:ptCount val="6"/>
              </c:numCache>
            </c:numRef>
          </c:cat>
          <c:val>
            <c:numRef>
              <c:f>Sheet1!$B$2:$B$7</c:f>
              <c:numCache>
                <c:formatCode>General</c:formatCode>
                <c:ptCount val="6"/>
                <c:pt idx="0">
                  <c:v>0</c:v>
                </c:pt>
                <c:pt idx="1">
                  <c:v>1</c:v>
                </c:pt>
                <c:pt idx="2">
                  <c:v>2</c:v>
                </c:pt>
                <c:pt idx="3">
                  <c:v>3</c:v>
                </c:pt>
                <c:pt idx="4">
                  <c:v>4</c:v>
                </c:pt>
              </c:numCache>
            </c:numRef>
          </c:val>
          <c:smooth val="0"/>
          <c:extLst xmlns:c16r2="http://schemas.microsoft.com/office/drawing/2015/06/chart">
            <c:ext xmlns:c16="http://schemas.microsoft.com/office/drawing/2014/chart" uri="{C3380CC4-5D6E-409C-BE32-E72D297353CC}">
              <c16:uniqueId val="{00000000-A2F4-4D7D-A363-CFFC2CA726EB}"/>
            </c:ext>
          </c:extLst>
        </c:ser>
        <c:dLbls>
          <c:showLegendKey val="0"/>
          <c:showVal val="0"/>
          <c:showCatName val="0"/>
          <c:showSerName val="0"/>
          <c:showPercent val="0"/>
          <c:showBubbleSize val="0"/>
        </c:dLbls>
        <c:smooth val="0"/>
        <c:axId val="463374232"/>
        <c:axId val="463376584"/>
      </c:lineChart>
      <c:catAx>
        <c:axId val="463374232"/>
        <c:scaling>
          <c:orientation val="minMax"/>
        </c:scaling>
        <c:delete val="0"/>
        <c:axPos val="b"/>
        <c:numFmt formatCode="General" sourceLinked="1"/>
        <c:majorTickMark val="none"/>
        <c:minorTickMark val="none"/>
        <c:tickLblPos val="nextTo"/>
        <c:spPr>
          <a:noFill/>
          <a:ln w="9525" cap="flat" cmpd="sng" algn="ctr">
            <a:solidFill>
              <a:srgbClr val="000042"/>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63376584"/>
        <c:crossesAt val="0"/>
        <c:auto val="0"/>
        <c:lblAlgn val="ctr"/>
        <c:lblOffset val="100"/>
        <c:noMultiLvlLbl val="0"/>
      </c:catAx>
      <c:valAx>
        <c:axId val="463376584"/>
        <c:scaling>
          <c:orientation val="minMax"/>
          <c:max val="5"/>
          <c:min val="0"/>
        </c:scaling>
        <c:delete val="0"/>
        <c:axPos val="l"/>
        <c:majorGridlines>
          <c:spPr>
            <a:ln w="9525" cap="flat" cmpd="sng" algn="ctr">
              <a:noFill/>
              <a:round/>
            </a:ln>
            <a:effectLst/>
          </c:spPr>
        </c:majorGridlines>
        <c:numFmt formatCode="General" sourceLinked="0"/>
        <c:majorTickMark val="none"/>
        <c:minorTickMark val="none"/>
        <c:tickLblPos val="nextTo"/>
        <c:spPr>
          <a:noFill/>
          <a:ln>
            <a:solidFill>
              <a:srgbClr val="000042"/>
            </a:solidFill>
          </a:ln>
          <a:effectLst/>
        </c:spPr>
        <c:txPr>
          <a:bodyPr rot="-60000000" spcFirstLastPara="1" vertOverflow="ellipsis" vert="horz" wrap="square" anchor="ctr" anchorCtr="1"/>
          <a:lstStyle/>
          <a:p>
            <a:pPr>
              <a:defRPr sz="1197" b="0" i="0" u="none" strike="noStrike" kern="1200" baseline="0">
                <a:solidFill>
                  <a:schemeClr val="accent6">
                    <a:lumMod val="20000"/>
                    <a:lumOff val="80000"/>
                  </a:schemeClr>
                </a:solidFill>
                <a:latin typeface="+mn-lt"/>
                <a:ea typeface="+mn-ea"/>
                <a:cs typeface="+mn-cs"/>
              </a:defRPr>
            </a:pPr>
            <a:endParaRPr lang="ja-JP"/>
          </a:p>
        </c:txPr>
        <c:crossAx val="463374232"/>
        <c:crossesAt val="1"/>
        <c:crossBetween val="midCat"/>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5748B095-F168-49B3-9289-36993A263CD4}" type="datetimeFigureOut">
              <a:rPr kumimoji="1" lang="ja-JP" altLang="en-US" smtClean="0"/>
              <a:t>2021/6/28</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33A19116-973E-4B7B-AD76-FAEDC3D5916B}" type="slidenum">
              <a:rPr kumimoji="1" lang="ja-JP" altLang="en-US" smtClean="0"/>
              <a:t>‹#›</a:t>
            </a:fld>
            <a:endParaRPr kumimoji="1" lang="ja-JP" altLang="en-US"/>
          </a:p>
        </p:txBody>
      </p:sp>
    </p:spTree>
    <p:extLst>
      <p:ext uri="{BB962C8B-B14F-4D97-AF65-F5344CB8AC3E}">
        <p14:creationId xmlns:p14="http://schemas.microsoft.com/office/powerpoint/2010/main" val="6703032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33BE92B9-6247-404A-A6F0-C6E21FD3503A}" type="datetimeFigureOut">
              <a:rPr kumimoji="1" lang="ja-JP" altLang="en-US" smtClean="0"/>
              <a:t>2021/6/28</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476D9E3D-84CF-4A42-9E01-C1F12178AF20}" type="slidenum">
              <a:rPr kumimoji="1" lang="ja-JP" altLang="en-US" smtClean="0"/>
              <a:t>‹#›</a:t>
            </a:fld>
            <a:endParaRPr kumimoji="1" lang="ja-JP" altLang="en-US"/>
          </a:p>
        </p:txBody>
      </p:sp>
    </p:spTree>
    <p:extLst>
      <p:ext uri="{BB962C8B-B14F-4D97-AF65-F5344CB8AC3E}">
        <p14:creationId xmlns:p14="http://schemas.microsoft.com/office/powerpoint/2010/main" val="14427735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スライド イメージ プレースホルダ 1"/>
          <p:cNvSpPr>
            <a:spLocks noGrp="1" noRot="1" noChangeAspect="1"/>
          </p:cNvSpPr>
          <p:nvPr>
            <p:ph type="sldImg"/>
          </p:nvPr>
        </p:nvSpPr>
        <p:spPr bwMode="auto">
          <a:xfrm>
            <a:off x="1149350" y="1233488"/>
            <a:ext cx="4437063" cy="3328987"/>
          </a:xfrm>
          <a:noFill/>
          <a:ln>
            <a:solidFill>
              <a:srgbClr val="000000"/>
            </a:solidFill>
            <a:miter lim="800000"/>
            <a:headEnd/>
            <a:tailEnd/>
          </a:ln>
        </p:spPr>
      </p:sp>
      <p:sp>
        <p:nvSpPr>
          <p:cNvPr id="31746"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a:p>
        </p:txBody>
      </p:sp>
      <p:sp>
        <p:nvSpPr>
          <p:cNvPr id="31747"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86AEBA-BC86-43B0-ACE7-F95A423DFFD2}" type="slidenum">
              <a:rPr lang="ja-JP" altLang="en-US"/>
              <a:pPr fontAlgn="base">
                <a:spcBef>
                  <a:spcPct val="0"/>
                </a:spcBef>
                <a:spcAft>
                  <a:spcPct val="0"/>
                </a:spcAft>
              </a:pPr>
              <a:t>1</a:t>
            </a:fld>
            <a:endParaRPr lang="ja-JP" altLang="en-US"/>
          </a:p>
        </p:txBody>
      </p:sp>
    </p:spTree>
    <p:extLst>
      <p:ext uri="{BB962C8B-B14F-4D97-AF65-F5344CB8AC3E}">
        <p14:creationId xmlns:p14="http://schemas.microsoft.com/office/powerpoint/2010/main" val="16846310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2813" y="1330325"/>
            <a:ext cx="4789487" cy="3592513"/>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3D8AB51-5238-4E6C-ABC2-2B8A94600279}" type="slidenum">
              <a:rPr kumimoji="1" lang="ja-JP" altLang="en-US" smtClean="0"/>
              <a:pPr/>
              <a:t>30</a:t>
            </a:fld>
            <a:endParaRPr kumimoji="1" lang="ja-JP" altLang="en-US"/>
          </a:p>
        </p:txBody>
      </p:sp>
    </p:spTree>
    <p:extLst>
      <p:ext uri="{BB962C8B-B14F-4D97-AF65-F5344CB8AC3E}">
        <p14:creationId xmlns:p14="http://schemas.microsoft.com/office/powerpoint/2010/main" val="2458852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2813" y="1330325"/>
            <a:ext cx="4789487" cy="3592513"/>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3D8AB51-5238-4E6C-ABC2-2B8A94600279}" type="slidenum">
              <a:rPr kumimoji="1" lang="ja-JP" altLang="en-US" smtClean="0"/>
              <a:pPr/>
              <a:t>33</a:t>
            </a:fld>
            <a:endParaRPr kumimoji="1" lang="ja-JP" altLang="en-US"/>
          </a:p>
        </p:txBody>
      </p:sp>
    </p:spTree>
    <p:extLst>
      <p:ext uri="{BB962C8B-B14F-4D97-AF65-F5344CB8AC3E}">
        <p14:creationId xmlns:p14="http://schemas.microsoft.com/office/powerpoint/2010/main" val="2073550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2813" y="1330325"/>
            <a:ext cx="4789487" cy="3592513"/>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3D8AB51-5238-4E6C-ABC2-2B8A94600279}" type="slidenum">
              <a:rPr kumimoji="1" lang="ja-JP" altLang="en-US" smtClean="0"/>
              <a:pPr/>
              <a:t>34</a:t>
            </a:fld>
            <a:endParaRPr kumimoji="1" lang="ja-JP" altLang="en-US"/>
          </a:p>
        </p:txBody>
      </p:sp>
    </p:spTree>
    <p:extLst>
      <p:ext uri="{BB962C8B-B14F-4D97-AF65-F5344CB8AC3E}">
        <p14:creationId xmlns:p14="http://schemas.microsoft.com/office/powerpoint/2010/main" val="985615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2813" y="1330325"/>
            <a:ext cx="4789487" cy="3592513"/>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3D8AB51-5238-4E6C-ABC2-2B8A94600279}" type="slidenum">
              <a:rPr kumimoji="1" lang="ja-JP" altLang="en-US" smtClean="0"/>
              <a:pPr/>
              <a:t>35</a:t>
            </a:fld>
            <a:endParaRPr kumimoji="1" lang="ja-JP" altLang="en-US"/>
          </a:p>
        </p:txBody>
      </p:sp>
    </p:spTree>
    <p:extLst>
      <p:ext uri="{BB962C8B-B14F-4D97-AF65-F5344CB8AC3E}">
        <p14:creationId xmlns:p14="http://schemas.microsoft.com/office/powerpoint/2010/main" val="18478648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2813" y="1330325"/>
            <a:ext cx="4789487" cy="3592513"/>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3D8AB51-5238-4E6C-ABC2-2B8A94600279}" type="slidenum">
              <a:rPr kumimoji="1" lang="ja-JP" altLang="en-US" smtClean="0"/>
              <a:pPr/>
              <a:t>36</a:t>
            </a:fld>
            <a:endParaRPr kumimoji="1" lang="ja-JP" altLang="en-US"/>
          </a:p>
        </p:txBody>
      </p:sp>
    </p:spTree>
    <p:extLst>
      <p:ext uri="{BB962C8B-B14F-4D97-AF65-F5344CB8AC3E}">
        <p14:creationId xmlns:p14="http://schemas.microsoft.com/office/powerpoint/2010/main" val="39739781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2813" y="1330325"/>
            <a:ext cx="4789487" cy="3592513"/>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3D8AB51-5238-4E6C-ABC2-2B8A94600279}" type="slidenum">
              <a:rPr kumimoji="1" lang="ja-JP" altLang="en-US" smtClean="0"/>
              <a:pPr/>
              <a:t>37</a:t>
            </a:fld>
            <a:endParaRPr kumimoji="1" lang="ja-JP" altLang="en-US"/>
          </a:p>
        </p:txBody>
      </p:sp>
    </p:spTree>
    <p:extLst>
      <p:ext uri="{BB962C8B-B14F-4D97-AF65-F5344CB8AC3E}">
        <p14:creationId xmlns:p14="http://schemas.microsoft.com/office/powerpoint/2010/main" val="22989980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2813" y="1330325"/>
            <a:ext cx="4789487" cy="3592513"/>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3D8AB51-5238-4E6C-ABC2-2B8A94600279}" type="slidenum">
              <a:rPr kumimoji="1" lang="ja-JP" altLang="en-US" smtClean="0"/>
              <a:pPr/>
              <a:t>38</a:t>
            </a:fld>
            <a:endParaRPr kumimoji="1" lang="ja-JP" altLang="en-US"/>
          </a:p>
        </p:txBody>
      </p:sp>
    </p:spTree>
    <p:extLst>
      <p:ext uri="{BB962C8B-B14F-4D97-AF65-F5344CB8AC3E}">
        <p14:creationId xmlns:p14="http://schemas.microsoft.com/office/powerpoint/2010/main" val="4046103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2813" y="1330325"/>
            <a:ext cx="4789487" cy="3592513"/>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3D8AB51-5238-4E6C-ABC2-2B8A94600279}" type="slidenum">
              <a:rPr kumimoji="1" lang="ja-JP" altLang="en-US" smtClean="0"/>
              <a:pPr/>
              <a:t>40</a:t>
            </a:fld>
            <a:endParaRPr kumimoji="1" lang="ja-JP" altLang="en-US"/>
          </a:p>
        </p:txBody>
      </p:sp>
    </p:spTree>
    <p:extLst>
      <p:ext uri="{BB962C8B-B14F-4D97-AF65-F5344CB8AC3E}">
        <p14:creationId xmlns:p14="http://schemas.microsoft.com/office/powerpoint/2010/main" val="32575751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2813" y="1330325"/>
            <a:ext cx="4789487" cy="3592513"/>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3D8AB51-5238-4E6C-ABC2-2B8A94600279}" type="slidenum">
              <a:rPr kumimoji="1" lang="ja-JP" altLang="en-US" smtClean="0"/>
              <a:pPr/>
              <a:t>41</a:t>
            </a:fld>
            <a:endParaRPr kumimoji="1" lang="ja-JP" altLang="en-US"/>
          </a:p>
        </p:txBody>
      </p:sp>
    </p:spTree>
    <p:extLst>
      <p:ext uri="{BB962C8B-B14F-4D97-AF65-F5344CB8AC3E}">
        <p14:creationId xmlns:p14="http://schemas.microsoft.com/office/powerpoint/2010/main" val="3314078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49350" y="1233488"/>
            <a:ext cx="4437063" cy="332898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3D8AB51-5238-4E6C-ABC2-2B8A94600279}" type="slidenum">
              <a:rPr kumimoji="1" lang="ja-JP" altLang="en-US" smtClean="0"/>
              <a:pPr/>
              <a:t>2</a:t>
            </a:fld>
            <a:endParaRPr kumimoji="1" lang="ja-JP" altLang="en-US"/>
          </a:p>
        </p:txBody>
      </p:sp>
    </p:spTree>
    <p:extLst>
      <p:ext uri="{BB962C8B-B14F-4D97-AF65-F5344CB8AC3E}">
        <p14:creationId xmlns:p14="http://schemas.microsoft.com/office/powerpoint/2010/main" val="1505391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2813" y="1330325"/>
            <a:ext cx="4789487" cy="3592513"/>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3D8AB51-5238-4E6C-ABC2-2B8A94600279}" type="slidenum">
              <a:rPr kumimoji="1" lang="ja-JP" altLang="en-US" smtClean="0"/>
              <a:pPr/>
              <a:t>5</a:t>
            </a:fld>
            <a:endParaRPr kumimoji="1" lang="ja-JP" altLang="en-US"/>
          </a:p>
        </p:txBody>
      </p:sp>
    </p:spTree>
    <p:extLst>
      <p:ext uri="{BB962C8B-B14F-4D97-AF65-F5344CB8AC3E}">
        <p14:creationId xmlns:p14="http://schemas.microsoft.com/office/powerpoint/2010/main" val="4200191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2813" y="1330325"/>
            <a:ext cx="4789487" cy="3592513"/>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3D8AB51-5238-4E6C-ABC2-2B8A94600279}" type="slidenum">
              <a:rPr kumimoji="1" lang="ja-JP" altLang="en-US" smtClean="0"/>
              <a:pPr/>
              <a:t>7</a:t>
            </a:fld>
            <a:endParaRPr kumimoji="1" lang="ja-JP" altLang="en-US"/>
          </a:p>
        </p:txBody>
      </p:sp>
    </p:spTree>
    <p:extLst>
      <p:ext uri="{BB962C8B-B14F-4D97-AF65-F5344CB8AC3E}">
        <p14:creationId xmlns:p14="http://schemas.microsoft.com/office/powerpoint/2010/main" val="183618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2813" y="1330325"/>
            <a:ext cx="4789487" cy="3592513"/>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3D8AB51-5238-4E6C-ABC2-2B8A94600279}" type="slidenum">
              <a:rPr kumimoji="1" lang="ja-JP" altLang="en-US" smtClean="0"/>
              <a:pPr/>
              <a:t>8</a:t>
            </a:fld>
            <a:endParaRPr kumimoji="1" lang="ja-JP" altLang="en-US"/>
          </a:p>
        </p:txBody>
      </p:sp>
    </p:spTree>
    <p:extLst>
      <p:ext uri="{BB962C8B-B14F-4D97-AF65-F5344CB8AC3E}">
        <p14:creationId xmlns:p14="http://schemas.microsoft.com/office/powerpoint/2010/main" val="3871536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49350" y="1233488"/>
            <a:ext cx="4437063" cy="332898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3D8AB51-5238-4E6C-ABC2-2B8A94600279}" type="slidenum">
              <a:rPr kumimoji="1" lang="ja-JP" altLang="en-US" smtClean="0"/>
              <a:pPr/>
              <a:t>19</a:t>
            </a:fld>
            <a:endParaRPr kumimoji="1" lang="ja-JP" altLang="en-US"/>
          </a:p>
        </p:txBody>
      </p:sp>
    </p:spTree>
    <p:extLst>
      <p:ext uri="{BB962C8B-B14F-4D97-AF65-F5344CB8AC3E}">
        <p14:creationId xmlns:p14="http://schemas.microsoft.com/office/powerpoint/2010/main" val="3118490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2813" y="1330325"/>
            <a:ext cx="4789487" cy="3592513"/>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3D8AB51-5238-4E6C-ABC2-2B8A94600279}" type="slidenum">
              <a:rPr kumimoji="1" lang="ja-JP" altLang="en-US" smtClean="0"/>
              <a:pPr/>
              <a:t>27</a:t>
            </a:fld>
            <a:endParaRPr kumimoji="1" lang="ja-JP" altLang="en-US"/>
          </a:p>
        </p:txBody>
      </p:sp>
    </p:spTree>
    <p:extLst>
      <p:ext uri="{BB962C8B-B14F-4D97-AF65-F5344CB8AC3E}">
        <p14:creationId xmlns:p14="http://schemas.microsoft.com/office/powerpoint/2010/main" val="60133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49350" y="1233488"/>
            <a:ext cx="4437063" cy="332898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3D8AB51-5238-4E6C-ABC2-2B8A94600279}" type="slidenum">
              <a:rPr kumimoji="1" lang="ja-JP" altLang="en-US" smtClean="0"/>
              <a:pPr/>
              <a:t>28</a:t>
            </a:fld>
            <a:endParaRPr kumimoji="1" lang="ja-JP" altLang="en-US"/>
          </a:p>
        </p:txBody>
      </p:sp>
    </p:spTree>
    <p:extLst>
      <p:ext uri="{BB962C8B-B14F-4D97-AF65-F5344CB8AC3E}">
        <p14:creationId xmlns:p14="http://schemas.microsoft.com/office/powerpoint/2010/main" val="343218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2813" y="1330325"/>
            <a:ext cx="4789487" cy="3592513"/>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3D8AB51-5238-4E6C-ABC2-2B8A94600279}" type="slidenum">
              <a:rPr kumimoji="1" lang="ja-JP" altLang="en-US" smtClean="0"/>
              <a:pPr/>
              <a:t>29</a:t>
            </a:fld>
            <a:endParaRPr kumimoji="1" lang="ja-JP" altLang="en-US"/>
          </a:p>
        </p:txBody>
      </p:sp>
    </p:spTree>
    <p:extLst>
      <p:ext uri="{BB962C8B-B14F-4D97-AF65-F5344CB8AC3E}">
        <p14:creationId xmlns:p14="http://schemas.microsoft.com/office/powerpoint/2010/main" val="1865503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r>
              <a:rPr lang="en-US" altLang="ja-JP" smtClean="0"/>
              <a:t>2021/06/23</a:t>
            </a:r>
            <a:endParaRPr lang="ja-JP" altLang="en-US" dirty="0"/>
          </a:p>
        </p:txBody>
      </p:sp>
      <p:sp>
        <p:nvSpPr>
          <p:cNvPr id="5" name="Footer Placeholder 4"/>
          <p:cNvSpPr>
            <a:spLocks noGrp="1"/>
          </p:cNvSpPr>
          <p:nvPr>
            <p:ph type="ftr" sz="quarter" idx="11"/>
          </p:nvPr>
        </p:nvSpPr>
        <p:spPr/>
        <p:txBody>
          <a:bodyPr/>
          <a:lstStyle/>
          <a:p>
            <a:r>
              <a:rPr kumimoji="1" lang="en-US" altLang="ja-JP" smtClean="0"/>
              <a:t>(C) 2021 Masako Kakizaki</a:t>
            </a:r>
            <a:endParaRPr kumimoji="1" lang="ja-JP" altLang="en-US"/>
          </a:p>
        </p:txBody>
      </p:sp>
      <p:sp>
        <p:nvSpPr>
          <p:cNvPr id="6" name="Slide Number Placeholder 5"/>
          <p:cNvSpPr>
            <a:spLocks noGrp="1"/>
          </p:cNvSpPr>
          <p:nvPr>
            <p:ph type="sldNum" sz="quarter" idx="12"/>
          </p:nvPr>
        </p:nvSpPr>
        <p:spPr/>
        <p:txBody>
          <a:bodyPr/>
          <a:lstStyle/>
          <a:p>
            <a:fld id="{4C04A9E2-FC48-4EEB-982B-DF76C69DF7F5}" type="slidenum">
              <a:rPr kumimoji="1" lang="ja-JP" altLang="en-US" smtClean="0"/>
              <a:t>‹#›</a:t>
            </a:fld>
            <a:endParaRPr kumimoji="1" lang="ja-JP" altLang="en-US"/>
          </a:p>
        </p:txBody>
      </p:sp>
    </p:spTree>
    <p:extLst>
      <p:ext uri="{BB962C8B-B14F-4D97-AF65-F5344CB8AC3E}">
        <p14:creationId xmlns:p14="http://schemas.microsoft.com/office/powerpoint/2010/main" val="4062252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lang="en-US" altLang="ja-JP" smtClean="0"/>
              <a:t>2021/06/23</a:t>
            </a:r>
            <a:endParaRPr lang="ja-JP" altLang="en-US" dirty="0"/>
          </a:p>
        </p:txBody>
      </p:sp>
      <p:sp>
        <p:nvSpPr>
          <p:cNvPr id="5" name="Footer Placeholder 4"/>
          <p:cNvSpPr>
            <a:spLocks noGrp="1"/>
          </p:cNvSpPr>
          <p:nvPr>
            <p:ph type="ftr" sz="quarter" idx="11"/>
          </p:nvPr>
        </p:nvSpPr>
        <p:spPr/>
        <p:txBody>
          <a:bodyPr/>
          <a:lstStyle/>
          <a:p>
            <a:r>
              <a:rPr kumimoji="1" lang="en-US" altLang="ja-JP" smtClean="0"/>
              <a:t>(C) 2021 Masako Kakizaki</a:t>
            </a:r>
            <a:endParaRPr kumimoji="1" lang="ja-JP" altLang="en-US"/>
          </a:p>
        </p:txBody>
      </p:sp>
      <p:sp>
        <p:nvSpPr>
          <p:cNvPr id="6" name="Slide Number Placeholder 5"/>
          <p:cNvSpPr>
            <a:spLocks noGrp="1"/>
          </p:cNvSpPr>
          <p:nvPr>
            <p:ph type="sldNum" sz="quarter" idx="12"/>
          </p:nvPr>
        </p:nvSpPr>
        <p:spPr/>
        <p:txBody>
          <a:bodyPr/>
          <a:lstStyle/>
          <a:p>
            <a:fld id="{4C04A9E2-FC48-4EEB-982B-DF76C69DF7F5}" type="slidenum">
              <a:rPr kumimoji="1" lang="ja-JP" altLang="en-US" smtClean="0"/>
              <a:t>‹#›</a:t>
            </a:fld>
            <a:endParaRPr kumimoji="1" lang="ja-JP" altLang="en-US"/>
          </a:p>
        </p:txBody>
      </p:sp>
    </p:spTree>
    <p:extLst>
      <p:ext uri="{BB962C8B-B14F-4D97-AF65-F5344CB8AC3E}">
        <p14:creationId xmlns:p14="http://schemas.microsoft.com/office/powerpoint/2010/main" val="2048028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kumimoji="1" lang="en-US" altLang="ja-JP" smtClean="0"/>
              <a:t>2021/06/23</a:t>
            </a:r>
            <a:endParaRPr kumimoji="1" lang="ja-JP" altLang="en-US"/>
          </a:p>
        </p:txBody>
      </p:sp>
      <p:sp>
        <p:nvSpPr>
          <p:cNvPr id="5" name="Footer Placeholder 4"/>
          <p:cNvSpPr>
            <a:spLocks noGrp="1"/>
          </p:cNvSpPr>
          <p:nvPr>
            <p:ph type="ftr" sz="quarter" idx="11"/>
          </p:nvPr>
        </p:nvSpPr>
        <p:spPr/>
        <p:txBody>
          <a:bodyPr/>
          <a:lstStyle/>
          <a:p>
            <a:r>
              <a:rPr kumimoji="1" lang="en-US" altLang="ja-JP" smtClean="0"/>
              <a:t>(C) 2021 Masako Kakizaki</a:t>
            </a:r>
            <a:endParaRPr kumimoji="1" lang="ja-JP" altLang="en-US"/>
          </a:p>
        </p:txBody>
      </p:sp>
      <p:sp>
        <p:nvSpPr>
          <p:cNvPr id="6" name="Slide Number Placeholder 5"/>
          <p:cNvSpPr>
            <a:spLocks noGrp="1"/>
          </p:cNvSpPr>
          <p:nvPr>
            <p:ph type="sldNum" sz="quarter" idx="12"/>
          </p:nvPr>
        </p:nvSpPr>
        <p:spPr/>
        <p:txBody>
          <a:bodyPr/>
          <a:lstStyle/>
          <a:p>
            <a:fld id="{4C04A9E2-FC48-4EEB-982B-DF76C69DF7F5}" type="slidenum">
              <a:rPr kumimoji="1" lang="ja-JP" altLang="en-US" smtClean="0"/>
              <a:t>‹#›</a:t>
            </a:fld>
            <a:endParaRPr kumimoji="1" lang="ja-JP" altLang="en-US"/>
          </a:p>
        </p:txBody>
      </p:sp>
    </p:spTree>
    <p:extLst>
      <p:ext uri="{BB962C8B-B14F-4D97-AF65-F5344CB8AC3E}">
        <p14:creationId xmlns:p14="http://schemas.microsoft.com/office/powerpoint/2010/main" val="2618270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lang="en-US" altLang="ja-JP" smtClean="0"/>
              <a:t>2021/06/23</a:t>
            </a:r>
            <a:endParaRPr lang="ja-JP" altLang="en-US" dirty="0"/>
          </a:p>
        </p:txBody>
      </p:sp>
      <p:sp>
        <p:nvSpPr>
          <p:cNvPr id="5" name="Footer Placeholder 4"/>
          <p:cNvSpPr>
            <a:spLocks noGrp="1"/>
          </p:cNvSpPr>
          <p:nvPr>
            <p:ph type="ftr" sz="quarter" idx="11"/>
          </p:nvPr>
        </p:nvSpPr>
        <p:spPr/>
        <p:txBody>
          <a:bodyPr/>
          <a:lstStyle/>
          <a:p>
            <a:r>
              <a:rPr kumimoji="1" lang="en-US" altLang="ja-JP" smtClean="0"/>
              <a:t>(C) 2021 Masako Kakizaki</a:t>
            </a:r>
            <a:endParaRPr kumimoji="1" lang="ja-JP" altLang="en-US"/>
          </a:p>
        </p:txBody>
      </p:sp>
      <p:sp>
        <p:nvSpPr>
          <p:cNvPr id="6" name="Slide Number Placeholder 5"/>
          <p:cNvSpPr>
            <a:spLocks noGrp="1"/>
          </p:cNvSpPr>
          <p:nvPr>
            <p:ph type="sldNum" sz="quarter" idx="12"/>
          </p:nvPr>
        </p:nvSpPr>
        <p:spPr/>
        <p:txBody>
          <a:bodyPr/>
          <a:lstStyle/>
          <a:p>
            <a:fld id="{4C04A9E2-FC48-4EEB-982B-DF76C69DF7F5}" type="slidenum">
              <a:rPr kumimoji="1" lang="ja-JP" altLang="en-US" smtClean="0"/>
              <a:t>‹#›</a:t>
            </a:fld>
            <a:endParaRPr kumimoji="1" lang="ja-JP" altLang="en-US"/>
          </a:p>
        </p:txBody>
      </p:sp>
    </p:spTree>
    <p:extLst>
      <p:ext uri="{BB962C8B-B14F-4D97-AF65-F5344CB8AC3E}">
        <p14:creationId xmlns:p14="http://schemas.microsoft.com/office/powerpoint/2010/main" val="2527646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r>
              <a:rPr lang="en-US" altLang="ja-JP" smtClean="0"/>
              <a:t>2021/06/23</a:t>
            </a:r>
            <a:endParaRPr lang="ja-JP" altLang="en-US" dirty="0"/>
          </a:p>
        </p:txBody>
      </p:sp>
      <p:sp>
        <p:nvSpPr>
          <p:cNvPr id="5" name="Footer Placeholder 4"/>
          <p:cNvSpPr>
            <a:spLocks noGrp="1"/>
          </p:cNvSpPr>
          <p:nvPr>
            <p:ph type="ftr" sz="quarter" idx="11"/>
          </p:nvPr>
        </p:nvSpPr>
        <p:spPr/>
        <p:txBody>
          <a:bodyPr/>
          <a:lstStyle/>
          <a:p>
            <a:r>
              <a:rPr kumimoji="1" lang="en-US" altLang="ja-JP" smtClean="0"/>
              <a:t>(C) 2021 Masako Kakizaki</a:t>
            </a:r>
            <a:endParaRPr kumimoji="1" lang="ja-JP" altLang="en-US"/>
          </a:p>
        </p:txBody>
      </p:sp>
      <p:sp>
        <p:nvSpPr>
          <p:cNvPr id="6" name="Slide Number Placeholder 5"/>
          <p:cNvSpPr>
            <a:spLocks noGrp="1"/>
          </p:cNvSpPr>
          <p:nvPr>
            <p:ph type="sldNum" sz="quarter" idx="12"/>
          </p:nvPr>
        </p:nvSpPr>
        <p:spPr/>
        <p:txBody>
          <a:bodyPr/>
          <a:lstStyle/>
          <a:p>
            <a:fld id="{4C04A9E2-FC48-4EEB-982B-DF76C69DF7F5}" type="slidenum">
              <a:rPr kumimoji="1" lang="ja-JP" altLang="en-US" smtClean="0"/>
              <a:t>‹#›</a:t>
            </a:fld>
            <a:endParaRPr kumimoji="1" lang="ja-JP" altLang="en-US"/>
          </a:p>
        </p:txBody>
      </p:sp>
    </p:spTree>
    <p:extLst>
      <p:ext uri="{BB962C8B-B14F-4D97-AF65-F5344CB8AC3E}">
        <p14:creationId xmlns:p14="http://schemas.microsoft.com/office/powerpoint/2010/main" val="2372179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r>
              <a:rPr lang="en-US" altLang="ja-JP" smtClean="0"/>
              <a:t>2021/06/23</a:t>
            </a:r>
            <a:endParaRPr lang="ja-JP" altLang="en-US" dirty="0"/>
          </a:p>
        </p:txBody>
      </p:sp>
      <p:sp>
        <p:nvSpPr>
          <p:cNvPr id="6" name="Footer Placeholder 5"/>
          <p:cNvSpPr>
            <a:spLocks noGrp="1"/>
          </p:cNvSpPr>
          <p:nvPr>
            <p:ph type="ftr" sz="quarter" idx="11"/>
          </p:nvPr>
        </p:nvSpPr>
        <p:spPr/>
        <p:txBody>
          <a:bodyPr/>
          <a:lstStyle/>
          <a:p>
            <a:r>
              <a:rPr kumimoji="1" lang="en-US" altLang="ja-JP" smtClean="0"/>
              <a:t>(C) 2021 Masako Kakizaki</a:t>
            </a:r>
            <a:endParaRPr kumimoji="1" lang="ja-JP" altLang="en-US"/>
          </a:p>
        </p:txBody>
      </p:sp>
      <p:sp>
        <p:nvSpPr>
          <p:cNvPr id="7" name="Slide Number Placeholder 6"/>
          <p:cNvSpPr>
            <a:spLocks noGrp="1"/>
          </p:cNvSpPr>
          <p:nvPr>
            <p:ph type="sldNum" sz="quarter" idx="12"/>
          </p:nvPr>
        </p:nvSpPr>
        <p:spPr/>
        <p:txBody>
          <a:bodyPr/>
          <a:lstStyle/>
          <a:p>
            <a:fld id="{4C04A9E2-FC48-4EEB-982B-DF76C69DF7F5}" type="slidenum">
              <a:rPr kumimoji="1" lang="ja-JP" altLang="en-US" smtClean="0"/>
              <a:t>‹#›</a:t>
            </a:fld>
            <a:endParaRPr kumimoji="1" lang="ja-JP" altLang="en-US"/>
          </a:p>
        </p:txBody>
      </p:sp>
    </p:spTree>
    <p:extLst>
      <p:ext uri="{BB962C8B-B14F-4D97-AF65-F5344CB8AC3E}">
        <p14:creationId xmlns:p14="http://schemas.microsoft.com/office/powerpoint/2010/main" val="589848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r>
              <a:rPr lang="en-US" altLang="ja-JP" smtClean="0"/>
              <a:t>2021/06/23</a:t>
            </a:r>
            <a:endParaRPr lang="ja-JP" altLang="en-US" dirty="0"/>
          </a:p>
        </p:txBody>
      </p:sp>
      <p:sp>
        <p:nvSpPr>
          <p:cNvPr id="8" name="Footer Placeholder 7"/>
          <p:cNvSpPr>
            <a:spLocks noGrp="1"/>
          </p:cNvSpPr>
          <p:nvPr>
            <p:ph type="ftr" sz="quarter" idx="11"/>
          </p:nvPr>
        </p:nvSpPr>
        <p:spPr/>
        <p:txBody>
          <a:bodyPr/>
          <a:lstStyle/>
          <a:p>
            <a:r>
              <a:rPr kumimoji="1" lang="en-US" altLang="ja-JP" smtClean="0"/>
              <a:t>(C) 2021 Masako Kakizaki</a:t>
            </a:r>
            <a:endParaRPr kumimoji="1" lang="ja-JP" altLang="en-US"/>
          </a:p>
        </p:txBody>
      </p:sp>
      <p:sp>
        <p:nvSpPr>
          <p:cNvPr id="9" name="Slide Number Placeholder 8"/>
          <p:cNvSpPr>
            <a:spLocks noGrp="1"/>
          </p:cNvSpPr>
          <p:nvPr>
            <p:ph type="sldNum" sz="quarter" idx="12"/>
          </p:nvPr>
        </p:nvSpPr>
        <p:spPr/>
        <p:txBody>
          <a:bodyPr/>
          <a:lstStyle/>
          <a:p>
            <a:fld id="{4C04A9E2-FC48-4EEB-982B-DF76C69DF7F5}" type="slidenum">
              <a:rPr kumimoji="1" lang="ja-JP" altLang="en-US" smtClean="0"/>
              <a:t>‹#›</a:t>
            </a:fld>
            <a:endParaRPr kumimoji="1" lang="ja-JP" altLang="en-US"/>
          </a:p>
        </p:txBody>
      </p:sp>
    </p:spTree>
    <p:extLst>
      <p:ext uri="{BB962C8B-B14F-4D97-AF65-F5344CB8AC3E}">
        <p14:creationId xmlns:p14="http://schemas.microsoft.com/office/powerpoint/2010/main" val="2505278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r>
              <a:rPr lang="en-US" altLang="ja-JP" smtClean="0"/>
              <a:t>2021/06/23</a:t>
            </a:r>
            <a:endParaRPr lang="ja-JP" altLang="en-US" dirty="0"/>
          </a:p>
        </p:txBody>
      </p:sp>
      <p:sp>
        <p:nvSpPr>
          <p:cNvPr id="4" name="Footer Placeholder 3"/>
          <p:cNvSpPr>
            <a:spLocks noGrp="1"/>
          </p:cNvSpPr>
          <p:nvPr>
            <p:ph type="ftr" sz="quarter" idx="11"/>
          </p:nvPr>
        </p:nvSpPr>
        <p:spPr/>
        <p:txBody>
          <a:bodyPr/>
          <a:lstStyle/>
          <a:p>
            <a:r>
              <a:rPr kumimoji="1" lang="en-US" altLang="ja-JP" smtClean="0"/>
              <a:t>(C) 2021 Masako Kakizaki</a:t>
            </a:r>
            <a:endParaRPr kumimoji="1" lang="ja-JP" altLang="en-US"/>
          </a:p>
        </p:txBody>
      </p:sp>
      <p:sp>
        <p:nvSpPr>
          <p:cNvPr id="5" name="Slide Number Placeholder 4"/>
          <p:cNvSpPr>
            <a:spLocks noGrp="1"/>
          </p:cNvSpPr>
          <p:nvPr>
            <p:ph type="sldNum" sz="quarter" idx="12"/>
          </p:nvPr>
        </p:nvSpPr>
        <p:spPr/>
        <p:txBody>
          <a:bodyPr/>
          <a:lstStyle/>
          <a:p>
            <a:fld id="{4C04A9E2-FC48-4EEB-982B-DF76C69DF7F5}" type="slidenum">
              <a:rPr kumimoji="1" lang="ja-JP" altLang="en-US" smtClean="0"/>
              <a:t>‹#›</a:t>
            </a:fld>
            <a:endParaRPr kumimoji="1" lang="ja-JP" altLang="en-US"/>
          </a:p>
        </p:txBody>
      </p:sp>
    </p:spTree>
    <p:extLst>
      <p:ext uri="{BB962C8B-B14F-4D97-AF65-F5344CB8AC3E}">
        <p14:creationId xmlns:p14="http://schemas.microsoft.com/office/powerpoint/2010/main" val="2165198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ja-JP" smtClean="0"/>
              <a:t>2021/06/23</a:t>
            </a:r>
            <a:endParaRPr lang="ja-JP" altLang="en-US" dirty="0"/>
          </a:p>
        </p:txBody>
      </p:sp>
      <p:sp>
        <p:nvSpPr>
          <p:cNvPr id="3" name="Footer Placeholder 2"/>
          <p:cNvSpPr>
            <a:spLocks noGrp="1"/>
          </p:cNvSpPr>
          <p:nvPr>
            <p:ph type="ftr" sz="quarter" idx="11"/>
          </p:nvPr>
        </p:nvSpPr>
        <p:spPr/>
        <p:txBody>
          <a:bodyPr/>
          <a:lstStyle/>
          <a:p>
            <a:r>
              <a:rPr kumimoji="1" lang="en-US" altLang="ja-JP" smtClean="0"/>
              <a:t>(C) 2021 Masako Kakizaki</a:t>
            </a:r>
            <a:endParaRPr kumimoji="1" lang="ja-JP" altLang="en-US"/>
          </a:p>
        </p:txBody>
      </p:sp>
      <p:sp>
        <p:nvSpPr>
          <p:cNvPr id="4" name="Slide Number Placeholder 3"/>
          <p:cNvSpPr>
            <a:spLocks noGrp="1"/>
          </p:cNvSpPr>
          <p:nvPr>
            <p:ph type="sldNum" sz="quarter" idx="12"/>
          </p:nvPr>
        </p:nvSpPr>
        <p:spPr/>
        <p:txBody>
          <a:bodyPr/>
          <a:lstStyle/>
          <a:p>
            <a:fld id="{4C04A9E2-FC48-4EEB-982B-DF76C69DF7F5}" type="slidenum">
              <a:rPr kumimoji="1" lang="ja-JP" altLang="en-US" smtClean="0"/>
              <a:t>‹#›</a:t>
            </a:fld>
            <a:endParaRPr kumimoji="1" lang="ja-JP" altLang="en-US"/>
          </a:p>
        </p:txBody>
      </p:sp>
    </p:spTree>
    <p:extLst>
      <p:ext uri="{BB962C8B-B14F-4D97-AF65-F5344CB8AC3E}">
        <p14:creationId xmlns:p14="http://schemas.microsoft.com/office/powerpoint/2010/main" val="4168570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r>
              <a:rPr lang="en-US" altLang="ja-JP" smtClean="0"/>
              <a:t>2021/06/23</a:t>
            </a:r>
            <a:endParaRPr lang="ja-JP" altLang="en-US" dirty="0"/>
          </a:p>
        </p:txBody>
      </p:sp>
      <p:sp>
        <p:nvSpPr>
          <p:cNvPr id="6" name="Footer Placeholder 5"/>
          <p:cNvSpPr>
            <a:spLocks noGrp="1"/>
          </p:cNvSpPr>
          <p:nvPr>
            <p:ph type="ftr" sz="quarter" idx="11"/>
          </p:nvPr>
        </p:nvSpPr>
        <p:spPr/>
        <p:txBody>
          <a:bodyPr/>
          <a:lstStyle/>
          <a:p>
            <a:r>
              <a:rPr kumimoji="1" lang="en-US" altLang="ja-JP" smtClean="0"/>
              <a:t>(C) 2021 Masako Kakizaki</a:t>
            </a:r>
            <a:endParaRPr kumimoji="1" lang="ja-JP" altLang="en-US"/>
          </a:p>
        </p:txBody>
      </p:sp>
      <p:sp>
        <p:nvSpPr>
          <p:cNvPr id="7" name="Slide Number Placeholder 6"/>
          <p:cNvSpPr>
            <a:spLocks noGrp="1"/>
          </p:cNvSpPr>
          <p:nvPr>
            <p:ph type="sldNum" sz="quarter" idx="12"/>
          </p:nvPr>
        </p:nvSpPr>
        <p:spPr/>
        <p:txBody>
          <a:bodyPr/>
          <a:lstStyle/>
          <a:p>
            <a:fld id="{4C04A9E2-FC48-4EEB-982B-DF76C69DF7F5}" type="slidenum">
              <a:rPr kumimoji="1" lang="ja-JP" altLang="en-US" smtClean="0"/>
              <a:t>‹#›</a:t>
            </a:fld>
            <a:endParaRPr kumimoji="1" lang="ja-JP" altLang="en-US"/>
          </a:p>
        </p:txBody>
      </p:sp>
    </p:spTree>
    <p:extLst>
      <p:ext uri="{BB962C8B-B14F-4D97-AF65-F5344CB8AC3E}">
        <p14:creationId xmlns:p14="http://schemas.microsoft.com/office/powerpoint/2010/main" val="2913862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r>
              <a:rPr lang="en-US" altLang="ja-JP" smtClean="0"/>
              <a:t>2021/06/23</a:t>
            </a:r>
            <a:endParaRPr lang="ja-JP" altLang="en-US" dirty="0"/>
          </a:p>
        </p:txBody>
      </p:sp>
      <p:sp>
        <p:nvSpPr>
          <p:cNvPr id="6" name="Footer Placeholder 5"/>
          <p:cNvSpPr>
            <a:spLocks noGrp="1"/>
          </p:cNvSpPr>
          <p:nvPr>
            <p:ph type="ftr" sz="quarter" idx="11"/>
          </p:nvPr>
        </p:nvSpPr>
        <p:spPr/>
        <p:txBody>
          <a:bodyPr/>
          <a:lstStyle/>
          <a:p>
            <a:r>
              <a:rPr kumimoji="1" lang="en-US" altLang="ja-JP" smtClean="0"/>
              <a:t>(C) 2021 Masako Kakizaki</a:t>
            </a:r>
            <a:endParaRPr kumimoji="1" lang="ja-JP" altLang="en-US"/>
          </a:p>
        </p:txBody>
      </p:sp>
      <p:sp>
        <p:nvSpPr>
          <p:cNvPr id="7" name="Slide Number Placeholder 6"/>
          <p:cNvSpPr>
            <a:spLocks noGrp="1"/>
          </p:cNvSpPr>
          <p:nvPr>
            <p:ph type="sldNum" sz="quarter" idx="12"/>
          </p:nvPr>
        </p:nvSpPr>
        <p:spPr/>
        <p:txBody>
          <a:bodyPr/>
          <a:lstStyle/>
          <a:p>
            <a:fld id="{4C04A9E2-FC48-4EEB-982B-DF76C69DF7F5}" type="slidenum">
              <a:rPr kumimoji="1" lang="ja-JP" altLang="en-US" smtClean="0"/>
              <a:t>‹#›</a:t>
            </a:fld>
            <a:endParaRPr kumimoji="1" lang="ja-JP" altLang="en-US"/>
          </a:p>
        </p:txBody>
      </p:sp>
    </p:spTree>
    <p:extLst>
      <p:ext uri="{BB962C8B-B14F-4D97-AF65-F5344CB8AC3E}">
        <p14:creationId xmlns:p14="http://schemas.microsoft.com/office/powerpoint/2010/main" val="1853162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r>
              <a:rPr lang="en-US" altLang="ja-JP" smtClean="0"/>
              <a:t>2021/06/23</a:t>
            </a:r>
            <a:endParaRPr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r>
              <a:rPr lang="en-US" altLang="ja-JP" smtClean="0"/>
              <a:t>(C) 2021 Masako Kakizaki</a:t>
            </a:r>
            <a:endParaRPr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stStyle>
          <a:p>
            <a:fld id="{4C04A9E2-FC48-4EEB-982B-DF76C69DF7F5}" type="slidenum">
              <a:rPr lang="ja-JP" altLang="en-US" smtClean="0"/>
              <a:pPr/>
              <a:t>‹#›</a:t>
            </a:fld>
            <a:endParaRPr lang="ja-JP" altLang="en-US" dirty="0"/>
          </a:p>
        </p:txBody>
      </p:sp>
    </p:spTree>
    <p:extLst>
      <p:ext uri="{BB962C8B-B14F-4D97-AF65-F5344CB8AC3E}">
        <p14:creationId xmlns:p14="http://schemas.microsoft.com/office/powerpoint/2010/main" val="13939857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p:txStyles>
    <p:titleStyle>
      <a:lvl1pPr algn="l" defTabSz="914400" rtl="0" eaLnBrk="1" latinLnBrk="0" hangingPunct="1">
        <a:lnSpc>
          <a:spcPct val="90000"/>
        </a:lnSpc>
        <a:spcBef>
          <a:spcPct val="0"/>
        </a:spcBef>
        <a:buNone/>
        <a:defRPr kumimoji="1" sz="4400" kern="1200">
          <a:solidFill>
            <a:srgbClr val="FF0066"/>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rgbClr val="000042"/>
          </a:solidFill>
          <a:latin typeface="BIZ UDPゴシック" panose="020B0400000000000000" pitchFamily="50" charset="-128"/>
          <a:ea typeface="BIZ UDPゴシック" panose="020B0400000000000000" pitchFamily="50" charset="-128"/>
          <a:cs typeface="BIZ UDPゴシック" panose="020B0400000000000000" pitchFamily="50" charset="-128"/>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rgbClr val="000042"/>
          </a:solidFill>
          <a:latin typeface="BIZ UDPゴシック" panose="020B0400000000000000" pitchFamily="50" charset="-128"/>
          <a:ea typeface="BIZ UDPゴシック" panose="020B0400000000000000" pitchFamily="50" charset="-128"/>
          <a:cs typeface="BIZ UDPゴシック" panose="020B0400000000000000" pitchFamily="50" charset="-128"/>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rgbClr val="000042"/>
          </a:solidFill>
          <a:latin typeface="BIZ UDPゴシック" panose="020B0400000000000000" pitchFamily="50" charset="-128"/>
          <a:ea typeface="BIZ UDPゴシック" panose="020B0400000000000000" pitchFamily="50" charset="-128"/>
          <a:cs typeface="BIZ UDPゴシック" panose="020B0400000000000000" pitchFamily="50" charset="-128"/>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rgbClr val="000042"/>
          </a:solidFill>
          <a:latin typeface="BIZ UDPゴシック" panose="020B0400000000000000" pitchFamily="50" charset="-128"/>
          <a:ea typeface="BIZ UDPゴシック" panose="020B0400000000000000" pitchFamily="50" charset="-128"/>
          <a:cs typeface="BIZ UDPゴシック" panose="020B0400000000000000" pitchFamily="50" charset="-128"/>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rgbClr val="000042"/>
          </a:solidFill>
          <a:latin typeface="BIZ UDPゴシック" panose="020B0400000000000000" pitchFamily="50" charset="-128"/>
          <a:ea typeface="BIZ UDPゴシック" panose="020B0400000000000000" pitchFamily="50" charset="-128"/>
          <a:cs typeface="BIZ UDPゴシック" panose="020B0400000000000000"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jeaweb.jp/covid/qa/index.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chart" Target="../charts/chart6.xml"/><Relationship Id="rId13" Type="http://schemas.openxmlformats.org/officeDocument/2006/relationships/chart" Target="../charts/chart11.xml"/><Relationship Id="rId3" Type="http://schemas.openxmlformats.org/officeDocument/2006/relationships/chart" Target="../charts/chart1.xml"/><Relationship Id="rId7" Type="http://schemas.openxmlformats.org/officeDocument/2006/relationships/chart" Target="../charts/chart5.xml"/><Relationship Id="rId12"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chart" Target="../charts/chart4.xml"/><Relationship Id="rId11" Type="http://schemas.openxmlformats.org/officeDocument/2006/relationships/chart" Target="../charts/chart9.xml"/><Relationship Id="rId5" Type="http://schemas.openxmlformats.org/officeDocument/2006/relationships/chart" Target="../charts/chart3.xml"/><Relationship Id="rId10" Type="http://schemas.openxmlformats.org/officeDocument/2006/relationships/chart" Target="../charts/chart8.xml"/><Relationship Id="rId4" Type="http://schemas.openxmlformats.org/officeDocument/2006/relationships/chart" Target="../charts/chart2.xml"/><Relationship Id="rId9" Type="http://schemas.openxmlformats.org/officeDocument/2006/relationships/chart" Target="../charts/chart7.xml"/><Relationship Id="rId14" Type="http://schemas.openxmlformats.org/officeDocument/2006/relationships/chart" Target="../charts/char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1336" y="2187180"/>
            <a:ext cx="8582891" cy="1102519"/>
          </a:xfrm>
        </p:spPr>
        <p:txBody>
          <a:bodyPr rtlCol="0">
            <a:noAutofit/>
          </a:bodyPr>
          <a:lstStyle/>
          <a:p>
            <a:pPr>
              <a:defRPr/>
            </a:pPr>
            <a:r>
              <a:rPr lang="ja-JP" altLang="en-US" sz="4400" dirty="0" smtClean="0">
                <a:solidFill>
                  <a:srgbClr val="FF0066"/>
                </a:solidFill>
              </a:rPr>
              <a:t>感度・特異度・</a:t>
            </a:r>
            <a:r>
              <a:rPr lang="en-US" altLang="ja-JP" sz="4400" dirty="0" smtClean="0">
                <a:solidFill>
                  <a:srgbClr val="FF0066"/>
                </a:solidFill>
              </a:rPr>
              <a:t>ROC</a:t>
            </a:r>
            <a:r>
              <a:rPr lang="ja-JP" altLang="en-US" sz="4400" dirty="0" smtClean="0">
                <a:solidFill>
                  <a:srgbClr val="FF0066"/>
                </a:solidFill>
              </a:rPr>
              <a:t>曲線</a:t>
            </a:r>
            <a:endParaRPr lang="ja-JP" altLang="en-US" sz="4400" dirty="0">
              <a:solidFill>
                <a:srgbClr val="FF0066"/>
              </a:solidFill>
            </a:endParaRPr>
          </a:p>
        </p:txBody>
      </p:sp>
      <p:sp>
        <p:nvSpPr>
          <p:cNvPr id="30722" name="サブタイトル 2"/>
          <p:cNvSpPr>
            <a:spLocks noGrp="1"/>
          </p:cNvSpPr>
          <p:nvPr>
            <p:ph type="subTitle" idx="1"/>
          </p:nvPr>
        </p:nvSpPr>
        <p:spPr>
          <a:xfrm>
            <a:off x="1290888" y="4380223"/>
            <a:ext cx="6603785" cy="1314450"/>
          </a:xfrm>
        </p:spPr>
        <p:txBody>
          <a:bodyPr>
            <a:normAutofit fontScale="92500"/>
          </a:bodyPr>
          <a:lstStyle/>
          <a:p>
            <a:r>
              <a:rPr lang="ja-JP" altLang="en-US" dirty="0"/>
              <a:t>名古屋市立大学大学院医学研究科</a:t>
            </a:r>
            <a:endParaRPr lang="en-US" altLang="ja-JP" dirty="0"/>
          </a:p>
          <a:p>
            <a:r>
              <a:rPr lang="ja-JP" altLang="en-US" dirty="0"/>
              <a:t>医療人育成学分野</a:t>
            </a:r>
            <a:r>
              <a:rPr lang="en-US" altLang="ja-JP" dirty="0"/>
              <a:t>/</a:t>
            </a:r>
            <a:r>
              <a:rPr lang="ja-JP" altLang="en-US" dirty="0"/>
              <a:t>医療人育成推進センター</a:t>
            </a:r>
            <a:r>
              <a:rPr lang="en-US" altLang="ja-JP" dirty="0"/>
              <a:t>IR</a:t>
            </a:r>
            <a:r>
              <a:rPr lang="ja-JP" altLang="en-US" dirty="0"/>
              <a:t>部門</a:t>
            </a:r>
            <a:endParaRPr lang="en-US" altLang="ja-JP" dirty="0"/>
          </a:p>
          <a:p>
            <a:r>
              <a:rPr lang="ja-JP" altLang="en-US" dirty="0"/>
              <a:t>講師　柿崎真沙子</a:t>
            </a:r>
          </a:p>
        </p:txBody>
      </p:sp>
      <p:sp>
        <p:nvSpPr>
          <p:cNvPr id="7" name="日付プレースホルダー 6"/>
          <p:cNvSpPr>
            <a:spLocks noGrp="1"/>
          </p:cNvSpPr>
          <p:nvPr>
            <p:ph type="dt" sz="half" idx="10"/>
          </p:nvPr>
        </p:nvSpPr>
        <p:spPr/>
        <p:txBody>
          <a:bodyPr/>
          <a:lstStyle/>
          <a:p>
            <a:r>
              <a:rPr lang="en-US" altLang="ja-JP" smtClean="0"/>
              <a:t>2021/06/23</a:t>
            </a:r>
            <a:endParaRPr lang="ja-JP" altLang="en-US" dirty="0"/>
          </a:p>
        </p:txBody>
      </p:sp>
      <p:sp>
        <p:nvSpPr>
          <p:cNvPr id="8" name="フッター プレースホルダー 7"/>
          <p:cNvSpPr>
            <a:spLocks noGrp="1"/>
          </p:cNvSpPr>
          <p:nvPr>
            <p:ph type="ftr" sz="quarter" idx="11"/>
          </p:nvPr>
        </p:nvSpPr>
        <p:spPr/>
        <p:txBody>
          <a:bodyPr/>
          <a:lstStyle/>
          <a:p>
            <a:r>
              <a:rPr kumimoji="1" lang="en-US" altLang="ja-JP" smtClean="0"/>
              <a:t>(C) 2021 Masako Kakizaki</a:t>
            </a:r>
            <a:endParaRPr kumimoji="1" lang="ja-JP" altLang="en-US"/>
          </a:p>
        </p:txBody>
      </p:sp>
    </p:spTree>
    <p:extLst>
      <p:ext uri="{BB962C8B-B14F-4D97-AF65-F5344CB8AC3E}">
        <p14:creationId xmlns:p14="http://schemas.microsoft.com/office/powerpoint/2010/main" val="325575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1" name="表 160"/>
          <p:cNvGraphicFramePr>
            <a:graphicFrameLocks noGrp="1"/>
          </p:cNvGraphicFramePr>
          <p:nvPr>
            <p:extLst>
              <p:ext uri="{D42A27DB-BD31-4B8C-83A1-F6EECF244321}">
                <p14:modId xmlns:p14="http://schemas.microsoft.com/office/powerpoint/2010/main" val="4083655617"/>
              </p:ext>
            </p:extLst>
          </p:nvPr>
        </p:nvGraphicFramePr>
        <p:xfrm>
          <a:off x="1959393" y="1738521"/>
          <a:ext cx="4998360" cy="4055518"/>
        </p:xfrm>
        <a:graphic>
          <a:graphicData uri="http://schemas.openxmlformats.org/drawingml/2006/table">
            <a:tbl>
              <a:tblPr firstRow="1" bandRow="1">
                <a:tableStyleId>{2D5ABB26-0587-4C30-8999-92F81FD0307C}</a:tableStyleId>
              </a:tblPr>
              <a:tblGrid>
                <a:gridCol w="726082">
                  <a:extLst>
                    <a:ext uri="{9D8B030D-6E8A-4147-A177-3AD203B41FA5}">
                      <a16:colId xmlns:a16="http://schemas.microsoft.com/office/drawing/2014/main" xmlns="" val="2209539070"/>
                    </a:ext>
                  </a:extLst>
                </a:gridCol>
                <a:gridCol w="2128348">
                  <a:extLst>
                    <a:ext uri="{9D8B030D-6E8A-4147-A177-3AD203B41FA5}">
                      <a16:colId xmlns:a16="http://schemas.microsoft.com/office/drawing/2014/main" xmlns="" val="1210950021"/>
                    </a:ext>
                  </a:extLst>
                </a:gridCol>
                <a:gridCol w="2143930">
                  <a:extLst>
                    <a:ext uri="{9D8B030D-6E8A-4147-A177-3AD203B41FA5}">
                      <a16:colId xmlns:a16="http://schemas.microsoft.com/office/drawing/2014/main" xmlns="" val="5783154"/>
                    </a:ext>
                  </a:extLst>
                </a:gridCol>
              </a:tblGrid>
              <a:tr h="805174">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疾患あり</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solidFill>
                        <a:srgbClr val="000046"/>
                      </a:solidFill>
                      <a:prstDash val="dash"/>
                      <a:round/>
                      <a:headEnd type="none" w="med" len="med"/>
                      <a:tailEnd type="none" w="med" len="med"/>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疾患なし</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R>
                      <a:noFill/>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20352909"/>
                  </a:ext>
                </a:extLst>
              </a:tr>
              <a:tr h="1625172">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検査</a:t>
                      </a:r>
                      <a:endParaRPr kumimoji="1" lang="en-US" altLang="ja-JP"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noFill/>
                      <a:prstDash val="dash"/>
                      <a:round/>
                      <a:headEnd type="none" w="med" len="med"/>
                      <a:tailEnd type="none" w="med" len="med"/>
                    </a:lnL>
                    <a:lnR w="38100" cap="flat" cmpd="sng" algn="ctr">
                      <a:solidFill>
                        <a:srgbClr val="000046"/>
                      </a:solidFill>
                      <a:prstDash val="dash"/>
                      <a:round/>
                      <a:headEnd type="none" w="med" len="med"/>
                      <a:tailEnd type="none" w="med" len="med"/>
                    </a:lnR>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solidFill>
                      <a:schemeClr val="accent1">
                        <a:lumMod val="20000"/>
                        <a:lumOff val="80000"/>
                      </a:schemeClr>
                    </a:solid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497905135"/>
                  </a:ext>
                </a:extLst>
              </a:tr>
              <a:tr h="1625172">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検査</a:t>
                      </a:r>
                      <a:endParaRPr kumimoji="1" lang="en-US" altLang="ja-JP"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w="38100" cap="flat" cmpd="sng" algn="ctr">
                      <a:solidFill>
                        <a:srgbClr val="000046"/>
                      </a:solidFill>
                      <a:prstDash val="dash"/>
                      <a:round/>
                      <a:headEnd type="none" w="med" len="med"/>
                      <a:tailEnd type="none" w="med" len="med"/>
                    </a:lnT>
                    <a:lnB>
                      <a:noFill/>
                    </a:lnB>
                    <a:lnTlToBr w="12700" cmpd="sng">
                      <a:noFill/>
                      <a:prstDash val="solid"/>
                    </a:lnTlToBr>
                    <a:lnBlToTr w="12700" cmpd="sng">
                      <a:noFill/>
                      <a:prstDash val="solid"/>
                    </a:lnBlToTr>
                    <a:no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noFill/>
                      <a:prstDash val="dash"/>
                      <a:round/>
                      <a:headEnd type="none" w="med" len="med"/>
                      <a:tailEnd type="none" w="med" len="med"/>
                    </a:lnL>
                    <a:lnR w="38100" cap="flat" cmpd="sng" algn="ctr">
                      <a:solidFill>
                        <a:srgbClr val="000046"/>
                      </a:solidFill>
                      <a:prstDash val="dash"/>
                      <a:round/>
                      <a:headEnd type="none" w="med" len="med"/>
                      <a:tailEnd type="none" w="med" len="med"/>
                    </a:lnR>
                    <a:lnT w="38100" cap="flat" cmpd="sng" algn="ctr">
                      <a:solidFill>
                        <a:srgbClr val="000046"/>
                      </a:solidFill>
                      <a:prstDash val="dash"/>
                      <a:round/>
                      <a:headEnd type="none" w="med" len="med"/>
                      <a:tailEnd type="none" w="med" len="med"/>
                    </a:lnT>
                    <a:solidFill>
                      <a:srgbClr val="FFEBFF"/>
                    </a:solid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T w="38100" cap="flat" cmpd="sng" algn="ctr">
                      <a:solidFill>
                        <a:srgbClr val="000046"/>
                      </a:solidFill>
                      <a:prstDash val="dash"/>
                      <a:round/>
                      <a:headEnd type="none" w="med" len="med"/>
                      <a:tailEnd type="none" w="med" len="med"/>
                    </a:lnT>
                    <a:solidFill>
                      <a:schemeClr val="accent4">
                        <a:lumMod val="20000"/>
                        <a:lumOff val="80000"/>
                      </a:schemeClr>
                    </a:solidFill>
                  </a:tcPr>
                </a:tc>
                <a:extLst>
                  <a:ext uri="{0D108BD9-81ED-4DB2-BD59-A6C34878D82A}">
                    <a16:rowId xmlns:a16="http://schemas.microsoft.com/office/drawing/2014/main" xmlns="" val="4239960887"/>
                  </a:ext>
                </a:extLst>
              </a:tr>
            </a:tbl>
          </a:graphicData>
        </a:graphic>
      </p:graphicFrame>
      <p:sp>
        <p:nvSpPr>
          <p:cNvPr id="2" name="タイトル 1"/>
          <p:cNvSpPr>
            <a:spLocks noGrp="1"/>
          </p:cNvSpPr>
          <p:nvPr>
            <p:ph type="title"/>
          </p:nvPr>
        </p:nvSpPr>
        <p:spPr/>
        <p:txBody>
          <a:bodyPr/>
          <a:lstStyle/>
          <a:p>
            <a:r>
              <a:rPr kumimoji="1" lang="ja-JP" altLang="en-US" dirty="0" smtClean="0"/>
              <a:t>感度が高い検査のイメージ②</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2021/06/23</a:t>
            </a:r>
            <a:endParaRPr lang="ja-JP" altLang="en-US" dirty="0"/>
          </a:p>
        </p:txBody>
      </p:sp>
      <p:sp>
        <p:nvSpPr>
          <p:cNvPr id="5" name="フッター プレースホルダー 4"/>
          <p:cNvSpPr>
            <a:spLocks noGrp="1"/>
          </p:cNvSpPr>
          <p:nvPr>
            <p:ph type="ftr" sz="quarter" idx="11"/>
          </p:nvPr>
        </p:nvSpPr>
        <p:spPr/>
        <p:txBody>
          <a:bodyPr/>
          <a:lstStyle/>
          <a:p>
            <a:r>
              <a:rPr kumimoji="1" lang="en-US" altLang="ja-JP" smtClean="0"/>
              <a:t>(C) 2021 Masako Kakizaki</a:t>
            </a:r>
            <a:endParaRPr kumimoji="1" lang="ja-JP" altLang="en-US"/>
          </a:p>
        </p:txBody>
      </p:sp>
      <p:grpSp>
        <p:nvGrpSpPr>
          <p:cNvPr id="58" name="グループ化 57"/>
          <p:cNvGrpSpPr/>
          <p:nvPr/>
        </p:nvGrpSpPr>
        <p:grpSpPr>
          <a:xfrm>
            <a:off x="5385437" y="4914663"/>
            <a:ext cx="288032" cy="288577"/>
            <a:chOff x="1903228" y="1137684"/>
            <a:chExt cx="2160000" cy="2160000"/>
          </a:xfrm>
        </p:grpSpPr>
        <p:sp>
          <p:nvSpPr>
            <p:cNvPr id="59" name="楕円 5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楕円 5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楕円 6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アーチ 6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3" name="グループ化 62"/>
          <p:cNvGrpSpPr/>
          <p:nvPr/>
        </p:nvGrpSpPr>
        <p:grpSpPr>
          <a:xfrm>
            <a:off x="5292847" y="3323095"/>
            <a:ext cx="288032" cy="288577"/>
            <a:chOff x="1903228" y="1137684"/>
            <a:chExt cx="2160000" cy="2160000"/>
          </a:xfrm>
        </p:grpSpPr>
        <p:sp>
          <p:nvSpPr>
            <p:cNvPr id="64" name="楕円 63"/>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楕円 6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楕円 6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アーチ 6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13" name="グループ化 112"/>
          <p:cNvGrpSpPr/>
          <p:nvPr/>
        </p:nvGrpSpPr>
        <p:grpSpPr>
          <a:xfrm>
            <a:off x="5827018" y="3182579"/>
            <a:ext cx="288032" cy="288577"/>
            <a:chOff x="1903228" y="1137684"/>
            <a:chExt cx="2160000" cy="2160000"/>
          </a:xfrm>
        </p:grpSpPr>
        <p:sp>
          <p:nvSpPr>
            <p:cNvPr id="114" name="楕円 113"/>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楕円 11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楕円 11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アーチ 11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18" name="グループ化 117"/>
          <p:cNvGrpSpPr/>
          <p:nvPr/>
        </p:nvGrpSpPr>
        <p:grpSpPr>
          <a:xfrm>
            <a:off x="5480473" y="2909565"/>
            <a:ext cx="288032" cy="288577"/>
            <a:chOff x="1903228" y="1137684"/>
            <a:chExt cx="2160000" cy="2160000"/>
          </a:xfrm>
        </p:grpSpPr>
        <p:sp>
          <p:nvSpPr>
            <p:cNvPr id="119" name="楕円 118"/>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楕円 11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楕円 12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アーチ 12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23" name="グループ化 122"/>
          <p:cNvGrpSpPr/>
          <p:nvPr/>
        </p:nvGrpSpPr>
        <p:grpSpPr>
          <a:xfrm>
            <a:off x="5656024" y="3547627"/>
            <a:ext cx="288032" cy="288577"/>
            <a:chOff x="1903228" y="1137684"/>
            <a:chExt cx="2160000" cy="2160000"/>
          </a:xfrm>
        </p:grpSpPr>
        <p:sp>
          <p:nvSpPr>
            <p:cNvPr id="124" name="楕円 123"/>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楕円 12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楕円 12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アーチ 12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33" name="グループ化 132"/>
          <p:cNvGrpSpPr/>
          <p:nvPr/>
        </p:nvGrpSpPr>
        <p:grpSpPr>
          <a:xfrm>
            <a:off x="5607922" y="4543157"/>
            <a:ext cx="288032" cy="288577"/>
            <a:chOff x="1903228" y="1137684"/>
            <a:chExt cx="2160000" cy="2160000"/>
          </a:xfrm>
        </p:grpSpPr>
        <p:sp>
          <p:nvSpPr>
            <p:cNvPr id="134" name="楕円 13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楕円 13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楕円 13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アーチ 13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38" name="グループ化 137"/>
          <p:cNvGrpSpPr/>
          <p:nvPr/>
        </p:nvGrpSpPr>
        <p:grpSpPr>
          <a:xfrm>
            <a:off x="5134208" y="4676387"/>
            <a:ext cx="288032" cy="288577"/>
            <a:chOff x="1903228" y="1137684"/>
            <a:chExt cx="2160000" cy="2160000"/>
          </a:xfrm>
        </p:grpSpPr>
        <p:sp>
          <p:nvSpPr>
            <p:cNvPr id="139" name="楕円 13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楕円 13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楕円 14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アーチ 14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43" name="グループ化 142"/>
          <p:cNvGrpSpPr/>
          <p:nvPr/>
        </p:nvGrpSpPr>
        <p:grpSpPr>
          <a:xfrm>
            <a:off x="5329943" y="4352244"/>
            <a:ext cx="288032" cy="288577"/>
            <a:chOff x="1903228" y="1137684"/>
            <a:chExt cx="2160000" cy="2160000"/>
          </a:xfrm>
        </p:grpSpPr>
        <p:sp>
          <p:nvSpPr>
            <p:cNvPr id="144" name="楕円 14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楕円 14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楕円 14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アーチ 14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48" name="グループ化 147"/>
          <p:cNvGrpSpPr/>
          <p:nvPr/>
        </p:nvGrpSpPr>
        <p:grpSpPr>
          <a:xfrm>
            <a:off x="5927773" y="4993372"/>
            <a:ext cx="288032" cy="288577"/>
            <a:chOff x="1903228" y="1137684"/>
            <a:chExt cx="2160000" cy="2160000"/>
          </a:xfrm>
        </p:grpSpPr>
        <p:sp>
          <p:nvSpPr>
            <p:cNvPr id="149" name="楕円 14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楕円 14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楕円 15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アーチ 15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53" name="グループ化 152"/>
          <p:cNvGrpSpPr/>
          <p:nvPr/>
        </p:nvGrpSpPr>
        <p:grpSpPr>
          <a:xfrm>
            <a:off x="6310476" y="4702756"/>
            <a:ext cx="288032" cy="288577"/>
            <a:chOff x="1903228" y="1137684"/>
            <a:chExt cx="2160000" cy="2160000"/>
          </a:xfrm>
        </p:grpSpPr>
        <p:sp>
          <p:nvSpPr>
            <p:cNvPr id="154" name="楕円 15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楕円 15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楕円 15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アーチ 15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67" name="角丸四角形吹き出し 166"/>
          <p:cNvSpPr/>
          <p:nvPr/>
        </p:nvSpPr>
        <p:spPr>
          <a:xfrm>
            <a:off x="856212" y="2177304"/>
            <a:ext cx="1928554" cy="660970"/>
          </a:xfrm>
          <a:prstGeom prst="wedgeRoundRectCallout">
            <a:avLst>
              <a:gd name="adj1" fmla="val 31448"/>
              <a:gd name="adj2" fmla="val 41176"/>
              <a:gd name="adj3" fmla="val 16667"/>
            </a:avLst>
          </a:prstGeom>
          <a:solidFill>
            <a:schemeClr val="accent1">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感度の計算は</a:t>
            </a:r>
            <a:endParaRPr kumimoji="1" lang="en-US" altLang="ja-JP" sz="1200"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ここを使う</a:t>
            </a:r>
            <a:endParaRPr kumimoji="1" lang="en-US" altLang="ja-JP" sz="1200"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（この場合感度</a:t>
            </a:r>
            <a:r>
              <a:rPr kumimoji="1" lang="en-US" altLang="ja-JP" sz="1200" dirty="0" smtClean="0">
                <a:solidFill>
                  <a:srgbClr val="000046"/>
                </a:solidFill>
                <a:latin typeface="BIZ UDPゴシック" panose="020B0400000000000000" pitchFamily="50" charset="-128"/>
                <a:ea typeface="BIZ UDPゴシック" panose="020B0400000000000000" pitchFamily="50" charset="-128"/>
              </a:rPr>
              <a:t>100</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a:t>
            </a:r>
            <a:endParaRPr kumimoji="1" lang="ja-JP" altLang="en-US" sz="1200" dirty="0">
              <a:solidFill>
                <a:srgbClr val="000046"/>
              </a:solidFill>
              <a:latin typeface="BIZ UDPゴシック" panose="020B0400000000000000" pitchFamily="50" charset="-128"/>
              <a:ea typeface="BIZ UDPゴシック" panose="020B0400000000000000" pitchFamily="50" charset="-128"/>
            </a:endParaRPr>
          </a:p>
        </p:txBody>
      </p:sp>
      <p:sp>
        <p:nvSpPr>
          <p:cNvPr id="128" name="角丸四角形 2"/>
          <p:cNvSpPr/>
          <p:nvPr/>
        </p:nvSpPr>
        <p:spPr>
          <a:xfrm>
            <a:off x="2784765" y="2636548"/>
            <a:ext cx="1934922" cy="2248034"/>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角丸四角形吹き出し 128"/>
          <p:cNvSpPr/>
          <p:nvPr/>
        </p:nvSpPr>
        <p:spPr>
          <a:xfrm>
            <a:off x="6210537" y="1324726"/>
            <a:ext cx="2933463" cy="622008"/>
          </a:xfrm>
          <a:prstGeom prst="wedgeRoundRectCallout">
            <a:avLst>
              <a:gd name="adj1" fmla="val 31448"/>
              <a:gd name="adj2" fmla="val 41176"/>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感度の高い検査の代表は</a:t>
            </a:r>
            <a:endParaRPr kumimoji="1" lang="en-US" altLang="ja-JP" sz="1200"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en-US" altLang="ja-JP" sz="1200" dirty="0" smtClean="0">
                <a:solidFill>
                  <a:srgbClr val="000046"/>
                </a:solidFill>
                <a:latin typeface="BIZ UDPゴシック" panose="020B0400000000000000" pitchFamily="50" charset="-128"/>
                <a:ea typeface="BIZ UDPゴシック" panose="020B0400000000000000" pitchFamily="50" charset="-128"/>
              </a:rPr>
              <a:t>CRP</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a:t>
            </a:r>
            <a:r>
              <a:rPr lang="en-US" altLang="ja-JP" sz="1200" dirty="0">
                <a:solidFill>
                  <a:srgbClr val="000046"/>
                </a:solidFill>
                <a:latin typeface="BIZ UDPゴシック" panose="020B0400000000000000" pitchFamily="50" charset="-128"/>
                <a:ea typeface="BIZ UDPゴシック" panose="020B0400000000000000" pitchFamily="50" charset="-128"/>
              </a:rPr>
              <a:t>C</a:t>
            </a:r>
            <a:r>
              <a:rPr lang="ja-JP" altLang="en-US" sz="1200" dirty="0">
                <a:solidFill>
                  <a:srgbClr val="000046"/>
                </a:solidFill>
                <a:latin typeface="BIZ UDPゴシック" panose="020B0400000000000000" pitchFamily="50" charset="-128"/>
                <a:ea typeface="BIZ UDPゴシック" panose="020B0400000000000000" pitchFamily="50" charset="-128"/>
              </a:rPr>
              <a:t>反応性</a:t>
            </a:r>
            <a:r>
              <a:rPr lang="ja-JP" altLang="en-US" sz="1200" dirty="0" smtClean="0">
                <a:solidFill>
                  <a:srgbClr val="000046"/>
                </a:solidFill>
                <a:latin typeface="BIZ UDPゴシック" panose="020B0400000000000000" pitchFamily="50" charset="-128"/>
                <a:ea typeface="BIZ UDPゴシック" panose="020B0400000000000000" pitchFamily="50" charset="-128"/>
              </a:rPr>
              <a:t>蛋白）、血沈など何か炎症があれば数値が上がりやすい検査。</a:t>
            </a:r>
            <a:endParaRPr kumimoji="1" lang="ja-JP" altLang="en-US" sz="1200" dirty="0">
              <a:solidFill>
                <a:srgbClr val="000046"/>
              </a:solidFill>
              <a:latin typeface="BIZ UDPゴシック" panose="020B0400000000000000" pitchFamily="50" charset="-128"/>
              <a:ea typeface="BIZ UDPゴシック" panose="020B0400000000000000" pitchFamily="50" charset="-128"/>
            </a:endParaRPr>
          </a:p>
        </p:txBody>
      </p:sp>
      <p:grpSp>
        <p:nvGrpSpPr>
          <p:cNvPr id="160" name="グループ化 159"/>
          <p:cNvGrpSpPr/>
          <p:nvPr/>
        </p:nvGrpSpPr>
        <p:grpSpPr>
          <a:xfrm>
            <a:off x="4031931" y="2888413"/>
            <a:ext cx="280934" cy="288576"/>
            <a:chOff x="4851991" y="1137684"/>
            <a:chExt cx="2160000" cy="2160000"/>
          </a:xfrm>
        </p:grpSpPr>
        <p:sp>
          <p:nvSpPr>
            <p:cNvPr id="162" name="楕円 161"/>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正方形/長方形 16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十字形 16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十字形 16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6" name="グループ化 165"/>
          <p:cNvGrpSpPr/>
          <p:nvPr/>
        </p:nvGrpSpPr>
        <p:grpSpPr>
          <a:xfrm>
            <a:off x="2910795" y="2720036"/>
            <a:ext cx="280934" cy="288576"/>
            <a:chOff x="4851991" y="1137684"/>
            <a:chExt cx="2160000" cy="2160000"/>
          </a:xfrm>
        </p:grpSpPr>
        <p:sp>
          <p:nvSpPr>
            <p:cNvPr id="168" name="楕円 167"/>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正方形/長方形 168"/>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十字形 169"/>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十字形 170"/>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2" name="グループ化 171"/>
          <p:cNvGrpSpPr/>
          <p:nvPr/>
        </p:nvGrpSpPr>
        <p:grpSpPr>
          <a:xfrm>
            <a:off x="3097149" y="3150355"/>
            <a:ext cx="280934" cy="288576"/>
            <a:chOff x="4851991" y="1137684"/>
            <a:chExt cx="2160000" cy="2160000"/>
          </a:xfrm>
        </p:grpSpPr>
        <p:sp>
          <p:nvSpPr>
            <p:cNvPr id="173" name="楕円 172"/>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4" name="正方形/長方形 173"/>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十字形 174"/>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十字形 175"/>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7" name="グループ化 176"/>
          <p:cNvGrpSpPr/>
          <p:nvPr/>
        </p:nvGrpSpPr>
        <p:grpSpPr>
          <a:xfrm>
            <a:off x="3949312" y="3262048"/>
            <a:ext cx="280934" cy="288576"/>
            <a:chOff x="4851991" y="1137684"/>
            <a:chExt cx="2160000" cy="2160000"/>
          </a:xfrm>
        </p:grpSpPr>
        <p:sp>
          <p:nvSpPr>
            <p:cNvPr id="178" name="楕円 177"/>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正方形/長方形 178"/>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十字形 179"/>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十字形 180"/>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2" name="グループ化 181"/>
          <p:cNvGrpSpPr/>
          <p:nvPr/>
        </p:nvGrpSpPr>
        <p:grpSpPr>
          <a:xfrm>
            <a:off x="3340729" y="2772031"/>
            <a:ext cx="280934" cy="288576"/>
            <a:chOff x="4851991" y="1137684"/>
            <a:chExt cx="2160000" cy="2160000"/>
          </a:xfrm>
        </p:grpSpPr>
        <p:sp>
          <p:nvSpPr>
            <p:cNvPr id="183" name="楕円 182"/>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正方形/長方形 183"/>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十字形 184"/>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十字形 185"/>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7" name="グループ化 186"/>
          <p:cNvGrpSpPr/>
          <p:nvPr/>
        </p:nvGrpSpPr>
        <p:grpSpPr>
          <a:xfrm>
            <a:off x="4316704" y="3379922"/>
            <a:ext cx="280934" cy="288576"/>
            <a:chOff x="4851991" y="1137684"/>
            <a:chExt cx="2160000" cy="2160000"/>
          </a:xfrm>
        </p:grpSpPr>
        <p:sp>
          <p:nvSpPr>
            <p:cNvPr id="188" name="楕円 187"/>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正方形/長方形 188"/>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十字形 189"/>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十字形 190"/>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2" name="グループ化 191"/>
          <p:cNvGrpSpPr/>
          <p:nvPr/>
        </p:nvGrpSpPr>
        <p:grpSpPr>
          <a:xfrm>
            <a:off x="3434194" y="3460248"/>
            <a:ext cx="280934" cy="288576"/>
            <a:chOff x="4851991" y="1137684"/>
            <a:chExt cx="2160000" cy="2160000"/>
          </a:xfrm>
        </p:grpSpPr>
        <p:sp>
          <p:nvSpPr>
            <p:cNvPr id="193" name="楕円 192"/>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正方形/長方形 193"/>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十字形 194"/>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十字形 195"/>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7" name="グループ化 196"/>
          <p:cNvGrpSpPr/>
          <p:nvPr/>
        </p:nvGrpSpPr>
        <p:grpSpPr>
          <a:xfrm>
            <a:off x="3640819" y="3013383"/>
            <a:ext cx="280934" cy="288576"/>
            <a:chOff x="4851991" y="1137684"/>
            <a:chExt cx="2160000" cy="2160000"/>
          </a:xfrm>
        </p:grpSpPr>
        <p:sp>
          <p:nvSpPr>
            <p:cNvPr id="198" name="楕円 197"/>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正方形/長方形 198"/>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十字形 199"/>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十字形 200"/>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2" name="グループ化 201"/>
          <p:cNvGrpSpPr/>
          <p:nvPr/>
        </p:nvGrpSpPr>
        <p:grpSpPr>
          <a:xfrm>
            <a:off x="3776059" y="3570266"/>
            <a:ext cx="280934" cy="288576"/>
            <a:chOff x="4851991" y="1137684"/>
            <a:chExt cx="2160000" cy="2160000"/>
          </a:xfrm>
        </p:grpSpPr>
        <p:sp>
          <p:nvSpPr>
            <p:cNvPr id="203" name="楕円 202"/>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4" name="正方形/長方形 203"/>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十字形 204"/>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十字形 205"/>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7" name="グループ化 206"/>
          <p:cNvGrpSpPr/>
          <p:nvPr/>
        </p:nvGrpSpPr>
        <p:grpSpPr>
          <a:xfrm>
            <a:off x="3112616" y="3714062"/>
            <a:ext cx="280934" cy="288576"/>
            <a:chOff x="4851991" y="1137684"/>
            <a:chExt cx="2160000" cy="2160000"/>
          </a:xfrm>
        </p:grpSpPr>
        <p:sp>
          <p:nvSpPr>
            <p:cNvPr id="208" name="楕円 207"/>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正方形/長方形 208"/>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十字形 209"/>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1" name="十字形 210"/>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574588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1" name="表 160"/>
          <p:cNvGraphicFramePr>
            <a:graphicFrameLocks noGrp="1"/>
          </p:cNvGraphicFramePr>
          <p:nvPr>
            <p:extLst>
              <p:ext uri="{D42A27DB-BD31-4B8C-83A1-F6EECF244321}">
                <p14:modId xmlns:p14="http://schemas.microsoft.com/office/powerpoint/2010/main" val="532184598"/>
              </p:ext>
            </p:extLst>
          </p:nvPr>
        </p:nvGraphicFramePr>
        <p:xfrm>
          <a:off x="1959393" y="1738521"/>
          <a:ext cx="4998360" cy="4055518"/>
        </p:xfrm>
        <a:graphic>
          <a:graphicData uri="http://schemas.openxmlformats.org/drawingml/2006/table">
            <a:tbl>
              <a:tblPr firstRow="1" bandRow="1">
                <a:tableStyleId>{2D5ABB26-0587-4C30-8999-92F81FD0307C}</a:tableStyleId>
              </a:tblPr>
              <a:tblGrid>
                <a:gridCol w="726082">
                  <a:extLst>
                    <a:ext uri="{9D8B030D-6E8A-4147-A177-3AD203B41FA5}">
                      <a16:colId xmlns:a16="http://schemas.microsoft.com/office/drawing/2014/main" xmlns="" val="2209539070"/>
                    </a:ext>
                  </a:extLst>
                </a:gridCol>
                <a:gridCol w="2128348">
                  <a:extLst>
                    <a:ext uri="{9D8B030D-6E8A-4147-A177-3AD203B41FA5}">
                      <a16:colId xmlns:a16="http://schemas.microsoft.com/office/drawing/2014/main" xmlns="" val="1210950021"/>
                    </a:ext>
                  </a:extLst>
                </a:gridCol>
                <a:gridCol w="2143930">
                  <a:extLst>
                    <a:ext uri="{9D8B030D-6E8A-4147-A177-3AD203B41FA5}">
                      <a16:colId xmlns:a16="http://schemas.microsoft.com/office/drawing/2014/main" xmlns="" val="5783154"/>
                    </a:ext>
                  </a:extLst>
                </a:gridCol>
              </a:tblGrid>
              <a:tr h="805174">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疾患あり</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solidFill>
                        <a:srgbClr val="000046"/>
                      </a:solidFill>
                      <a:prstDash val="dash"/>
                      <a:round/>
                      <a:headEnd type="none" w="med" len="med"/>
                      <a:tailEnd type="none" w="med" len="med"/>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疾患なし</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R>
                      <a:noFill/>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20352909"/>
                  </a:ext>
                </a:extLst>
              </a:tr>
              <a:tr h="1625172">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検査</a:t>
                      </a:r>
                      <a:endParaRPr kumimoji="1" lang="en-US" altLang="ja-JP"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noFill/>
                      <a:prstDash val="dash"/>
                      <a:round/>
                      <a:headEnd type="none" w="med" len="med"/>
                      <a:tailEnd type="none" w="med" len="med"/>
                    </a:lnL>
                    <a:lnR w="38100" cap="flat" cmpd="sng" algn="ctr">
                      <a:solidFill>
                        <a:srgbClr val="000046"/>
                      </a:solidFill>
                      <a:prstDash val="dash"/>
                      <a:round/>
                      <a:headEnd type="none" w="med" len="med"/>
                      <a:tailEnd type="none" w="med" len="med"/>
                    </a:lnR>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solidFill>
                      <a:schemeClr val="accent1">
                        <a:lumMod val="20000"/>
                        <a:lumOff val="80000"/>
                      </a:schemeClr>
                    </a:solid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497905135"/>
                  </a:ext>
                </a:extLst>
              </a:tr>
              <a:tr h="1625172">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検査</a:t>
                      </a:r>
                      <a:endParaRPr kumimoji="1" lang="en-US" altLang="ja-JP"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w="38100" cap="flat" cmpd="sng" algn="ctr">
                      <a:solidFill>
                        <a:srgbClr val="000046"/>
                      </a:solidFill>
                      <a:prstDash val="dash"/>
                      <a:round/>
                      <a:headEnd type="none" w="med" len="med"/>
                      <a:tailEnd type="none" w="med" len="med"/>
                    </a:lnT>
                    <a:lnB>
                      <a:noFill/>
                    </a:lnB>
                    <a:lnTlToBr w="12700" cmpd="sng">
                      <a:noFill/>
                      <a:prstDash val="solid"/>
                    </a:lnTlToBr>
                    <a:lnBlToTr w="12700" cmpd="sng">
                      <a:noFill/>
                      <a:prstDash val="solid"/>
                    </a:lnBlToTr>
                    <a:no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noFill/>
                      <a:prstDash val="dash"/>
                      <a:round/>
                      <a:headEnd type="none" w="med" len="med"/>
                      <a:tailEnd type="none" w="med" len="med"/>
                    </a:lnL>
                    <a:lnR w="38100" cap="flat" cmpd="sng" algn="ctr">
                      <a:solidFill>
                        <a:srgbClr val="000046"/>
                      </a:solidFill>
                      <a:prstDash val="dash"/>
                      <a:round/>
                      <a:headEnd type="none" w="med" len="med"/>
                      <a:tailEnd type="none" w="med" len="med"/>
                    </a:lnR>
                    <a:lnT w="38100" cap="flat" cmpd="sng" algn="ctr">
                      <a:solidFill>
                        <a:srgbClr val="000046"/>
                      </a:solidFill>
                      <a:prstDash val="dash"/>
                      <a:round/>
                      <a:headEnd type="none" w="med" len="med"/>
                      <a:tailEnd type="none" w="med" len="med"/>
                    </a:lnT>
                    <a:solidFill>
                      <a:srgbClr val="FFEBFF"/>
                    </a:solid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T w="38100" cap="flat" cmpd="sng" algn="ctr">
                      <a:solidFill>
                        <a:srgbClr val="000046"/>
                      </a:solidFill>
                      <a:prstDash val="dash"/>
                      <a:round/>
                      <a:headEnd type="none" w="med" len="med"/>
                      <a:tailEnd type="none" w="med" len="med"/>
                    </a:lnT>
                    <a:solidFill>
                      <a:schemeClr val="accent4">
                        <a:lumMod val="20000"/>
                        <a:lumOff val="80000"/>
                      </a:schemeClr>
                    </a:solidFill>
                  </a:tcPr>
                </a:tc>
                <a:extLst>
                  <a:ext uri="{0D108BD9-81ED-4DB2-BD59-A6C34878D82A}">
                    <a16:rowId xmlns:a16="http://schemas.microsoft.com/office/drawing/2014/main" xmlns="" val="4239960887"/>
                  </a:ext>
                </a:extLst>
              </a:tr>
            </a:tbl>
          </a:graphicData>
        </a:graphic>
      </p:graphicFrame>
      <p:sp>
        <p:nvSpPr>
          <p:cNvPr id="2" name="タイトル 1"/>
          <p:cNvSpPr>
            <a:spLocks noGrp="1"/>
          </p:cNvSpPr>
          <p:nvPr>
            <p:ph type="title"/>
          </p:nvPr>
        </p:nvSpPr>
        <p:spPr/>
        <p:txBody>
          <a:bodyPr/>
          <a:lstStyle/>
          <a:p>
            <a:r>
              <a:rPr kumimoji="1" lang="ja-JP" altLang="en-US" dirty="0" smtClean="0"/>
              <a:t>感度が高い検査のイメージ③</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2021/06/23</a:t>
            </a:r>
            <a:endParaRPr lang="ja-JP" altLang="en-US" dirty="0"/>
          </a:p>
        </p:txBody>
      </p:sp>
      <p:sp>
        <p:nvSpPr>
          <p:cNvPr id="5" name="フッター プレースホルダー 4"/>
          <p:cNvSpPr>
            <a:spLocks noGrp="1"/>
          </p:cNvSpPr>
          <p:nvPr>
            <p:ph type="ftr" sz="quarter" idx="11"/>
          </p:nvPr>
        </p:nvSpPr>
        <p:spPr/>
        <p:txBody>
          <a:bodyPr/>
          <a:lstStyle/>
          <a:p>
            <a:r>
              <a:rPr kumimoji="1" lang="en-US" altLang="ja-JP" smtClean="0"/>
              <a:t>(C) 2021 Masako Kakizaki</a:t>
            </a:r>
            <a:endParaRPr kumimoji="1" lang="ja-JP" altLang="en-US"/>
          </a:p>
        </p:txBody>
      </p:sp>
      <p:grpSp>
        <p:nvGrpSpPr>
          <p:cNvPr id="48" name="グループ化 47"/>
          <p:cNvGrpSpPr/>
          <p:nvPr/>
        </p:nvGrpSpPr>
        <p:grpSpPr>
          <a:xfrm>
            <a:off x="4031931" y="2888413"/>
            <a:ext cx="280934" cy="288576"/>
            <a:chOff x="4851991" y="1137684"/>
            <a:chExt cx="2160000" cy="2160000"/>
          </a:xfrm>
        </p:grpSpPr>
        <p:sp>
          <p:nvSpPr>
            <p:cNvPr id="49" name="楕円 48"/>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十字形 5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十字形 5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8" name="グループ化 57"/>
          <p:cNvGrpSpPr/>
          <p:nvPr/>
        </p:nvGrpSpPr>
        <p:grpSpPr>
          <a:xfrm>
            <a:off x="5385437" y="4914663"/>
            <a:ext cx="288032" cy="288577"/>
            <a:chOff x="1903228" y="1137684"/>
            <a:chExt cx="2160000" cy="2160000"/>
          </a:xfrm>
        </p:grpSpPr>
        <p:sp>
          <p:nvSpPr>
            <p:cNvPr id="59" name="楕円 5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楕円 5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楕円 6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アーチ 6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3" name="グループ化 62"/>
          <p:cNvGrpSpPr/>
          <p:nvPr/>
        </p:nvGrpSpPr>
        <p:grpSpPr>
          <a:xfrm>
            <a:off x="5292847" y="3323095"/>
            <a:ext cx="288032" cy="288577"/>
            <a:chOff x="1903228" y="1137684"/>
            <a:chExt cx="2160000" cy="2160000"/>
          </a:xfrm>
        </p:grpSpPr>
        <p:sp>
          <p:nvSpPr>
            <p:cNvPr id="64" name="楕円 63"/>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楕円 6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楕円 6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アーチ 6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8" name="グループ化 67"/>
          <p:cNvGrpSpPr/>
          <p:nvPr/>
        </p:nvGrpSpPr>
        <p:grpSpPr>
          <a:xfrm>
            <a:off x="2910795" y="2720036"/>
            <a:ext cx="280934" cy="288576"/>
            <a:chOff x="4851991" y="1137684"/>
            <a:chExt cx="2160000" cy="2160000"/>
          </a:xfrm>
        </p:grpSpPr>
        <p:sp>
          <p:nvSpPr>
            <p:cNvPr id="69" name="楕円 68"/>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十字形 7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十字形 7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3" name="グループ化 72"/>
          <p:cNvGrpSpPr/>
          <p:nvPr/>
        </p:nvGrpSpPr>
        <p:grpSpPr>
          <a:xfrm>
            <a:off x="3097149" y="3150355"/>
            <a:ext cx="280934" cy="288576"/>
            <a:chOff x="4851991" y="1137684"/>
            <a:chExt cx="2160000" cy="2160000"/>
          </a:xfrm>
        </p:grpSpPr>
        <p:sp>
          <p:nvSpPr>
            <p:cNvPr id="74" name="楕円 73"/>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十字形 7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十字形 7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8" name="グループ化 77"/>
          <p:cNvGrpSpPr/>
          <p:nvPr/>
        </p:nvGrpSpPr>
        <p:grpSpPr>
          <a:xfrm>
            <a:off x="3949312" y="3262048"/>
            <a:ext cx="280934" cy="288576"/>
            <a:chOff x="4851991" y="1137684"/>
            <a:chExt cx="2160000" cy="2160000"/>
          </a:xfrm>
        </p:grpSpPr>
        <p:sp>
          <p:nvSpPr>
            <p:cNvPr id="79" name="楕円 78"/>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十字形 8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十字形 8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3" name="グループ化 82"/>
          <p:cNvGrpSpPr/>
          <p:nvPr/>
        </p:nvGrpSpPr>
        <p:grpSpPr>
          <a:xfrm>
            <a:off x="3340729" y="2772031"/>
            <a:ext cx="280934" cy="288576"/>
            <a:chOff x="4851991" y="1137684"/>
            <a:chExt cx="2160000" cy="2160000"/>
          </a:xfrm>
        </p:grpSpPr>
        <p:sp>
          <p:nvSpPr>
            <p:cNvPr id="84" name="楕円 83"/>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十字形 8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十字形 8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8" name="グループ化 87"/>
          <p:cNvGrpSpPr/>
          <p:nvPr/>
        </p:nvGrpSpPr>
        <p:grpSpPr>
          <a:xfrm>
            <a:off x="4316704" y="3379922"/>
            <a:ext cx="280934" cy="288576"/>
            <a:chOff x="4851991" y="1137684"/>
            <a:chExt cx="2160000" cy="2160000"/>
          </a:xfrm>
        </p:grpSpPr>
        <p:sp>
          <p:nvSpPr>
            <p:cNvPr id="89" name="楕円 88"/>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十字形 9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十字形 9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3" name="グループ化 92"/>
          <p:cNvGrpSpPr/>
          <p:nvPr/>
        </p:nvGrpSpPr>
        <p:grpSpPr>
          <a:xfrm>
            <a:off x="3434194" y="3460248"/>
            <a:ext cx="280934" cy="288576"/>
            <a:chOff x="4851991" y="1137684"/>
            <a:chExt cx="2160000" cy="2160000"/>
          </a:xfrm>
        </p:grpSpPr>
        <p:sp>
          <p:nvSpPr>
            <p:cNvPr id="94" name="楕円 93"/>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正方形/長方形 9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十字形 9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十字形 9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8" name="グループ化 97"/>
          <p:cNvGrpSpPr/>
          <p:nvPr/>
        </p:nvGrpSpPr>
        <p:grpSpPr>
          <a:xfrm>
            <a:off x="3640819" y="3013383"/>
            <a:ext cx="280934" cy="288576"/>
            <a:chOff x="4851991" y="1137684"/>
            <a:chExt cx="2160000" cy="2160000"/>
          </a:xfrm>
        </p:grpSpPr>
        <p:sp>
          <p:nvSpPr>
            <p:cNvPr id="99" name="楕円 98"/>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十字形 10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十字形 10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8" name="グループ化 107"/>
          <p:cNvGrpSpPr/>
          <p:nvPr/>
        </p:nvGrpSpPr>
        <p:grpSpPr>
          <a:xfrm>
            <a:off x="3776059" y="3570266"/>
            <a:ext cx="280934" cy="288576"/>
            <a:chOff x="4851991" y="1137684"/>
            <a:chExt cx="2160000" cy="2160000"/>
          </a:xfrm>
        </p:grpSpPr>
        <p:sp>
          <p:nvSpPr>
            <p:cNvPr id="109" name="楕円 108"/>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正方形/長方形 10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十字形 11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十字形 11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3" name="グループ化 112"/>
          <p:cNvGrpSpPr/>
          <p:nvPr/>
        </p:nvGrpSpPr>
        <p:grpSpPr>
          <a:xfrm>
            <a:off x="5827018" y="3182579"/>
            <a:ext cx="288032" cy="288577"/>
            <a:chOff x="1903228" y="1137684"/>
            <a:chExt cx="2160000" cy="2160000"/>
          </a:xfrm>
        </p:grpSpPr>
        <p:sp>
          <p:nvSpPr>
            <p:cNvPr id="114" name="楕円 113"/>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楕円 11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楕円 11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アーチ 11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18" name="グループ化 117"/>
          <p:cNvGrpSpPr/>
          <p:nvPr/>
        </p:nvGrpSpPr>
        <p:grpSpPr>
          <a:xfrm>
            <a:off x="5480473" y="2909565"/>
            <a:ext cx="288032" cy="288577"/>
            <a:chOff x="1903228" y="1137684"/>
            <a:chExt cx="2160000" cy="2160000"/>
          </a:xfrm>
        </p:grpSpPr>
        <p:sp>
          <p:nvSpPr>
            <p:cNvPr id="119" name="楕円 118"/>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楕円 11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楕円 12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アーチ 12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23" name="グループ化 122"/>
          <p:cNvGrpSpPr/>
          <p:nvPr/>
        </p:nvGrpSpPr>
        <p:grpSpPr>
          <a:xfrm>
            <a:off x="5656024" y="3547627"/>
            <a:ext cx="288032" cy="288577"/>
            <a:chOff x="1903228" y="1137684"/>
            <a:chExt cx="2160000" cy="2160000"/>
          </a:xfrm>
        </p:grpSpPr>
        <p:sp>
          <p:nvSpPr>
            <p:cNvPr id="124" name="楕円 123"/>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楕円 12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楕円 12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アーチ 12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33" name="グループ化 132"/>
          <p:cNvGrpSpPr/>
          <p:nvPr/>
        </p:nvGrpSpPr>
        <p:grpSpPr>
          <a:xfrm>
            <a:off x="5607922" y="4543157"/>
            <a:ext cx="288032" cy="288577"/>
            <a:chOff x="1903228" y="1137684"/>
            <a:chExt cx="2160000" cy="2160000"/>
          </a:xfrm>
        </p:grpSpPr>
        <p:sp>
          <p:nvSpPr>
            <p:cNvPr id="134" name="楕円 13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楕円 13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楕円 13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アーチ 13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38" name="グループ化 137"/>
          <p:cNvGrpSpPr/>
          <p:nvPr/>
        </p:nvGrpSpPr>
        <p:grpSpPr>
          <a:xfrm>
            <a:off x="5134208" y="4676387"/>
            <a:ext cx="288032" cy="288577"/>
            <a:chOff x="1903228" y="1137684"/>
            <a:chExt cx="2160000" cy="2160000"/>
          </a:xfrm>
        </p:grpSpPr>
        <p:sp>
          <p:nvSpPr>
            <p:cNvPr id="139" name="楕円 13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楕円 13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楕円 14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アーチ 14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43" name="グループ化 142"/>
          <p:cNvGrpSpPr/>
          <p:nvPr/>
        </p:nvGrpSpPr>
        <p:grpSpPr>
          <a:xfrm>
            <a:off x="5329943" y="4352244"/>
            <a:ext cx="288032" cy="288577"/>
            <a:chOff x="1903228" y="1137684"/>
            <a:chExt cx="2160000" cy="2160000"/>
          </a:xfrm>
        </p:grpSpPr>
        <p:sp>
          <p:nvSpPr>
            <p:cNvPr id="144" name="楕円 14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楕円 14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楕円 14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アーチ 14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48" name="グループ化 147"/>
          <p:cNvGrpSpPr/>
          <p:nvPr/>
        </p:nvGrpSpPr>
        <p:grpSpPr>
          <a:xfrm>
            <a:off x="5927773" y="4993372"/>
            <a:ext cx="288032" cy="288577"/>
            <a:chOff x="1903228" y="1137684"/>
            <a:chExt cx="2160000" cy="2160000"/>
          </a:xfrm>
        </p:grpSpPr>
        <p:sp>
          <p:nvSpPr>
            <p:cNvPr id="149" name="楕円 14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楕円 14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楕円 15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アーチ 15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53" name="グループ化 152"/>
          <p:cNvGrpSpPr/>
          <p:nvPr/>
        </p:nvGrpSpPr>
        <p:grpSpPr>
          <a:xfrm>
            <a:off x="6310476" y="4702756"/>
            <a:ext cx="288032" cy="288577"/>
            <a:chOff x="1903228" y="1137684"/>
            <a:chExt cx="2160000" cy="2160000"/>
          </a:xfrm>
        </p:grpSpPr>
        <p:sp>
          <p:nvSpPr>
            <p:cNvPr id="154" name="楕円 15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楕円 15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楕円 15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アーチ 15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29" name="角丸四角形吹き出し 128"/>
          <p:cNvSpPr/>
          <p:nvPr/>
        </p:nvSpPr>
        <p:spPr>
          <a:xfrm>
            <a:off x="6115050" y="1271847"/>
            <a:ext cx="2933463" cy="622008"/>
          </a:xfrm>
          <a:prstGeom prst="wedgeRoundRectCallout">
            <a:avLst>
              <a:gd name="adj1" fmla="val 31448"/>
              <a:gd name="adj2" fmla="val 41176"/>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感度の高い検査の代表は</a:t>
            </a:r>
            <a:endParaRPr kumimoji="1" lang="en-US" altLang="ja-JP" sz="1200"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en-US" altLang="ja-JP" sz="1200" dirty="0" smtClean="0">
                <a:solidFill>
                  <a:srgbClr val="000046"/>
                </a:solidFill>
                <a:latin typeface="BIZ UDPゴシック" panose="020B0400000000000000" pitchFamily="50" charset="-128"/>
                <a:ea typeface="BIZ UDPゴシック" panose="020B0400000000000000" pitchFamily="50" charset="-128"/>
              </a:rPr>
              <a:t>CRP</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a:t>
            </a:r>
            <a:r>
              <a:rPr lang="en-US" altLang="ja-JP" sz="1200" dirty="0">
                <a:solidFill>
                  <a:srgbClr val="000046"/>
                </a:solidFill>
                <a:latin typeface="BIZ UDPゴシック" panose="020B0400000000000000" pitchFamily="50" charset="-128"/>
                <a:ea typeface="BIZ UDPゴシック" panose="020B0400000000000000" pitchFamily="50" charset="-128"/>
              </a:rPr>
              <a:t>C</a:t>
            </a:r>
            <a:r>
              <a:rPr lang="ja-JP" altLang="en-US" sz="1200" dirty="0">
                <a:solidFill>
                  <a:srgbClr val="000046"/>
                </a:solidFill>
                <a:latin typeface="BIZ UDPゴシック" panose="020B0400000000000000" pitchFamily="50" charset="-128"/>
                <a:ea typeface="BIZ UDPゴシック" panose="020B0400000000000000" pitchFamily="50" charset="-128"/>
              </a:rPr>
              <a:t>反応性</a:t>
            </a:r>
            <a:r>
              <a:rPr lang="ja-JP" altLang="en-US" sz="1200" dirty="0" smtClean="0">
                <a:solidFill>
                  <a:srgbClr val="000046"/>
                </a:solidFill>
                <a:latin typeface="BIZ UDPゴシック" panose="020B0400000000000000" pitchFamily="50" charset="-128"/>
                <a:ea typeface="BIZ UDPゴシック" panose="020B0400000000000000" pitchFamily="50" charset="-128"/>
              </a:rPr>
              <a:t>蛋白）、血沈など何か炎症があれば数値が上がりやすい検査。</a:t>
            </a:r>
            <a:endParaRPr kumimoji="1" lang="ja-JP" altLang="en-US" sz="1200" dirty="0">
              <a:solidFill>
                <a:srgbClr val="000046"/>
              </a:solidFill>
              <a:latin typeface="BIZ UDPゴシック" panose="020B0400000000000000" pitchFamily="50" charset="-128"/>
              <a:ea typeface="BIZ UDPゴシック" panose="020B0400000000000000" pitchFamily="50" charset="-128"/>
            </a:endParaRPr>
          </a:p>
        </p:txBody>
      </p:sp>
      <p:sp>
        <p:nvSpPr>
          <p:cNvPr id="130" name="角丸四角形 2"/>
          <p:cNvSpPr/>
          <p:nvPr/>
        </p:nvSpPr>
        <p:spPr>
          <a:xfrm>
            <a:off x="2838450" y="4293998"/>
            <a:ext cx="4094365" cy="1085374"/>
          </a:xfrm>
          <a:prstGeom prst="roundRect">
            <a:avLst/>
          </a:prstGeom>
          <a:noFill/>
          <a:ln w="5715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角丸四角形吹き出し 131"/>
          <p:cNvSpPr/>
          <p:nvPr/>
        </p:nvSpPr>
        <p:spPr>
          <a:xfrm>
            <a:off x="5240545" y="5477082"/>
            <a:ext cx="3671422" cy="824724"/>
          </a:xfrm>
          <a:prstGeom prst="wedgeRoundRectCallout">
            <a:avLst>
              <a:gd name="adj1" fmla="val -26128"/>
              <a:gd name="adj2" fmla="val -47710"/>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この検査で陽性でない（＝陰性）ということは、病気があると間違って判断される（＝偽陰性）確率が下がる＝陰性であれば結果は真陰性である可能性が高い＝</a:t>
            </a:r>
            <a:r>
              <a:rPr kumimoji="1" lang="ja-JP" altLang="en-US" sz="1200" b="1" dirty="0" smtClean="0">
                <a:solidFill>
                  <a:srgbClr val="000046"/>
                </a:solidFill>
                <a:latin typeface="BIZ UDPゴシック" panose="020B0400000000000000" pitchFamily="50" charset="-128"/>
                <a:ea typeface="BIZ UDPゴシック" panose="020B0400000000000000" pitchFamily="50" charset="-128"/>
              </a:rPr>
              <a:t>見逃しが少なく除外診断に有用</a:t>
            </a:r>
            <a:endParaRPr kumimoji="1" lang="ja-JP" altLang="en-US" sz="1200" b="1" dirty="0">
              <a:solidFill>
                <a:srgbClr val="000046"/>
              </a:solidFill>
              <a:latin typeface="BIZ UDPゴシック" panose="020B0400000000000000" pitchFamily="50" charset="-128"/>
              <a:ea typeface="BIZ UDPゴシック" panose="020B0400000000000000" pitchFamily="50" charset="-128"/>
            </a:endParaRPr>
          </a:p>
        </p:txBody>
      </p:sp>
      <p:sp>
        <p:nvSpPr>
          <p:cNvPr id="158" name="角丸四角形吹き出し 157"/>
          <p:cNvSpPr/>
          <p:nvPr/>
        </p:nvSpPr>
        <p:spPr>
          <a:xfrm>
            <a:off x="7155659" y="4421575"/>
            <a:ext cx="1765945" cy="868481"/>
          </a:xfrm>
          <a:prstGeom prst="wedgeRoundRectCallout">
            <a:avLst>
              <a:gd name="adj1" fmla="val 31448"/>
              <a:gd name="adj2" fmla="val 41176"/>
              <a:gd name="adj3" fmla="val 16667"/>
            </a:avLst>
          </a:prstGeom>
          <a:solidFill>
            <a:srgbClr val="FFEBFF"/>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感度が高いと特異度に関わらず検査結果が陰性なら、疾患がない場合が多い</a:t>
            </a:r>
            <a:endParaRPr kumimoji="1" lang="ja-JP" altLang="en-US" sz="1200" dirty="0">
              <a:solidFill>
                <a:srgbClr val="000046"/>
              </a:solidFill>
              <a:latin typeface="BIZ UDPゴシック" panose="020B0400000000000000" pitchFamily="50" charset="-128"/>
              <a:ea typeface="BIZ UDPゴシック" panose="020B0400000000000000" pitchFamily="50" charset="-128"/>
            </a:endParaRPr>
          </a:p>
        </p:txBody>
      </p:sp>
      <p:sp>
        <p:nvSpPr>
          <p:cNvPr id="3" name="左矢印 2"/>
          <p:cNvSpPr/>
          <p:nvPr/>
        </p:nvSpPr>
        <p:spPr>
          <a:xfrm>
            <a:off x="6984049" y="4724983"/>
            <a:ext cx="265232" cy="213787"/>
          </a:xfrm>
          <a:prstGeom prst="leftArrow">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62" name="グループ化 161"/>
          <p:cNvGrpSpPr/>
          <p:nvPr/>
        </p:nvGrpSpPr>
        <p:grpSpPr>
          <a:xfrm>
            <a:off x="3112616" y="3714062"/>
            <a:ext cx="280934" cy="288576"/>
            <a:chOff x="4851991" y="1137684"/>
            <a:chExt cx="2160000" cy="2160000"/>
          </a:xfrm>
        </p:grpSpPr>
        <p:sp>
          <p:nvSpPr>
            <p:cNvPr id="163" name="楕円 162"/>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正方形/長方形 163"/>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十字形 164"/>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十字形 165"/>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033389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1" name="表 160"/>
          <p:cNvGraphicFramePr>
            <a:graphicFrameLocks noGrp="1"/>
          </p:cNvGraphicFramePr>
          <p:nvPr>
            <p:extLst>
              <p:ext uri="{D42A27DB-BD31-4B8C-83A1-F6EECF244321}">
                <p14:modId xmlns:p14="http://schemas.microsoft.com/office/powerpoint/2010/main" val="2379499656"/>
              </p:ext>
            </p:extLst>
          </p:nvPr>
        </p:nvGraphicFramePr>
        <p:xfrm>
          <a:off x="1959393" y="1738521"/>
          <a:ext cx="4998360" cy="4055518"/>
        </p:xfrm>
        <a:graphic>
          <a:graphicData uri="http://schemas.openxmlformats.org/drawingml/2006/table">
            <a:tbl>
              <a:tblPr firstRow="1" bandRow="1">
                <a:tableStyleId>{2D5ABB26-0587-4C30-8999-92F81FD0307C}</a:tableStyleId>
              </a:tblPr>
              <a:tblGrid>
                <a:gridCol w="726082">
                  <a:extLst>
                    <a:ext uri="{9D8B030D-6E8A-4147-A177-3AD203B41FA5}">
                      <a16:colId xmlns:a16="http://schemas.microsoft.com/office/drawing/2014/main" xmlns="" val="2209539070"/>
                    </a:ext>
                  </a:extLst>
                </a:gridCol>
                <a:gridCol w="2128348">
                  <a:extLst>
                    <a:ext uri="{9D8B030D-6E8A-4147-A177-3AD203B41FA5}">
                      <a16:colId xmlns:a16="http://schemas.microsoft.com/office/drawing/2014/main" xmlns="" val="1210950021"/>
                    </a:ext>
                  </a:extLst>
                </a:gridCol>
                <a:gridCol w="2143930">
                  <a:extLst>
                    <a:ext uri="{9D8B030D-6E8A-4147-A177-3AD203B41FA5}">
                      <a16:colId xmlns:a16="http://schemas.microsoft.com/office/drawing/2014/main" xmlns="" val="5783154"/>
                    </a:ext>
                  </a:extLst>
                </a:gridCol>
              </a:tblGrid>
              <a:tr h="805174">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疾患あり</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solidFill>
                        <a:srgbClr val="000046"/>
                      </a:solidFill>
                      <a:prstDash val="dash"/>
                      <a:round/>
                      <a:headEnd type="none" w="med" len="med"/>
                      <a:tailEnd type="none" w="med" len="med"/>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疾患なし</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R>
                      <a:noFill/>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20352909"/>
                  </a:ext>
                </a:extLst>
              </a:tr>
              <a:tr h="1625172">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検査</a:t>
                      </a:r>
                      <a:endParaRPr kumimoji="1" lang="en-US" altLang="ja-JP"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noFill/>
                      <a:prstDash val="dash"/>
                      <a:round/>
                      <a:headEnd type="none" w="med" len="med"/>
                      <a:tailEnd type="none" w="med" len="med"/>
                    </a:lnL>
                    <a:lnR w="38100" cap="flat" cmpd="sng" algn="ctr">
                      <a:solidFill>
                        <a:srgbClr val="000046"/>
                      </a:solidFill>
                      <a:prstDash val="dash"/>
                      <a:round/>
                      <a:headEnd type="none" w="med" len="med"/>
                      <a:tailEnd type="none" w="med" len="med"/>
                    </a:lnR>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solidFill>
                      <a:schemeClr val="accent1">
                        <a:lumMod val="20000"/>
                        <a:lumOff val="80000"/>
                      </a:schemeClr>
                    </a:solid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497905135"/>
                  </a:ext>
                </a:extLst>
              </a:tr>
              <a:tr h="1625172">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検査</a:t>
                      </a:r>
                      <a:endParaRPr kumimoji="1" lang="en-US" altLang="ja-JP"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w="38100" cap="flat" cmpd="sng" algn="ctr">
                      <a:solidFill>
                        <a:srgbClr val="000046"/>
                      </a:solidFill>
                      <a:prstDash val="dash"/>
                      <a:round/>
                      <a:headEnd type="none" w="med" len="med"/>
                      <a:tailEnd type="none" w="med" len="med"/>
                    </a:lnT>
                    <a:lnB>
                      <a:noFill/>
                    </a:lnB>
                    <a:lnTlToBr w="12700" cmpd="sng">
                      <a:noFill/>
                      <a:prstDash val="solid"/>
                    </a:lnTlToBr>
                    <a:lnBlToTr w="12700" cmpd="sng">
                      <a:noFill/>
                      <a:prstDash val="solid"/>
                    </a:lnBlToTr>
                    <a:no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noFill/>
                      <a:prstDash val="dash"/>
                      <a:round/>
                      <a:headEnd type="none" w="med" len="med"/>
                      <a:tailEnd type="none" w="med" len="med"/>
                    </a:lnL>
                    <a:lnR w="38100" cap="flat" cmpd="sng" algn="ctr">
                      <a:solidFill>
                        <a:srgbClr val="000046"/>
                      </a:solidFill>
                      <a:prstDash val="dash"/>
                      <a:round/>
                      <a:headEnd type="none" w="med" len="med"/>
                      <a:tailEnd type="none" w="med" len="med"/>
                    </a:lnR>
                    <a:lnT w="38100" cap="flat" cmpd="sng" algn="ctr">
                      <a:solidFill>
                        <a:srgbClr val="000046"/>
                      </a:solidFill>
                      <a:prstDash val="dash"/>
                      <a:round/>
                      <a:headEnd type="none" w="med" len="med"/>
                      <a:tailEnd type="none" w="med" len="med"/>
                    </a:lnT>
                    <a:solidFill>
                      <a:srgbClr val="FFEBFF"/>
                    </a:solid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T w="38100" cap="flat" cmpd="sng" algn="ctr">
                      <a:solidFill>
                        <a:srgbClr val="000046"/>
                      </a:solidFill>
                      <a:prstDash val="dash"/>
                      <a:round/>
                      <a:headEnd type="none" w="med" len="med"/>
                      <a:tailEnd type="none" w="med" len="med"/>
                    </a:lnT>
                    <a:solidFill>
                      <a:schemeClr val="accent4">
                        <a:lumMod val="20000"/>
                        <a:lumOff val="80000"/>
                      </a:schemeClr>
                    </a:solidFill>
                  </a:tcPr>
                </a:tc>
                <a:extLst>
                  <a:ext uri="{0D108BD9-81ED-4DB2-BD59-A6C34878D82A}">
                    <a16:rowId xmlns:a16="http://schemas.microsoft.com/office/drawing/2014/main" xmlns="" val="4239960887"/>
                  </a:ext>
                </a:extLst>
              </a:tr>
            </a:tbl>
          </a:graphicData>
        </a:graphic>
      </p:graphicFrame>
      <p:sp>
        <p:nvSpPr>
          <p:cNvPr id="2" name="タイトル 1"/>
          <p:cNvSpPr>
            <a:spLocks noGrp="1"/>
          </p:cNvSpPr>
          <p:nvPr>
            <p:ph type="title"/>
          </p:nvPr>
        </p:nvSpPr>
        <p:spPr>
          <a:xfrm>
            <a:off x="445364" y="380677"/>
            <a:ext cx="8232717" cy="1325563"/>
          </a:xfrm>
        </p:spPr>
        <p:txBody>
          <a:bodyPr/>
          <a:lstStyle/>
          <a:p>
            <a:r>
              <a:rPr kumimoji="1" lang="ja-JP" altLang="en-US" dirty="0" smtClean="0"/>
              <a:t>特異度が高い検査のイメージ①</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2021/06/23</a:t>
            </a:r>
            <a:endParaRPr lang="ja-JP" altLang="en-US" dirty="0"/>
          </a:p>
        </p:txBody>
      </p:sp>
      <p:sp>
        <p:nvSpPr>
          <p:cNvPr id="5" name="フッター プレースホルダー 4"/>
          <p:cNvSpPr>
            <a:spLocks noGrp="1"/>
          </p:cNvSpPr>
          <p:nvPr>
            <p:ph type="ftr" sz="quarter" idx="11"/>
          </p:nvPr>
        </p:nvSpPr>
        <p:spPr/>
        <p:txBody>
          <a:bodyPr/>
          <a:lstStyle/>
          <a:p>
            <a:r>
              <a:rPr kumimoji="1" lang="en-US" altLang="ja-JP" smtClean="0"/>
              <a:t>(C) 2021 Masako Kakizaki</a:t>
            </a:r>
            <a:endParaRPr kumimoji="1" lang="ja-JP" altLang="en-US"/>
          </a:p>
        </p:txBody>
      </p:sp>
      <p:grpSp>
        <p:nvGrpSpPr>
          <p:cNvPr id="53" name="グループ化 52"/>
          <p:cNvGrpSpPr/>
          <p:nvPr/>
        </p:nvGrpSpPr>
        <p:grpSpPr>
          <a:xfrm>
            <a:off x="3165231" y="4561717"/>
            <a:ext cx="280934" cy="288576"/>
            <a:chOff x="4851991" y="1137684"/>
            <a:chExt cx="2160000" cy="2160000"/>
          </a:xfrm>
        </p:grpSpPr>
        <p:sp>
          <p:nvSpPr>
            <p:cNvPr id="54" name="楕円 53"/>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十字形 5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十字形 5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8" name="グループ化 57"/>
          <p:cNvGrpSpPr/>
          <p:nvPr/>
        </p:nvGrpSpPr>
        <p:grpSpPr>
          <a:xfrm>
            <a:off x="5385437" y="4914663"/>
            <a:ext cx="288032" cy="288577"/>
            <a:chOff x="1903228" y="1137684"/>
            <a:chExt cx="2160000" cy="2160000"/>
          </a:xfrm>
        </p:grpSpPr>
        <p:sp>
          <p:nvSpPr>
            <p:cNvPr id="59" name="楕円 5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楕円 5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楕円 6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アーチ 6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33" name="グループ化 132"/>
          <p:cNvGrpSpPr/>
          <p:nvPr/>
        </p:nvGrpSpPr>
        <p:grpSpPr>
          <a:xfrm>
            <a:off x="5607922" y="4543157"/>
            <a:ext cx="288032" cy="288577"/>
            <a:chOff x="1903228" y="1137684"/>
            <a:chExt cx="2160000" cy="2160000"/>
          </a:xfrm>
        </p:grpSpPr>
        <p:sp>
          <p:nvSpPr>
            <p:cNvPr id="134" name="楕円 13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楕円 13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楕円 13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アーチ 13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38" name="グループ化 137"/>
          <p:cNvGrpSpPr/>
          <p:nvPr/>
        </p:nvGrpSpPr>
        <p:grpSpPr>
          <a:xfrm>
            <a:off x="5134208" y="4676387"/>
            <a:ext cx="288032" cy="288577"/>
            <a:chOff x="1903228" y="1137684"/>
            <a:chExt cx="2160000" cy="2160000"/>
          </a:xfrm>
        </p:grpSpPr>
        <p:sp>
          <p:nvSpPr>
            <p:cNvPr id="139" name="楕円 13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楕円 13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楕円 14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アーチ 14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43" name="グループ化 142"/>
          <p:cNvGrpSpPr/>
          <p:nvPr/>
        </p:nvGrpSpPr>
        <p:grpSpPr>
          <a:xfrm>
            <a:off x="5329943" y="4352244"/>
            <a:ext cx="288032" cy="288577"/>
            <a:chOff x="1903228" y="1137684"/>
            <a:chExt cx="2160000" cy="2160000"/>
          </a:xfrm>
        </p:grpSpPr>
        <p:sp>
          <p:nvSpPr>
            <p:cNvPr id="144" name="楕円 14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楕円 14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楕円 14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アーチ 14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48" name="グループ化 147"/>
          <p:cNvGrpSpPr/>
          <p:nvPr/>
        </p:nvGrpSpPr>
        <p:grpSpPr>
          <a:xfrm>
            <a:off x="5927773" y="4993372"/>
            <a:ext cx="288032" cy="288577"/>
            <a:chOff x="1903228" y="1137684"/>
            <a:chExt cx="2160000" cy="2160000"/>
          </a:xfrm>
        </p:grpSpPr>
        <p:sp>
          <p:nvSpPr>
            <p:cNvPr id="149" name="楕円 14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楕円 14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楕円 15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アーチ 15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53" name="グループ化 152"/>
          <p:cNvGrpSpPr/>
          <p:nvPr/>
        </p:nvGrpSpPr>
        <p:grpSpPr>
          <a:xfrm>
            <a:off x="6310476" y="4702756"/>
            <a:ext cx="288032" cy="288577"/>
            <a:chOff x="1903228" y="1137684"/>
            <a:chExt cx="2160000" cy="2160000"/>
          </a:xfrm>
        </p:grpSpPr>
        <p:sp>
          <p:nvSpPr>
            <p:cNvPr id="154" name="楕円 15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楕円 15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楕円 15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アーチ 15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67" name="角丸四角形吹き出し 166"/>
          <p:cNvSpPr/>
          <p:nvPr/>
        </p:nvSpPr>
        <p:spPr>
          <a:xfrm>
            <a:off x="6109255" y="1340277"/>
            <a:ext cx="2933463" cy="622008"/>
          </a:xfrm>
          <a:prstGeom prst="wedgeRoundRectCallout">
            <a:avLst>
              <a:gd name="adj1" fmla="val 31448"/>
              <a:gd name="adj2" fmla="val 41176"/>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特異度の高い検査の代表は</a:t>
            </a:r>
            <a:endParaRPr kumimoji="1" lang="en-US" altLang="ja-JP" sz="1200"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新型コロナの</a:t>
            </a:r>
            <a:r>
              <a:rPr kumimoji="1" lang="en-US" altLang="ja-JP" sz="1200" dirty="0" smtClean="0">
                <a:solidFill>
                  <a:srgbClr val="000046"/>
                </a:solidFill>
                <a:latin typeface="BIZ UDPゴシック" panose="020B0400000000000000" pitchFamily="50" charset="-128"/>
                <a:ea typeface="BIZ UDPゴシック" panose="020B0400000000000000" pitchFamily="50" charset="-128"/>
              </a:rPr>
              <a:t>PCR</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検査</a:t>
            </a:r>
            <a:r>
              <a:rPr lang="ja-JP" altLang="en-US" sz="1200" dirty="0" smtClean="0">
                <a:solidFill>
                  <a:srgbClr val="000046"/>
                </a:solidFill>
                <a:latin typeface="BIZ UDPゴシック" panose="020B0400000000000000" pitchFamily="50" charset="-128"/>
                <a:ea typeface="BIZ UDPゴシック" panose="020B0400000000000000" pitchFamily="50" charset="-128"/>
              </a:rPr>
              <a:t>、妊娠検査など。</a:t>
            </a:r>
            <a:endParaRPr kumimoji="1" lang="ja-JP" altLang="en-US" sz="1200" dirty="0">
              <a:solidFill>
                <a:srgbClr val="000046"/>
              </a:solidFill>
              <a:latin typeface="BIZ UDPゴシック" panose="020B0400000000000000" pitchFamily="50" charset="-128"/>
              <a:ea typeface="BIZ UDPゴシック" panose="020B0400000000000000" pitchFamily="50" charset="-128"/>
            </a:endParaRPr>
          </a:p>
        </p:txBody>
      </p:sp>
      <p:grpSp>
        <p:nvGrpSpPr>
          <p:cNvPr id="128" name="グループ化 127"/>
          <p:cNvGrpSpPr/>
          <p:nvPr/>
        </p:nvGrpSpPr>
        <p:grpSpPr>
          <a:xfrm>
            <a:off x="3783183" y="4389782"/>
            <a:ext cx="280934" cy="288576"/>
            <a:chOff x="4851991" y="1137684"/>
            <a:chExt cx="2160000" cy="2160000"/>
          </a:xfrm>
        </p:grpSpPr>
        <p:sp>
          <p:nvSpPr>
            <p:cNvPr id="129" name="楕円 128"/>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正方形/長方形 12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十字形 13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十字形 13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8" name="グループ化 157"/>
          <p:cNvGrpSpPr/>
          <p:nvPr/>
        </p:nvGrpSpPr>
        <p:grpSpPr>
          <a:xfrm>
            <a:off x="3621663" y="4925755"/>
            <a:ext cx="280934" cy="288576"/>
            <a:chOff x="4851991" y="1137684"/>
            <a:chExt cx="2160000" cy="2160000"/>
          </a:xfrm>
        </p:grpSpPr>
        <p:sp>
          <p:nvSpPr>
            <p:cNvPr id="159" name="楕円 158"/>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十字形 161"/>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十字形 162"/>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4" name="グループ化 163"/>
          <p:cNvGrpSpPr/>
          <p:nvPr/>
        </p:nvGrpSpPr>
        <p:grpSpPr>
          <a:xfrm>
            <a:off x="3276631" y="4970927"/>
            <a:ext cx="280934" cy="288576"/>
            <a:chOff x="4851991" y="1137684"/>
            <a:chExt cx="2160000" cy="2160000"/>
          </a:xfrm>
        </p:grpSpPr>
        <p:sp>
          <p:nvSpPr>
            <p:cNvPr id="165" name="楕円 164"/>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正方形/長方形 165"/>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十字形 167"/>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十字形 168"/>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5" name="グループ化 174"/>
          <p:cNvGrpSpPr/>
          <p:nvPr/>
        </p:nvGrpSpPr>
        <p:grpSpPr>
          <a:xfrm>
            <a:off x="6018514" y="4495635"/>
            <a:ext cx="288032" cy="288577"/>
            <a:chOff x="1903228" y="1137684"/>
            <a:chExt cx="2160000" cy="2160000"/>
          </a:xfrm>
        </p:grpSpPr>
        <p:sp>
          <p:nvSpPr>
            <p:cNvPr id="176" name="楕円 175"/>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楕円 176"/>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楕円 177"/>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アーチ 178"/>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80" name="グループ化 179"/>
          <p:cNvGrpSpPr/>
          <p:nvPr/>
        </p:nvGrpSpPr>
        <p:grpSpPr>
          <a:xfrm>
            <a:off x="6385278" y="4331736"/>
            <a:ext cx="288032" cy="288577"/>
            <a:chOff x="1903228" y="1137684"/>
            <a:chExt cx="2160000" cy="2160000"/>
          </a:xfrm>
        </p:grpSpPr>
        <p:sp>
          <p:nvSpPr>
            <p:cNvPr id="181" name="楕円 180"/>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楕円 181"/>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楕円 182"/>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アーチ 183"/>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85" name="グループ化 184"/>
          <p:cNvGrpSpPr/>
          <p:nvPr/>
        </p:nvGrpSpPr>
        <p:grpSpPr>
          <a:xfrm>
            <a:off x="5720791" y="4231586"/>
            <a:ext cx="288032" cy="288577"/>
            <a:chOff x="1903228" y="1137684"/>
            <a:chExt cx="2160000" cy="2160000"/>
          </a:xfrm>
        </p:grpSpPr>
        <p:sp>
          <p:nvSpPr>
            <p:cNvPr id="186" name="楕円 185"/>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楕円 186"/>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楕円 187"/>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アーチ 188"/>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93" name="グループ化 192"/>
          <p:cNvGrpSpPr/>
          <p:nvPr/>
        </p:nvGrpSpPr>
        <p:grpSpPr>
          <a:xfrm>
            <a:off x="3585748" y="3178581"/>
            <a:ext cx="280934" cy="288576"/>
            <a:chOff x="4851991" y="1137684"/>
            <a:chExt cx="2160000" cy="2160000"/>
          </a:xfrm>
        </p:grpSpPr>
        <p:sp>
          <p:nvSpPr>
            <p:cNvPr id="194" name="楕円 193"/>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正方形/長方形 19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十字形 19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十字形 19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8" name="グループ化 197"/>
          <p:cNvGrpSpPr/>
          <p:nvPr/>
        </p:nvGrpSpPr>
        <p:grpSpPr>
          <a:xfrm>
            <a:off x="3097149" y="3150355"/>
            <a:ext cx="280934" cy="288576"/>
            <a:chOff x="4851991" y="1137684"/>
            <a:chExt cx="2160000" cy="2160000"/>
          </a:xfrm>
        </p:grpSpPr>
        <p:sp>
          <p:nvSpPr>
            <p:cNvPr id="199" name="楕円 198"/>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正方形/長方形 19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十字形 20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十字形 20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3" name="グループ化 202"/>
          <p:cNvGrpSpPr/>
          <p:nvPr/>
        </p:nvGrpSpPr>
        <p:grpSpPr>
          <a:xfrm>
            <a:off x="4108692" y="3420067"/>
            <a:ext cx="280934" cy="288576"/>
            <a:chOff x="4851991" y="1137684"/>
            <a:chExt cx="2160000" cy="2160000"/>
          </a:xfrm>
        </p:grpSpPr>
        <p:sp>
          <p:nvSpPr>
            <p:cNvPr id="204" name="楕円 203"/>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正方形/長方形 20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十字形 20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十字形 20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8" name="グループ化 207"/>
          <p:cNvGrpSpPr/>
          <p:nvPr/>
        </p:nvGrpSpPr>
        <p:grpSpPr>
          <a:xfrm>
            <a:off x="3093693" y="3575696"/>
            <a:ext cx="280934" cy="288576"/>
            <a:chOff x="4851991" y="1137684"/>
            <a:chExt cx="2160000" cy="2160000"/>
          </a:xfrm>
        </p:grpSpPr>
        <p:sp>
          <p:nvSpPr>
            <p:cNvPr id="209" name="楕円 208"/>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正方形/長方形 20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1" name="十字形 21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2" name="十字形 21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13" name="グループ化 212"/>
          <p:cNvGrpSpPr/>
          <p:nvPr/>
        </p:nvGrpSpPr>
        <p:grpSpPr>
          <a:xfrm>
            <a:off x="3643646" y="3570266"/>
            <a:ext cx="280934" cy="288576"/>
            <a:chOff x="4851991" y="1137684"/>
            <a:chExt cx="2160000" cy="2160000"/>
          </a:xfrm>
        </p:grpSpPr>
        <p:sp>
          <p:nvSpPr>
            <p:cNvPr id="214" name="楕円 213"/>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正方形/長方形 21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十字形 21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7" name="十字形 21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18" name="グループ化 217"/>
          <p:cNvGrpSpPr/>
          <p:nvPr/>
        </p:nvGrpSpPr>
        <p:grpSpPr>
          <a:xfrm>
            <a:off x="4448651" y="3195527"/>
            <a:ext cx="280934" cy="288576"/>
            <a:chOff x="4851991" y="1137684"/>
            <a:chExt cx="2160000" cy="2160000"/>
          </a:xfrm>
        </p:grpSpPr>
        <p:sp>
          <p:nvSpPr>
            <p:cNvPr id="219" name="楕円 218"/>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0" name="正方形/長方形 21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1" name="十字形 22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2" name="十字形 22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23" name="グループ化 222"/>
          <p:cNvGrpSpPr/>
          <p:nvPr/>
        </p:nvGrpSpPr>
        <p:grpSpPr>
          <a:xfrm>
            <a:off x="5714259" y="4829447"/>
            <a:ext cx="288032" cy="288577"/>
            <a:chOff x="1903228" y="1137684"/>
            <a:chExt cx="2160000" cy="2160000"/>
          </a:xfrm>
        </p:grpSpPr>
        <p:sp>
          <p:nvSpPr>
            <p:cNvPr id="224" name="楕円 22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5" name="楕円 22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6" name="楕円 22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7" name="アーチ 22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4265173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1" name="表 160"/>
          <p:cNvGraphicFramePr>
            <a:graphicFrameLocks noGrp="1"/>
          </p:cNvGraphicFramePr>
          <p:nvPr>
            <p:extLst>
              <p:ext uri="{D42A27DB-BD31-4B8C-83A1-F6EECF244321}">
                <p14:modId xmlns:p14="http://schemas.microsoft.com/office/powerpoint/2010/main" val="424810374"/>
              </p:ext>
            </p:extLst>
          </p:nvPr>
        </p:nvGraphicFramePr>
        <p:xfrm>
          <a:off x="1959393" y="1738521"/>
          <a:ext cx="4998360" cy="4055518"/>
        </p:xfrm>
        <a:graphic>
          <a:graphicData uri="http://schemas.openxmlformats.org/drawingml/2006/table">
            <a:tbl>
              <a:tblPr firstRow="1" bandRow="1">
                <a:tableStyleId>{2D5ABB26-0587-4C30-8999-92F81FD0307C}</a:tableStyleId>
              </a:tblPr>
              <a:tblGrid>
                <a:gridCol w="726082">
                  <a:extLst>
                    <a:ext uri="{9D8B030D-6E8A-4147-A177-3AD203B41FA5}">
                      <a16:colId xmlns:a16="http://schemas.microsoft.com/office/drawing/2014/main" xmlns="" val="2209539070"/>
                    </a:ext>
                  </a:extLst>
                </a:gridCol>
                <a:gridCol w="2128348">
                  <a:extLst>
                    <a:ext uri="{9D8B030D-6E8A-4147-A177-3AD203B41FA5}">
                      <a16:colId xmlns:a16="http://schemas.microsoft.com/office/drawing/2014/main" xmlns="" val="1210950021"/>
                    </a:ext>
                  </a:extLst>
                </a:gridCol>
                <a:gridCol w="2143930">
                  <a:extLst>
                    <a:ext uri="{9D8B030D-6E8A-4147-A177-3AD203B41FA5}">
                      <a16:colId xmlns:a16="http://schemas.microsoft.com/office/drawing/2014/main" xmlns="" val="5783154"/>
                    </a:ext>
                  </a:extLst>
                </a:gridCol>
              </a:tblGrid>
              <a:tr h="805174">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疾患あり</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solidFill>
                        <a:srgbClr val="000046"/>
                      </a:solidFill>
                      <a:prstDash val="dash"/>
                      <a:round/>
                      <a:headEnd type="none" w="med" len="med"/>
                      <a:tailEnd type="none" w="med" len="med"/>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疾患なし</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R>
                      <a:noFill/>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20352909"/>
                  </a:ext>
                </a:extLst>
              </a:tr>
              <a:tr h="1625172">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検査</a:t>
                      </a:r>
                      <a:endParaRPr kumimoji="1" lang="en-US" altLang="ja-JP"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noFill/>
                      <a:prstDash val="dash"/>
                      <a:round/>
                      <a:headEnd type="none" w="med" len="med"/>
                      <a:tailEnd type="none" w="med" len="med"/>
                    </a:lnL>
                    <a:lnR w="38100" cap="flat" cmpd="sng" algn="ctr">
                      <a:solidFill>
                        <a:srgbClr val="000046"/>
                      </a:solidFill>
                      <a:prstDash val="dash"/>
                      <a:round/>
                      <a:headEnd type="none" w="med" len="med"/>
                      <a:tailEnd type="none" w="med" len="med"/>
                    </a:lnR>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solidFill>
                      <a:schemeClr val="accent1">
                        <a:lumMod val="20000"/>
                        <a:lumOff val="80000"/>
                      </a:schemeClr>
                    </a:solid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497905135"/>
                  </a:ext>
                </a:extLst>
              </a:tr>
              <a:tr h="1625172">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検査</a:t>
                      </a:r>
                      <a:endParaRPr kumimoji="1" lang="en-US" altLang="ja-JP"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w="38100" cap="flat" cmpd="sng" algn="ctr">
                      <a:solidFill>
                        <a:srgbClr val="000046"/>
                      </a:solidFill>
                      <a:prstDash val="dash"/>
                      <a:round/>
                      <a:headEnd type="none" w="med" len="med"/>
                      <a:tailEnd type="none" w="med" len="med"/>
                    </a:lnT>
                    <a:lnB>
                      <a:noFill/>
                    </a:lnB>
                    <a:lnTlToBr w="12700" cmpd="sng">
                      <a:noFill/>
                      <a:prstDash val="solid"/>
                    </a:lnTlToBr>
                    <a:lnBlToTr w="12700" cmpd="sng">
                      <a:noFill/>
                      <a:prstDash val="solid"/>
                    </a:lnBlToTr>
                    <a:no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noFill/>
                      <a:prstDash val="dash"/>
                      <a:round/>
                      <a:headEnd type="none" w="med" len="med"/>
                      <a:tailEnd type="none" w="med" len="med"/>
                    </a:lnL>
                    <a:lnR w="38100" cap="flat" cmpd="sng" algn="ctr">
                      <a:solidFill>
                        <a:srgbClr val="000046"/>
                      </a:solidFill>
                      <a:prstDash val="dash"/>
                      <a:round/>
                      <a:headEnd type="none" w="med" len="med"/>
                      <a:tailEnd type="none" w="med" len="med"/>
                    </a:lnR>
                    <a:lnT w="38100" cap="flat" cmpd="sng" algn="ctr">
                      <a:solidFill>
                        <a:srgbClr val="000046"/>
                      </a:solidFill>
                      <a:prstDash val="dash"/>
                      <a:round/>
                      <a:headEnd type="none" w="med" len="med"/>
                      <a:tailEnd type="none" w="med" len="med"/>
                    </a:lnT>
                    <a:solidFill>
                      <a:srgbClr val="FFEBFF"/>
                    </a:solid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T w="38100" cap="flat" cmpd="sng" algn="ctr">
                      <a:solidFill>
                        <a:srgbClr val="000046"/>
                      </a:solidFill>
                      <a:prstDash val="dash"/>
                      <a:round/>
                      <a:headEnd type="none" w="med" len="med"/>
                      <a:tailEnd type="none" w="med" len="med"/>
                    </a:lnT>
                    <a:solidFill>
                      <a:schemeClr val="accent4">
                        <a:lumMod val="20000"/>
                        <a:lumOff val="80000"/>
                      </a:schemeClr>
                    </a:solidFill>
                  </a:tcPr>
                </a:tc>
                <a:extLst>
                  <a:ext uri="{0D108BD9-81ED-4DB2-BD59-A6C34878D82A}">
                    <a16:rowId xmlns:a16="http://schemas.microsoft.com/office/drawing/2014/main" xmlns="" val="4239960887"/>
                  </a:ext>
                </a:extLst>
              </a:tr>
            </a:tbl>
          </a:graphicData>
        </a:graphic>
      </p:graphicFrame>
      <p:sp>
        <p:nvSpPr>
          <p:cNvPr id="2" name="タイトル 1"/>
          <p:cNvSpPr>
            <a:spLocks noGrp="1"/>
          </p:cNvSpPr>
          <p:nvPr>
            <p:ph type="title"/>
          </p:nvPr>
        </p:nvSpPr>
        <p:spPr>
          <a:xfrm>
            <a:off x="445364" y="380677"/>
            <a:ext cx="8232717" cy="1325563"/>
          </a:xfrm>
        </p:spPr>
        <p:txBody>
          <a:bodyPr/>
          <a:lstStyle/>
          <a:p>
            <a:r>
              <a:rPr kumimoji="1" lang="ja-JP" altLang="en-US" dirty="0" smtClean="0"/>
              <a:t>特異度が高い検査のイメージ②</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2021/06/23</a:t>
            </a:r>
            <a:endParaRPr lang="ja-JP" altLang="en-US" dirty="0"/>
          </a:p>
        </p:txBody>
      </p:sp>
      <p:sp>
        <p:nvSpPr>
          <p:cNvPr id="5" name="フッター プレースホルダー 4"/>
          <p:cNvSpPr>
            <a:spLocks noGrp="1"/>
          </p:cNvSpPr>
          <p:nvPr>
            <p:ph type="ftr" sz="quarter" idx="11"/>
          </p:nvPr>
        </p:nvSpPr>
        <p:spPr/>
        <p:txBody>
          <a:bodyPr/>
          <a:lstStyle/>
          <a:p>
            <a:r>
              <a:rPr kumimoji="1" lang="en-US" altLang="ja-JP" smtClean="0"/>
              <a:t>(C) 2021 Masako Kakizaki</a:t>
            </a:r>
            <a:endParaRPr kumimoji="1" lang="ja-JP" altLang="en-US"/>
          </a:p>
        </p:txBody>
      </p:sp>
      <p:grpSp>
        <p:nvGrpSpPr>
          <p:cNvPr id="53" name="グループ化 52"/>
          <p:cNvGrpSpPr/>
          <p:nvPr/>
        </p:nvGrpSpPr>
        <p:grpSpPr>
          <a:xfrm>
            <a:off x="3165231" y="4561717"/>
            <a:ext cx="280934" cy="288576"/>
            <a:chOff x="4851991" y="1137684"/>
            <a:chExt cx="2160000" cy="2160000"/>
          </a:xfrm>
        </p:grpSpPr>
        <p:sp>
          <p:nvSpPr>
            <p:cNvPr id="54" name="楕円 53"/>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十字形 5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十字形 5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8" name="グループ化 57"/>
          <p:cNvGrpSpPr/>
          <p:nvPr/>
        </p:nvGrpSpPr>
        <p:grpSpPr>
          <a:xfrm>
            <a:off x="5385437" y="4914663"/>
            <a:ext cx="288032" cy="288577"/>
            <a:chOff x="1903228" y="1137684"/>
            <a:chExt cx="2160000" cy="2160000"/>
          </a:xfrm>
        </p:grpSpPr>
        <p:sp>
          <p:nvSpPr>
            <p:cNvPr id="59" name="楕円 5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楕円 5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楕円 6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アーチ 6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33" name="グループ化 132"/>
          <p:cNvGrpSpPr/>
          <p:nvPr/>
        </p:nvGrpSpPr>
        <p:grpSpPr>
          <a:xfrm>
            <a:off x="5607922" y="4543157"/>
            <a:ext cx="288032" cy="288577"/>
            <a:chOff x="1903228" y="1137684"/>
            <a:chExt cx="2160000" cy="2160000"/>
          </a:xfrm>
        </p:grpSpPr>
        <p:sp>
          <p:nvSpPr>
            <p:cNvPr id="134" name="楕円 13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楕円 13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楕円 13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アーチ 13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38" name="グループ化 137"/>
          <p:cNvGrpSpPr/>
          <p:nvPr/>
        </p:nvGrpSpPr>
        <p:grpSpPr>
          <a:xfrm>
            <a:off x="5134208" y="4676387"/>
            <a:ext cx="288032" cy="288577"/>
            <a:chOff x="1903228" y="1137684"/>
            <a:chExt cx="2160000" cy="2160000"/>
          </a:xfrm>
        </p:grpSpPr>
        <p:sp>
          <p:nvSpPr>
            <p:cNvPr id="139" name="楕円 13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楕円 13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楕円 14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アーチ 14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43" name="グループ化 142"/>
          <p:cNvGrpSpPr/>
          <p:nvPr/>
        </p:nvGrpSpPr>
        <p:grpSpPr>
          <a:xfrm>
            <a:off x="5329943" y="4352244"/>
            <a:ext cx="288032" cy="288577"/>
            <a:chOff x="1903228" y="1137684"/>
            <a:chExt cx="2160000" cy="2160000"/>
          </a:xfrm>
        </p:grpSpPr>
        <p:sp>
          <p:nvSpPr>
            <p:cNvPr id="144" name="楕円 14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楕円 14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楕円 14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アーチ 14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48" name="グループ化 147"/>
          <p:cNvGrpSpPr/>
          <p:nvPr/>
        </p:nvGrpSpPr>
        <p:grpSpPr>
          <a:xfrm>
            <a:off x="5927773" y="4993372"/>
            <a:ext cx="288032" cy="288577"/>
            <a:chOff x="1903228" y="1137684"/>
            <a:chExt cx="2160000" cy="2160000"/>
          </a:xfrm>
        </p:grpSpPr>
        <p:sp>
          <p:nvSpPr>
            <p:cNvPr id="149" name="楕円 14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楕円 14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楕円 15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アーチ 15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53" name="グループ化 152"/>
          <p:cNvGrpSpPr/>
          <p:nvPr/>
        </p:nvGrpSpPr>
        <p:grpSpPr>
          <a:xfrm>
            <a:off x="6310476" y="4702756"/>
            <a:ext cx="288032" cy="288577"/>
            <a:chOff x="1903228" y="1137684"/>
            <a:chExt cx="2160000" cy="2160000"/>
          </a:xfrm>
        </p:grpSpPr>
        <p:sp>
          <p:nvSpPr>
            <p:cNvPr id="154" name="楕円 15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楕円 15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楕円 15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アーチ 15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28" name="グループ化 127"/>
          <p:cNvGrpSpPr/>
          <p:nvPr/>
        </p:nvGrpSpPr>
        <p:grpSpPr>
          <a:xfrm>
            <a:off x="3783183" y="4389782"/>
            <a:ext cx="280934" cy="288576"/>
            <a:chOff x="4851991" y="1137684"/>
            <a:chExt cx="2160000" cy="2160000"/>
          </a:xfrm>
        </p:grpSpPr>
        <p:sp>
          <p:nvSpPr>
            <p:cNvPr id="129" name="楕円 128"/>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正方形/長方形 12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十字形 13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十字形 13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8" name="グループ化 157"/>
          <p:cNvGrpSpPr/>
          <p:nvPr/>
        </p:nvGrpSpPr>
        <p:grpSpPr>
          <a:xfrm>
            <a:off x="3621663" y="4925755"/>
            <a:ext cx="280934" cy="288576"/>
            <a:chOff x="4851991" y="1137684"/>
            <a:chExt cx="2160000" cy="2160000"/>
          </a:xfrm>
        </p:grpSpPr>
        <p:sp>
          <p:nvSpPr>
            <p:cNvPr id="159" name="楕円 158"/>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十字形 161"/>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十字形 162"/>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4" name="グループ化 163"/>
          <p:cNvGrpSpPr/>
          <p:nvPr/>
        </p:nvGrpSpPr>
        <p:grpSpPr>
          <a:xfrm>
            <a:off x="3276631" y="4970927"/>
            <a:ext cx="280934" cy="288576"/>
            <a:chOff x="4851991" y="1137684"/>
            <a:chExt cx="2160000" cy="2160000"/>
          </a:xfrm>
        </p:grpSpPr>
        <p:sp>
          <p:nvSpPr>
            <p:cNvPr id="165" name="楕円 164"/>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正方形/長方形 165"/>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十字形 167"/>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十字形 168"/>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5" name="グループ化 174"/>
          <p:cNvGrpSpPr/>
          <p:nvPr/>
        </p:nvGrpSpPr>
        <p:grpSpPr>
          <a:xfrm>
            <a:off x="6018514" y="4495635"/>
            <a:ext cx="288032" cy="288577"/>
            <a:chOff x="1903228" y="1137684"/>
            <a:chExt cx="2160000" cy="2160000"/>
          </a:xfrm>
        </p:grpSpPr>
        <p:sp>
          <p:nvSpPr>
            <p:cNvPr id="176" name="楕円 175"/>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楕円 176"/>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楕円 177"/>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アーチ 178"/>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80" name="グループ化 179"/>
          <p:cNvGrpSpPr/>
          <p:nvPr/>
        </p:nvGrpSpPr>
        <p:grpSpPr>
          <a:xfrm>
            <a:off x="6385278" y="4331736"/>
            <a:ext cx="288032" cy="288577"/>
            <a:chOff x="1903228" y="1137684"/>
            <a:chExt cx="2160000" cy="2160000"/>
          </a:xfrm>
        </p:grpSpPr>
        <p:sp>
          <p:nvSpPr>
            <p:cNvPr id="181" name="楕円 180"/>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楕円 181"/>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楕円 182"/>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アーチ 183"/>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85" name="グループ化 184"/>
          <p:cNvGrpSpPr/>
          <p:nvPr/>
        </p:nvGrpSpPr>
        <p:grpSpPr>
          <a:xfrm>
            <a:off x="5720791" y="4231586"/>
            <a:ext cx="288032" cy="288577"/>
            <a:chOff x="1903228" y="1137684"/>
            <a:chExt cx="2160000" cy="2160000"/>
          </a:xfrm>
        </p:grpSpPr>
        <p:sp>
          <p:nvSpPr>
            <p:cNvPr id="186" name="楕円 185"/>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楕円 186"/>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楕円 187"/>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アーチ 188"/>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90" name="角丸四角形 2"/>
          <p:cNvSpPr/>
          <p:nvPr/>
        </p:nvSpPr>
        <p:spPr>
          <a:xfrm>
            <a:off x="5049716" y="3339815"/>
            <a:ext cx="1708531" cy="2205350"/>
          </a:xfrm>
          <a:prstGeom prst="roundRect">
            <a:avLst/>
          </a:prstGeom>
          <a:noFill/>
          <a:ln w="571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角丸四角形吹き出し 191"/>
          <p:cNvSpPr/>
          <p:nvPr/>
        </p:nvSpPr>
        <p:spPr>
          <a:xfrm>
            <a:off x="6992920" y="4627960"/>
            <a:ext cx="2151080" cy="660970"/>
          </a:xfrm>
          <a:prstGeom prst="wedgeRoundRectCallout">
            <a:avLst>
              <a:gd name="adj1" fmla="val 31448"/>
              <a:gd name="adj2" fmla="val 41176"/>
              <a:gd name="adj3" fmla="val 16667"/>
            </a:avLst>
          </a:prstGeom>
          <a:solidFill>
            <a:schemeClr val="accent4">
              <a:lumMod val="20000"/>
              <a:lumOff val="8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特異度の計算は</a:t>
            </a:r>
            <a:endParaRPr kumimoji="1" lang="en-US" altLang="ja-JP" sz="1200"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ここを使う</a:t>
            </a:r>
            <a:endParaRPr kumimoji="1" lang="en-US" altLang="ja-JP" sz="1200"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（この場合特異度</a:t>
            </a:r>
            <a:r>
              <a:rPr kumimoji="1" lang="en-US" altLang="ja-JP" sz="1200" dirty="0" smtClean="0">
                <a:solidFill>
                  <a:srgbClr val="000046"/>
                </a:solidFill>
                <a:latin typeface="BIZ UDPゴシック" panose="020B0400000000000000" pitchFamily="50" charset="-128"/>
                <a:ea typeface="BIZ UDPゴシック" panose="020B0400000000000000" pitchFamily="50" charset="-128"/>
              </a:rPr>
              <a:t>100</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a:t>
            </a:r>
            <a:endParaRPr kumimoji="1" lang="ja-JP" altLang="en-US" sz="1200" dirty="0">
              <a:solidFill>
                <a:srgbClr val="000046"/>
              </a:solidFill>
              <a:latin typeface="BIZ UDPゴシック" panose="020B0400000000000000" pitchFamily="50" charset="-128"/>
              <a:ea typeface="BIZ UDPゴシック" panose="020B0400000000000000" pitchFamily="50" charset="-128"/>
            </a:endParaRPr>
          </a:p>
        </p:txBody>
      </p:sp>
      <p:grpSp>
        <p:nvGrpSpPr>
          <p:cNvPr id="108" name="グループ化 107"/>
          <p:cNvGrpSpPr/>
          <p:nvPr/>
        </p:nvGrpSpPr>
        <p:grpSpPr>
          <a:xfrm>
            <a:off x="3585748" y="3178581"/>
            <a:ext cx="280934" cy="288576"/>
            <a:chOff x="4851991" y="1137684"/>
            <a:chExt cx="2160000" cy="2160000"/>
          </a:xfrm>
        </p:grpSpPr>
        <p:sp>
          <p:nvSpPr>
            <p:cNvPr id="109" name="楕円 108"/>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正方形/長方形 10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十字形 11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十字形 11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3" name="グループ化 112"/>
          <p:cNvGrpSpPr/>
          <p:nvPr/>
        </p:nvGrpSpPr>
        <p:grpSpPr>
          <a:xfrm>
            <a:off x="3097149" y="3150355"/>
            <a:ext cx="280934" cy="288576"/>
            <a:chOff x="4851991" y="1137684"/>
            <a:chExt cx="2160000" cy="2160000"/>
          </a:xfrm>
        </p:grpSpPr>
        <p:sp>
          <p:nvSpPr>
            <p:cNvPr id="114" name="楕円 113"/>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十字形 11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十字形 11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3" name="グループ化 122"/>
          <p:cNvGrpSpPr/>
          <p:nvPr/>
        </p:nvGrpSpPr>
        <p:grpSpPr>
          <a:xfrm>
            <a:off x="4108692" y="3420067"/>
            <a:ext cx="280934" cy="288576"/>
            <a:chOff x="4851991" y="1137684"/>
            <a:chExt cx="2160000" cy="2160000"/>
          </a:xfrm>
        </p:grpSpPr>
        <p:sp>
          <p:nvSpPr>
            <p:cNvPr id="124" name="楕円 123"/>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正方形/長方形 12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十字形 12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十字形 12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1" name="グループ化 190"/>
          <p:cNvGrpSpPr/>
          <p:nvPr/>
        </p:nvGrpSpPr>
        <p:grpSpPr>
          <a:xfrm>
            <a:off x="3093693" y="3575696"/>
            <a:ext cx="280934" cy="288576"/>
            <a:chOff x="4851991" y="1137684"/>
            <a:chExt cx="2160000" cy="2160000"/>
          </a:xfrm>
        </p:grpSpPr>
        <p:sp>
          <p:nvSpPr>
            <p:cNvPr id="193" name="楕円 192"/>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正方形/長方形 193"/>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十字形 194"/>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十字形 195"/>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7" name="グループ化 196"/>
          <p:cNvGrpSpPr/>
          <p:nvPr/>
        </p:nvGrpSpPr>
        <p:grpSpPr>
          <a:xfrm>
            <a:off x="3643646" y="3570266"/>
            <a:ext cx="280934" cy="288576"/>
            <a:chOff x="4851991" y="1137684"/>
            <a:chExt cx="2160000" cy="2160000"/>
          </a:xfrm>
        </p:grpSpPr>
        <p:sp>
          <p:nvSpPr>
            <p:cNvPr id="198" name="楕円 197"/>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正方形/長方形 198"/>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十字形 199"/>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十字形 200"/>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7" name="グループ化 206"/>
          <p:cNvGrpSpPr/>
          <p:nvPr/>
        </p:nvGrpSpPr>
        <p:grpSpPr>
          <a:xfrm>
            <a:off x="4448651" y="3195527"/>
            <a:ext cx="280934" cy="288576"/>
            <a:chOff x="4851991" y="1137684"/>
            <a:chExt cx="2160000" cy="2160000"/>
          </a:xfrm>
        </p:grpSpPr>
        <p:sp>
          <p:nvSpPr>
            <p:cNvPr id="208" name="楕円 207"/>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正方形/長方形 208"/>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十字形 209"/>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1" name="十字形 210"/>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12" name="グループ化 211"/>
          <p:cNvGrpSpPr/>
          <p:nvPr/>
        </p:nvGrpSpPr>
        <p:grpSpPr>
          <a:xfrm>
            <a:off x="5714259" y="4829447"/>
            <a:ext cx="288032" cy="288577"/>
            <a:chOff x="1903228" y="1137684"/>
            <a:chExt cx="2160000" cy="2160000"/>
          </a:xfrm>
        </p:grpSpPr>
        <p:sp>
          <p:nvSpPr>
            <p:cNvPr id="213" name="楕円 21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4" name="楕円 21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楕円 21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アーチ 21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17" name="角丸四角形吹き出し 216"/>
          <p:cNvSpPr/>
          <p:nvPr/>
        </p:nvSpPr>
        <p:spPr>
          <a:xfrm>
            <a:off x="6053668" y="127847"/>
            <a:ext cx="2933463" cy="464066"/>
          </a:xfrm>
          <a:prstGeom prst="wedgeRoundRectCallout">
            <a:avLst>
              <a:gd name="adj1" fmla="val 31448"/>
              <a:gd name="adj2" fmla="val 41176"/>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特異度の高い検査の代表は</a:t>
            </a:r>
            <a:endParaRPr kumimoji="1" lang="en-US" altLang="ja-JP" sz="1200"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新型コロナの</a:t>
            </a:r>
            <a:r>
              <a:rPr kumimoji="1" lang="en-US" altLang="ja-JP" sz="1200" dirty="0" smtClean="0">
                <a:solidFill>
                  <a:srgbClr val="000046"/>
                </a:solidFill>
                <a:latin typeface="BIZ UDPゴシック" panose="020B0400000000000000" pitchFamily="50" charset="-128"/>
                <a:ea typeface="BIZ UDPゴシック" panose="020B0400000000000000" pitchFamily="50" charset="-128"/>
              </a:rPr>
              <a:t>PCR</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検査</a:t>
            </a:r>
            <a:r>
              <a:rPr lang="ja-JP" altLang="en-US" sz="1200" dirty="0" smtClean="0">
                <a:solidFill>
                  <a:srgbClr val="000046"/>
                </a:solidFill>
                <a:latin typeface="BIZ UDPゴシック" panose="020B0400000000000000" pitchFamily="50" charset="-128"/>
                <a:ea typeface="BIZ UDPゴシック" panose="020B0400000000000000" pitchFamily="50" charset="-128"/>
              </a:rPr>
              <a:t>、妊娠検査など。</a:t>
            </a:r>
            <a:endParaRPr kumimoji="1" lang="ja-JP" altLang="en-US" sz="1200" dirty="0">
              <a:solidFill>
                <a:srgbClr val="000046"/>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41053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角丸四角形吹き出し 125"/>
          <p:cNvSpPr/>
          <p:nvPr/>
        </p:nvSpPr>
        <p:spPr>
          <a:xfrm>
            <a:off x="7188864" y="3150355"/>
            <a:ext cx="1765945" cy="810609"/>
          </a:xfrm>
          <a:prstGeom prst="wedgeRoundRectCallout">
            <a:avLst>
              <a:gd name="adj1" fmla="val 31448"/>
              <a:gd name="adj2" fmla="val 41176"/>
              <a:gd name="adj3" fmla="val 16667"/>
            </a:avLst>
          </a:prstGeom>
          <a:solidFill>
            <a:schemeClr val="accent6">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rgbClr val="000046"/>
                </a:solidFill>
                <a:latin typeface="BIZ UDPゴシック" panose="020B0400000000000000" pitchFamily="50" charset="-128"/>
                <a:ea typeface="BIZ UDPゴシック" panose="020B0400000000000000" pitchFamily="50" charset="-128"/>
              </a:rPr>
              <a:t>特異度が</a:t>
            </a:r>
            <a:r>
              <a:rPr lang="ja-JP" altLang="en-US" sz="1200" dirty="0">
                <a:solidFill>
                  <a:srgbClr val="000046"/>
                </a:solidFill>
                <a:latin typeface="BIZ UDPゴシック" panose="020B0400000000000000" pitchFamily="50" charset="-128"/>
                <a:ea typeface="BIZ UDPゴシック" panose="020B0400000000000000" pitchFamily="50" charset="-128"/>
              </a:rPr>
              <a:t>高い</a:t>
            </a:r>
            <a:r>
              <a:rPr lang="ja-JP" altLang="en-US" sz="1200" dirty="0" smtClean="0">
                <a:solidFill>
                  <a:srgbClr val="000046"/>
                </a:solidFill>
                <a:latin typeface="BIZ UDPゴシック" panose="020B0400000000000000" pitchFamily="50" charset="-128"/>
                <a:ea typeface="BIZ UDPゴシック" panose="020B0400000000000000" pitchFamily="50" charset="-128"/>
              </a:rPr>
              <a:t>と検査が陽性なら感度に関わらず、疾患がある場合が多い</a:t>
            </a:r>
            <a:endParaRPr lang="ja-JP" altLang="en-US" sz="1200" dirty="0">
              <a:solidFill>
                <a:srgbClr val="000046"/>
              </a:solidFill>
              <a:latin typeface="BIZ UDPゴシック" panose="020B0400000000000000" pitchFamily="50" charset="-128"/>
              <a:ea typeface="BIZ UDPゴシック" panose="020B0400000000000000" pitchFamily="50" charset="-128"/>
            </a:endParaRPr>
          </a:p>
        </p:txBody>
      </p:sp>
      <p:graphicFrame>
        <p:nvGraphicFramePr>
          <p:cNvPr id="161" name="表 160"/>
          <p:cNvGraphicFramePr>
            <a:graphicFrameLocks noGrp="1"/>
          </p:cNvGraphicFramePr>
          <p:nvPr>
            <p:extLst>
              <p:ext uri="{D42A27DB-BD31-4B8C-83A1-F6EECF244321}">
                <p14:modId xmlns:p14="http://schemas.microsoft.com/office/powerpoint/2010/main" val="228941831"/>
              </p:ext>
            </p:extLst>
          </p:nvPr>
        </p:nvGraphicFramePr>
        <p:xfrm>
          <a:off x="1959393" y="1738521"/>
          <a:ext cx="4998360" cy="4055518"/>
        </p:xfrm>
        <a:graphic>
          <a:graphicData uri="http://schemas.openxmlformats.org/drawingml/2006/table">
            <a:tbl>
              <a:tblPr firstRow="1" bandRow="1">
                <a:tableStyleId>{2D5ABB26-0587-4C30-8999-92F81FD0307C}</a:tableStyleId>
              </a:tblPr>
              <a:tblGrid>
                <a:gridCol w="726082">
                  <a:extLst>
                    <a:ext uri="{9D8B030D-6E8A-4147-A177-3AD203B41FA5}">
                      <a16:colId xmlns:a16="http://schemas.microsoft.com/office/drawing/2014/main" xmlns="" val="2209539070"/>
                    </a:ext>
                  </a:extLst>
                </a:gridCol>
                <a:gridCol w="2128348">
                  <a:extLst>
                    <a:ext uri="{9D8B030D-6E8A-4147-A177-3AD203B41FA5}">
                      <a16:colId xmlns:a16="http://schemas.microsoft.com/office/drawing/2014/main" xmlns="" val="1210950021"/>
                    </a:ext>
                  </a:extLst>
                </a:gridCol>
                <a:gridCol w="2143930">
                  <a:extLst>
                    <a:ext uri="{9D8B030D-6E8A-4147-A177-3AD203B41FA5}">
                      <a16:colId xmlns:a16="http://schemas.microsoft.com/office/drawing/2014/main" xmlns="" val="5783154"/>
                    </a:ext>
                  </a:extLst>
                </a:gridCol>
              </a:tblGrid>
              <a:tr h="805174">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疾患あり</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solidFill>
                        <a:srgbClr val="000046"/>
                      </a:solidFill>
                      <a:prstDash val="dash"/>
                      <a:round/>
                      <a:headEnd type="none" w="med" len="med"/>
                      <a:tailEnd type="none" w="med" len="med"/>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疾患なし</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R>
                      <a:noFill/>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20352909"/>
                  </a:ext>
                </a:extLst>
              </a:tr>
              <a:tr h="1625172">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検査</a:t>
                      </a:r>
                      <a:endParaRPr kumimoji="1" lang="en-US" altLang="ja-JP"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noFill/>
                      <a:prstDash val="dash"/>
                      <a:round/>
                      <a:headEnd type="none" w="med" len="med"/>
                      <a:tailEnd type="none" w="med" len="med"/>
                    </a:lnL>
                    <a:lnR w="38100" cap="flat" cmpd="sng" algn="ctr">
                      <a:solidFill>
                        <a:srgbClr val="000046"/>
                      </a:solidFill>
                      <a:prstDash val="dash"/>
                      <a:round/>
                      <a:headEnd type="none" w="med" len="med"/>
                      <a:tailEnd type="none" w="med" len="med"/>
                    </a:lnR>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solidFill>
                      <a:schemeClr val="accent1">
                        <a:lumMod val="20000"/>
                        <a:lumOff val="80000"/>
                      </a:schemeClr>
                    </a:solid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497905135"/>
                  </a:ext>
                </a:extLst>
              </a:tr>
              <a:tr h="1625172">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検査</a:t>
                      </a:r>
                      <a:endParaRPr kumimoji="1" lang="en-US" altLang="ja-JP"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w="38100" cap="flat" cmpd="sng" algn="ctr">
                      <a:solidFill>
                        <a:srgbClr val="000046"/>
                      </a:solidFill>
                      <a:prstDash val="dash"/>
                      <a:round/>
                      <a:headEnd type="none" w="med" len="med"/>
                      <a:tailEnd type="none" w="med" len="med"/>
                    </a:lnT>
                    <a:lnB>
                      <a:noFill/>
                    </a:lnB>
                    <a:lnTlToBr w="12700" cmpd="sng">
                      <a:noFill/>
                      <a:prstDash val="solid"/>
                    </a:lnTlToBr>
                    <a:lnBlToTr w="12700" cmpd="sng">
                      <a:noFill/>
                      <a:prstDash val="solid"/>
                    </a:lnBlToTr>
                    <a:no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noFill/>
                      <a:prstDash val="dash"/>
                      <a:round/>
                      <a:headEnd type="none" w="med" len="med"/>
                      <a:tailEnd type="none" w="med" len="med"/>
                    </a:lnL>
                    <a:lnR w="38100" cap="flat" cmpd="sng" algn="ctr">
                      <a:solidFill>
                        <a:srgbClr val="000046"/>
                      </a:solidFill>
                      <a:prstDash val="dash"/>
                      <a:round/>
                      <a:headEnd type="none" w="med" len="med"/>
                      <a:tailEnd type="none" w="med" len="med"/>
                    </a:lnR>
                    <a:lnT w="38100" cap="flat" cmpd="sng" algn="ctr">
                      <a:solidFill>
                        <a:srgbClr val="000046"/>
                      </a:solidFill>
                      <a:prstDash val="dash"/>
                      <a:round/>
                      <a:headEnd type="none" w="med" len="med"/>
                      <a:tailEnd type="none" w="med" len="med"/>
                    </a:lnT>
                    <a:solidFill>
                      <a:srgbClr val="FFEBFF"/>
                    </a:solid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T w="38100" cap="flat" cmpd="sng" algn="ctr">
                      <a:solidFill>
                        <a:srgbClr val="000046"/>
                      </a:solidFill>
                      <a:prstDash val="dash"/>
                      <a:round/>
                      <a:headEnd type="none" w="med" len="med"/>
                      <a:tailEnd type="none" w="med" len="med"/>
                    </a:lnT>
                    <a:solidFill>
                      <a:schemeClr val="accent4">
                        <a:lumMod val="20000"/>
                        <a:lumOff val="80000"/>
                      </a:schemeClr>
                    </a:solidFill>
                  </a:tcPr>
                </a:tc>
                <a:extLst>
                  <a:ext uri="{0D108BD9-81ED-4DB2-BD59-A6C34878D82A}">
                    <a16:rowId xmlns:a16="http://schemas.microsoft.com/office/drawing/2014/main" xmlns="" val="4239960887"/>
                  </a:ext>
                </a:extLst>
              </a:tr>
            </a:tbl>
          </a:graphicData>
        </a:graphic>
      </p:graphicFrame>
      <p:sp>
        <p:nvSpPr>
          <p:cNvPr id="2" name="タイトル 1"/>
          <p:cNvSpPr>
            <a:spLocks noGrp="1"/>
          </p:cNvSpPr>
          <p:nvPr>
            <p:ph type="title"/>
          </p:nvPr>
        </p:nvSpPr>
        <p:spPr>
          <a:xfrm>
            <a:off x="445364" y="380677"/>
            <a:ext cx="8232717" cy="1325563"/>
          </a:xfrm>
        </p:spPr>
        <p:txBody>
          <a:bodyPr/>
          <a:lstStyle/>
          <a:p>
            <a:r>
              <a:rPr kumimoji="1" lang="ja-JP" altLang="en-US" dirty="0" smtClean="0"/>
              <a:t>特異度が高い検査のイメージ③</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2021/06/23</a:t>
            </a:r>
            <a:endParaRPr lang="ja-JP" altLang="en-US" dirty="0"/>
          </a:p>
        </p:txBody>
      </p:sp>
      <p:sp>
        <p:nvSpPr>
          <p:cNvPr id="5" name="フッター プレースホルダー 4"/>
          <p:cNvSpPr>
            <a:spLocks noGrp="1"/>
          </p:cNvSpPr>
          <p:nvPr>
            <p:ph type="ftr" sz="quarter" idx="11"/>
          </p:nvPr>
        </p:nvSpPr>
        <p:spPr/>
        <p:txBody>
          <a:bodyPr/>
          <a:lstStyle/>
          <a:p>
            <a:r>
              <a:rPr kumimoji="1" lang="en-US" altLang="ja-JP" smtClean="0"/>
              <a:t>(C) 2021 Masako Kakizaki</a:t>
            </a:r>
            <a:endParaRPr kumimoji="1" lang="ja-JP" altLang="en-US"/>
          </a:p>
        </p:txBody>
      </p:sp>
      <p:grpSp>
        <p:nvGrpSpPr>
          <p:cNvPr id="53" name="グループ化 52"/>
          <p:cNvGrpSpPr/>
          <p:nvPr/>
        </p:nvGrpSpPr>
        <p:grpSpPr>
          <a:xfrm>
            <a:off x="3165231" y="4561717"/>
            <a:ext cx="280934" cy="288576"/>
            <a:chOff x="4851991" y="1137684"/>
            <a:chExt cx="2160000" cy="2160000"/>
          </a:xfrm>
        </p:grpSpPr>
        <p:sp>
          <p:nvSpPr>
            <p:cNvPr id="54" name="楕円 53"/>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十字形 5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十字形 5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8" name="グループ化 57"/>
          <p:cNvGrpSpPr/>
          <p:nvPr/>
        </p:nvGrpSpPr>
        <p:grpSpPr>
          <a:xfrm>
            <a:off x="5385437" y="4914663"/>
            <a:ext cx="288032" cy="288577"/>
            <a:chOff x="1903228" y="1137684"/>
            <a:chExt cx="2160000" cy="2160000"/>
          </a:xfrm>
        </p:grpSpPr>
        <p:sp>
          <p:nvSpPr>
            <p:cNvPr id="59" name="楕円 5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楕円 5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楕円 6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アーチ 6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8" name="グループ化 67"/>
          <p:cNvGrpSpPr/>
          <p:nvPr/>
        </p:nvGrpSpPr>
        <p:grpSpPr>
          <a:xfrm>
            <a:off x="3585748" y="3178581"/>
            <a:ext cx="280934" cy="288576"/>
            <a:chOff x="4851991" y="1137684"/>
            <a:chExt cx="2160000" cy="2160000"/>
          </a:xfrm>
        </p:grpSpPr>
        <p:sp>
          <p:nvSpPr>
            <p:cNvPr id="69" name="楕円 68"/>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十字形 7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十字形 7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3" name="グループ化 72"/>
          <p:cNvGrpSpPr/>
          <p:nvPr/>
        </p:nvGrpSpPr>
        <p:grpSpPr>
          <a:xfrm>
            <a:off x="3097149" y="3150355"/>
            <a:ext cx="280934" cy="288576"/>
            <a:chOff x="4851991" y="1137684"/>
            <a:chExt cx="2160000" cy="2160000"/>
          </a:xfrm>
        </p:grpSpPr>
        <p:sp>
          <p:nvSpPr>
            <p:cNvPr id="74" name="楕円 73"/>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十字形 7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十字形 7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3" name="グループ化 82"/>
          <p:cNvGrpSpPr/>
          <p:nvPr/>
        </p:nvGrpSpPr>
        <p:grpSpPr>
          <a:xfrm>
            <a:off x="4108692" y="3420067"/>
            <a:ext cx="280934" cy="288576"/>
            <a:chOff x="4851991" y="1137684"/>
            <a:chExt cx="2160000" cy="2160000"/>
          </a:xfrm>
        </p:grpSpPr>
        <p:sp>
          <p:nvSpPr>
            <p:cNvPr id="84" name="楕円 83"/>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十字形 8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十字形 8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3" name="グループ化 102"/>
          <p:cNvGrpSpPr/>
          <p:nvPr/>
        </p:nvGrpSpPr>
        <p:grpSpPr>
          <a:xfrm>
            <a:off x="3093693" y="3575696"/>
            <a:ext cx="280934" cy="288576"/>
            <a:chOff x="4851991" y="1137684"/>
            <a:chExt cx="2160000" cy="2160000"/>
          </a:xfrm>
        </p:grpSpPr>
        <p:sp>
          <p:nvSpPr>
            <p:cNvPr id="104" name="楕円 103"/>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十字形 10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十字形 10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3" name="グループ化 132"/>
          <p:cNvGrpSpPr/>
          <p:nvPr/>
        </p:nvGrpSpPr>
        <p:grpSpPr>
          <a:xfrm>
            <a:off x="5607922" y="4543157"/>
            <a:ext cx="288032" cy="288577"/>
            <a:chOff x="1903228" y="1137684"/>
            <a:chExt cx="2160000" cy="2160000"/>
          </a:xfrm>
        </p:grpSpPr>
        <p:sp>
          <p:nvSpPr>
            <p:cNvPr id="134" name="楕円 13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楕円 13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楕円 13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アーチ 13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38" name="グループ化 137"/>
          <p:cNvGrpSpPr/>
          <p:nvPr/>
        </p:nvGrpSpPr>
        <p:grpSpPr>
          <a:xfrm>
            <a:off x="5134208" y="4676387"/>
            <a:ext cx="288032" cy="288577"/>
            <a:chOff x="1903228" y="1137684"/>
            <a:chExt cx="2160000" cy="2160000"/>
          </a:xfrm>
        </p:grpSpPr>
        <p:sp>
          <p:nvSpPr>
            <p:cNvPr id="139" name="楕円 13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楕円 13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楕円 14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アーチ 14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43" name="グループ化 142"/>
          <p:cNvGrpSpPr/>
          <p:nvPr/>
        </p:nvGrpSpPr>
        <p:grpSpPr>
          <a:xfrm>
            <a:off x="5329943" y="4352244"/>
            <a:ext cx="288032" cy="288577"/>
            <a:chOff x="1903228" y="1137684"/>
            <a:chExt cx="2160000" cy="2160000"/>
          </a:xfrm>
        </p:grpSpPr>
        <p:sp>
          <p:nvSpPr>
            <p:cNvPr id="144" name="楕円 14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楕円 14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楕円 14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アーチ 14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48" name="グループ化 147"/>
          <p:cNvGrpSpPr/>
          <p:nvPr/>
        </p:nvGrpSpPr>
        <p:grpSpPr>
          <a:xfrm>
            <a:off x="5927773" y="4993372"/>
            <a:ext cx="288032" cy="288577"/>
            <a:chOff x="1903228" y="1137684"/>
            <a:chExt cx="2160000" cy="2160000"/>
          </a:xfrm>
        </p:grpSpPr>
        <p:sp>
          <p:nvSpPr>
            <p:cNvPr id="149" name="楕円 14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楕円 14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楕円 15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アーチ 15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53" name="グループ化 152"/>
          <p:cNvGrpSpPr/>
          <p:nvPr/>
        </p:nvGrpSpPr>
        <p:grpSpPr>
          <a:xfrm>
            <a:off x="6310476" y="4702756"/>
            <a:ext cx="288032" cy="288577"/>
            <a:chOff x="1903228" y="1137684"/>
            <a:chExt cx="2160000" cy="2160000"/>
          </a:xfrm>
        </p:grpSpPr>
        <p:sp>
          <p:nvSpPr>
            <p:cNvPr id="154" name="楕円 15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楕円 15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楕円 15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アーチ 15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67" name="角丸四角形吹き出し 166"/>
          <p:cNvSpPr/>
          <p:nvPr/>
        </p:nvSpPr>
        <p:spPr>
          <a:xfrm>
            <a:off x="6053668" y="127847"/>
            <a:ext cx="2933463" cy="464066"/>
          </a:xfrm>
          <a:prstGeom prst="wedgeRoundRectCallout">
            <a:avLst>
              <a:gd name="adj1" fmla="val 31448"/>
              <a:gd name="adj2" fmla="val 41176"/>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特異度の高い検査の代表は</a:t>
            </a:r>
            <a:endParaRPr kumimoji="1" lang="en-US" altLang="ja-JP" sz="1200"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新型コロナの</a:t>
            </a:r>
            <a:r>
              <a:rPr kumimoji="1" lang="en-US" altLang="ja-JP" sz="1200" dirty="0" smtClean="0">
                <a:solidFill>
                  <a:srgbClr val="000046"/>
                </a:solidFill>
                <a:latin typeface="BIZ UDPゴシック" panose="020B0400000000000000" pitchFamily="50" charset="-128"/>
                <a:ea typeface="BIZ UDPゴシック" panose="020B0400000000000000" pitchFamily="50" charset="-128"/>
              </a:rPr>
              <a:t>PCR</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検査</a:t>
            </a:r>
            <a:r>
              <a:rPr lang="ja-JP" altLang="en-US" sz="1200" dirty="0" smtClean="0">
                <a:solidFill>
                  <a:srgbClr val="000046"/>
                </a:solidFill>
                <a:latin typeface="BIZ UDPゴシック" panose="020B0400000000000000" pitchFamily="50" charset="-128"/>
                <a:ea typeface="BIZ UDPゴシック" panose="020B0400000000000000" pitchFamily="50" charset="-128"/>
              </a:rPr>
              <a:t>、妊娠検査など。</a:t>
            </a:r>
            <a:endParaRPr kumimoji="1" lang="ja-JP" altLang="en-US" sz="1200" dirty="0">
              <a:solidFill>
                <a:srgbClr val="000046"/>
              </a:solidFill>
              <a:latin typeface="BIZ UDPゴシック" panose="020B0400000000000000" pitchFamily="50" charset="-128"/>
              <a:ea typeface="BIZ UDPゴシック" panose="020B0400000000000000" pitchFamily="50" charset="-128"/>
            </a:endParaRPr>
          </a:p>
        </p:txBody>
      </p:sp>
      <p:grpSp>
        <p:nvGrpSpPr>
          <p:cNvPr id="128" name="グループ化 127"/>
          <p:cNvGrpSpPr/>
          <p:nvPr/>
        </p:nvGrpSpPr>
        <p:grpSpPr>
          <a:xfrm>
            <a:off x="3783183" y="4389782"/>
            <a:ext cx="280934" cy="288576"/>
            <a:chOff x="4851991" y="1137684"/>
            <a:chExt cx="2160000" cy="2160000"/>
          </a:xfrm>
        </p:grpSpPr>
        <p:sp>
          <p:nvSpPr>
            <p:cNvPr id="129" name="楕円 128"/>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正方形/長方形 12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十字形 13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十字形 13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8" name="グループ化 157"/>
          <p:cNvGrpSpPr/>
          <p:nvPr/>
        </p:nvGrpSpPr>
        <p:grpSpPr>
          <a:xfrm>
            <a:off x="3621663" y="4925755"/>
            <a:ext cx="280934" cy="288576"/>
            <a:chOff x="4851991" y="1137684"/>
            <a:chExt cx="2160000" cy="2160000"/>
          </a:xfrm>
        </p:grpSpPr>
        <p:sp>
          <p:nvSpPr>
            <p:cNvPr id="159" name="楕円 158"/>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十字形 161"/>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十字形 162"/>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4" name="グループ化 163"/>
          <p:cNvGrpSpPr/>
          <p:nvPr/>
        </p:nvGrpSpPr>
        <p:grpSpPr>
          <a:xfrm>
            <a:off x="3276631" y="4970927"/>
            <a:ext cx="280934" cy="288576"/>
            <a:chOff x="4851991" y="1137684"/>
            <a:chExt cx="2160000" cy="2160000"/>
          </a:xfrm>
        </p:grpSpPr>
        <p:sp>
          <p:nvSpPr>
            <p:cNvPr id="165" name="楕円 164"/>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正方形/長方形 165"/>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十字形 167"/>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十字形 168"/>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0" name="グループ化 169"/>
          <p:cNvGrpSpPr/>
          <p:nvPr/>
        </p:nvGrpSpPr>
        <p:grpSpPr>
          <a:xfrm>
            <a:off x="3643646" y="3570266"/>
            <a:ext cx="280934" cy="288576"/>
            <a:chOff x="4851991" y="1137684"/>
            <a:chExt cx="2160000" cy="2160000"/>
          </a:xfrm>
        </p:grpSpPr>
        <p:sp>
          <p:nvSpPr>
            <p:cNvPr id="171" name="楕円 170"/>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正方形/長方形 171"/>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十字形 172"/>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4" name="十字形 173"/>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5" name="グループ化 174"/>
          <p:cNvGrpSpPr/>
          <p:nvPr/>
        </p:nvGrpSpPr>
        <p:grpSpPr>
          <a:xfrm>
            <a:off x="6018514" y="4495635"/>
            <a:ext cx="288032" cy="288577"/>
            <a:chOff x="1903228" y="1137684"/>
            <a:chExt cx="2160000" cy="2160000"/>
          </a:xfrm>
        </p:grpSpPr>
        <p:sp>
          <p:nvSpPr>
            <p:cNvPr id="176" name="楕円 175"/>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楕円 176"/>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楕円 177"/>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アーチ 178"/>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80" name="グループ化 179"/>
          <p:cNvGrpSpPr/>
          <p:nvPr/>
        </p:nvGrpSpPr>
        <p:grpSpPr>
          <a:xfrm>
            <a:off x="6385278" y="4331736"/>
            <a:ext cx="288032" cy="288577"/>
            <a:chOff x="1903228" y="1137684"/>
            <a:chExt cx="2160000" cy="2160000"/>
          </a:xfrm>
        </p:grpSpPr>
        <p:sp>
          <p:nvSpPr>
            <p:cNvPr id="181" name="楕円 180"/>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楕円 181"/>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楕円 182"/>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アーチ 183"/>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85" name="グループ化 184"/>
          <p:cNvGrpSpPr/>
          <p:nvPr/>
        </p:nvGrpSpPr>
        <p:grpSpPr>
          <a:xfrm>
            <a:off x="5720791" y="4231586"/>
            <a:ext cx="288032" cy="288577"/>
            <a:chOff x="1903228" y="1137684"/>
            <a:chExt cx="2160000" cy="2160000"/>
          </a:xfrm>
        </p:grpSpPr>
        <p:sp>
          <p:nvSpPr>
            <p:cNvPr id="186" name="楕円 185"/>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楕円 186"/>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楕円 187"/>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アーチ 188"/>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08" name="角丸四角形 2"/>
          <p:cNvSpPr/>
          <p:nvPr/>
        </p:nvSpPr>
        <p:spPr>
          <a:xfrm>
            <a:off x="2805199" y="3057860"/>
            <a:ext cx="4094365" cy="913898"/>
          </a:xfrm>
          <a:prstGeom prst="round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角丸四角形吹き出し 108"/>
          <p:cNvSpPr/>
          <p:nvPr/>
        </p:nvSpPr>
        <p:spPr>
          <a:xfrm>
            <a:off x="287259" y="5480122"/>
            <a:ext cx="3671422" cy="824724"/>
          </a:xfrm>
          <a:prstGeom prst="wedgeRoundRectCallout">
            <a:avLst>
              <a:gd name="adj1" fmla="val -26128"/>
              <a:gd name="adj2" fmla="val -47710"/>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この検査で陰性でない（＝陽性）ということは、病気がないと間違って判断される（＝偽陽性）確率が下がる＝陽性であれば結果は真陽性である可能性が高い＝</a:t>
            </a:r>
            <a:r>
              <a:rPr kumimoji="1" lang="ja-JP" altLang="en-US" sz="1200" b="1" dirty="0" smtClean="0">
                <a:solidFill>
                  <a:srgbClr val="000046"/>
                </a:solidFill>
                <a:latin typeface="BIZ UDPゴシック" panose="020B0400000000000000" pitchFamily="50" charset="-128"/>
                <a:ea typeface="BIZ UDPゴシック" panose="020B0400000000000000" pitchFamily="50" charset="-128"/>
              </a:rPr>
              <a:t>確定診断に有用</a:t>
            </a:r>
            <a:endParaRPr kumimoji="1" lang="ja-JP" altLang="en-US" sz="1200" b="1" dirty="0">
              <a:solidFill>
                <a:srgbClr val="000046"/>
              </a:solidFill>
              <a:latin typeface="BIZ UDPゴシック" panose="020B0400000000000000" pitchFamily="50" charset="-128"/>
              <a:ea typeface="BIZ UDPゴシック" panose="020B0400000000000000" pitchFamily="50" charset="-128"/>
            </a:endParaRPr>
          </a:p>
        </p:txBody>
      </p:sp>
      <p:sp>
        <p:nvSpPr>
          <p:cNvPr id="111" name="左矢印 110"/>
          <p:cNvSpPr/>
          <p:nvPr/>
        </p:nvSpPr>
        <p:spPr>
          <a:xfrm>
            <a:off x="7011006" y="3452783"/>
            <a:ext cx="265232" cy="213787"/>
          </a:xfrm>
          <a:prstGeom prst="lef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4" name="グループ化 113"/>
          <p:cNvGrpSpPr/>
          <p:nvPr/>
        </p:nvGrpSpPr>
        <p:grpSpPr>
          <a:xfrm>
            <a:off x="4448651" y="3195527"/>
            <a:ext cx="280934" cy="288576"/>
            <a:chOff x="4851991" y="1137684"/>
            <a:chExt cx="2160000" cy="2160000"/>
          </a:xfrm>
        </p:grpSpPr>
        <p:sp>
          <p:nvSpPr>
            <p:cNvPr id="115" name="楕円 114"/>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正方形/長方形 115"/>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十字形 116"/>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十字形 122"/>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7" name="グループ化 126"/>
          <p:cNvGrpSpPr/>
          <p:nvPr/>
        </p:nvGrpSpPr>
        <p:grpSpPr>
          <a:xfrm>
            <a:off x="5714259" y="4829447"/>
            <a:ext cx="288032" cy="288577"/>
            <a:chOff x="1903228" y="1137684"/>
            <a:chExt cx="2160000" cy="2160000"/>
          </a:xfrm>
        </p:grpSpPr>
        <p:sp>
          <p:nvSpPr>
            <p:cNvPr id="191" name="楕円 190"/>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3" name="楕円 19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楕円 19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アーチ 19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1905430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1" name="表 160"/>
          <p:cNvGraphicFramePr>
            <a:graphicFrameLocks noGrp="1"/>
          </p:cNvGraphicFramePr>
          <p:nvPr>
            <p:extLst>
              <p:ext uri="{D42A27DB-BD31-4B8C-83A1-F6EECF244321}">
                <p14:modId xmlns:p14="http://schemas.microsoft.com/office/powerpoint/2010/main" val="1709335694"/>
              </p:ext>
            </p:extLst>
          </p:nvPr>
        </p:nvGraphicFramePr>
        <p:xfrm>
          <a:off x="1959393" y="1738521"/>
          <a:ext cx="4998360" cy="4055518"/>
        </p:xfrm>
        <a:graphic>
          <a:graphicData uri="http://schemas.openxmlformats.org/drawingml/2006/table">
            <a:tbl>
              <a:tblPr firstRow="1" bandRow="1">
                <a:tableStyleId>{2D5ABB26-0587-4C30-8999-92F81FD0307C}</a:tableStyleId>
              </a:tblPr>
              <a:tblGrid>
                <a:gridCol w="726082">
                  <a:extLst>
                    <a:ext uri="{9D8B030D-6E8A-4147-A177-3AD203B41FA5}">
                      <a16:colId xmlns:a16="http://schemas.microsoft.com/office/drawing/2014/main" xmlns="" val="2209539070"/>
                    </a:ext>
                  </a:extLst>
                </a:gridCol>
                <a:gridCol w="2128348">
                  <a:extLst>
                    <a:ext uri="{9D8B030D-6E8A-4147-A177-3AD203B41FA5}">
                      <a16:colId xmlns:a16="http://schemas.microsoft.com/office/drawing/2014/main" xmlns="" val="1210950021"/>
                    </a:ext>
                  </a:extLst>
                </a:gridCol>
                <a:gridCol w="2143930">
                  <a:extLst>
                    <a:ext uri="{9D8B030D-6E8A-4147-A177-3AD203B41FA5}">
                      <a16:colId xmlns:a16="http://schemas.microsoft.com/office/drawing/2014/main" xmlns="" val="5783154"/>
                    </a:ext>
                  </a:extLst>
                </a:gridCol>
              </a:tblGrid>
              <a:tr h="805174">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コロナあり</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solidFill>
                        <a:srgbClr val="000046"/>
                      </a:solidFill>
                      <a:prstDash val="dash"/>
                      <a:round/>
                      <a:headEnd type="none" w="med" len="med"/>
                      <a:tailEnd type="none" w="med" len="med"/>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コロナなし</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R>
                      <a:noFill/>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20352909"/>
                  </a:ext>
                </a:extLst>
              </a:tr>
              <a:tr h="1625172">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検査</a:t>
                      </a:r>
                      <a:endParaRPr kumimoji="1" lang="en-US" altLang="ja-JP"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noFill/>
                      <a:prstDash val="dash"/>
                      <a:round/>
                      <a:headEnd type="none" w="med" len="med"/>
                      <a:tailEnd type="none" w="med" len="med"/>
                    </a:lnL>
                    <a:lnR w="38100" cap="flat" cmpd="sng" algn="ctr">
                      <a:solidFill>
                        <a:srgbClr val="000046"/>
                      </a:solidFill>
                      <a:prstDash val="dash"/>
                      <a:round/>
                      <a:headEnd type="none" w="med" len="med"/>
                      <a:tailEnd type="none" w="med" len="med"/>
                    </a:lnR>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solidFill>
                      <a:schemeClr val="accent1">
                        <a:lumMod val="20000"/>
                        <a:lumOff val="80000"/>
                      </a:schemeClr>
                    </a:solid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497905135"/>
                  </a:ext>
                </a:extLst>
              </a:tr>
              <a:tr h="1625172">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検査</a:t>
                      </a:r>
                      <a:endParaRPr kumimoji="1" lang="en-US" altLang="ja-JP"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w="38100" cap="flat" cmpd="sng" algn="ctr">
                      <a:solidFill>
                        <a:srgbClr val="000046"/>
                      </a:solidFill>
                      <a:prstDash val="dash"/>
                      <a:round/>
                      <a:headEnd type="none" w="med" len="med"/>
                      <a:tailEnd type="none" w="med" len="med"/>
                    </a:lnT>
                    <a:lnB>
                      <a:noFill/>
                    </a:lnB>
                    <a:lnTlToBr w="12700" cmpd="sng">
                      <a:noFill/>
                      <a:prstDash val="solid"/>
                    </a:lnTlToBr>
                    <a:lnBlToTr w="12700" cmpd="sng">
                      <a:noFill/>
                      <a:prstDash val="solid"/>
                    </a:lnBlToTr>
                    <a:no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noFill/>
                      <a:prstDash val="dash"/>
                      <a:round/>
                      <a:headEnd type="none" w="med" len="med"/>
                      <a:tailEnd type="none" w="med" len="med"/>
                    </a:lnL>
                    <a:lnR w="38100" cap="flat" cmpd="sng" algn="ctr">
                      <a:solidFill>
                        <a:srgbClr val="000046"/>
                      </a:solidFill>
                      <a:prstDash val="dash"/>
                      <a:round/>
                      <a:headEnd type="none" w="med" len="med"/>
                      <a:tailEnd type="none" w="med" len="med"/>
                    </a:lnR>
                    <a:lnT w="38100" cap="flat" cmpd="sng" algn="ctr">
                      <a:solidFill>
                        <a:srgbClr val="000046"/>
                      </a:solidFill>
                      <a:prstDash val="dash"/>
                      <a:round/>
                      <a:headEnd type="none" w="med" len="med"/>
                      <a:tailEnd type="none" w="med" len="med"/>
                    </a:lnT>
                    <a:solidFill>
                      <a:srgbClr val="FFEBFF"/>
                    </a:solid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T w="38100" cap="flat" cmpd="sng" algn="ctr">
                      <a:solidFill>
                        <a:srgbClr val="000046"/>
                      </a:solidFill>
                      <a:prstDash val="dash"/>
                      <a:round/>
                      <a:headEnd type="none" w="med" len="med"/>
                      <a:tailEnd type="none" w="med" len="med"/>
                    </a:lnT>
                    <a:solidFill>
                      <a:schemeClr val="accent4">
                        <a:lumMod val="20000"/>
                        <a:lumOff val="80000"/>
                      </a:schemeClr>
                    </a:solidFill>
                  </a:tcPr>
                </a:tc>
                <a:extLst>
                  <a:ext uri="{0D108BD9-81ED-4DB2-BD59-A6C34878D82A}">
                    <a16:rowId xmlns:a16="http://schemas.microsoft.com/office/drawing/2014/main" xmlns="" val="4239960887"/>
                  </a:ext>
                </a:extLst>
              </a:tr>
            </a:tbl>
          </a:graphicData>
        </a:graphic>
      </p:graphicFrame>
      <p:sp>
        <p:nvSpPr>
          <p:cNvPr id="2" name="タイトル 1"/>
          <p:cNvSpPr>
            <a:spLocks noGrp="1"/>
          </p:cNvSpPr>
          <p:nvPr>
            <p:ph type="title"/>
          </p:nvPr>
        </p:nvSpPr>
        <p:spPr>
          <a:xfrm>
            <a:off x="445364" y="380677"/>
            <a:ext cx="8232717" cy="1325563"/>
          </a:xfrm>
        </p:spPr>
        <p:txBody>
          <a:bodyPr>
            <a:normAutofit/>
          </a:bodyPr>
          <a:lstStyle/>
          <a:p>
            <a:r>
              <a:rPr kumimoji="1" lang="ja-JP" altLang="en-US" dirty="0" smtClean="0"/>
              <a:t>参考：新型コロナの</a:t>
            </a:r>
            <a:r>
              <a:rPr kumimoji="1" lang="en-US" altLang="ja-JP" dirty="0" smtClean="0"/>
              <a:t>PCR</a:t>
            </a:r>
            <a:r>
              <a:rPr kumimoji="1" lang="ja-JP" altLang="en-US" dirty="0" smtClean="0"/>
              <a:t>検査</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2021/06/23</a:t>
            </a:r>
            <a:endParaRPr lang="ja-JP" altLang="en-US" dirty="0"/>
          </a:p>
        </p:txBody>
      </p:sp>
      <p:sp>
        <p:nvSpPr>
          <p:cNvPr id="5" name="フッター プレースホルダー 4"/>
          <p:cNvSpPr>
            <a:spLocks noGrp="1"/>
          </p:cNvSpPr>
          <p:nvPr>
            <p:ph type="ftr" sz="quarter" idx="11"/>
          </p:nvPr>
        </p:nvSpPr>
        <p:spPr/>
        <p:txBody>
          <a:bodyPr/>
          <a:lstStyle/>
          <a:p>
            <a:r>
              <a:rPr kumimoji="1" lang="en-US" altLang="ja-JP" smtClean="0"/>
              <a:t>(C) 2021 Masako Kakizaki</a:t>
            </a:r>
            <a:endParaRPr kumimoji="1" lang="ja-JP" altLang="en-US"/>
          </a:p>
        </p:txBody>
      </p:sp>
      <p:grpSp>
        <p:nvGrpSpPr>
          <p:cNvPr id="53" name="グループ化 52"/>
          <p:cNvGrpSpPr/>
          <p:nvPr/>
        </p:nvGrpSpPr>
        <p:grpSpPr>
          <a:xfrm>
            <a:off x="3165231" y="4561717"/>
            <a:ext cx="280934" cy="288576"/>
            <a:chOff x="4851991" y="1137684"/>
            <a:chExt cx="2160000" cy="2160000"/>
          </a:xfrm>
        </p:grpSpPr>
        <p:sp>
          <p:nvSpPr>
            <p:cNvPr id="54" name="楕円 53"/>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十字形 5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十字形 5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8" name="グループ化 57"/>
          <p:cNvGrpSpPr/>
          <p:nvPr/>
        </p:nvGrpSpPr>
        <p:grpSpPr>
          <a:xfrm>
            <a:off x="5385437" y="4914663"/>
            <a:ext cx="288032" cy="288577"/>
            <a:chOff x="1903228" y="1137684"/>
            <a:chExt cx="2160000" cy="2160000"/>
          </a:xfrm>
        </p:grpSpPr>
        <p:sp>
          <p:nvSpPr>
            <p:cNvPr id="59" name="楕円 5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楕円 5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楕円 6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アーチ 6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33" name="グループ化 132"/>
          <p:cNvGrpSpPr/>
          <p:nvPr/>
        </p:nvGrpSpPr>
        <p:grpSpPr>
          <a:xfrm>
            <a:off x="5607922" y="4543157"/>
            <a:ext cx="288032" cy="288577"/>
            <a:chOff x="1903228" y="1137684"/>
            <a:chExt cx="2160000" cy="2160000"/>
          </a:xfrm>
        </p:grpSpPr>
        <p:sp>
          <p:nvSpPr>
            <p:cNvPr id="134" name="楕円 13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楕円 13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楕円 13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アーチ 13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38" name="グループ化 137"/>
          <p:cNvGrpSpPr/>
          <p:nvPr/>
        </p:nvGrpSpPr>
        <p:grpSpPr>
          <a:xfrm>
            <a:off x="5134208" y="4676387"/>
            <a:ext cx="288032" cy="288577"/>
            <a:chOff x="1903228" y="1137684"/>
            <a:chExt cx="2160000" cy="2160000"/>
          </a:xfrm>
        </p:grpSpPr>
        <p:sp>
          <p:nvSpPr>
            <p:cNvPr id="139" name="楕円 13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楕円 13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楕円 14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アーチ 14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43" name="グループ化 142"/>
          <p:cNvGrpSpPr/>
          <p:nvPr/>
        </p:nvGrpSpPr>
        <p:grpSpPr>
          <a:xfrm>
            <a:off x="5329943" y="4352244"/>
            <a:ext cx="288032" cy="288577"/>
            <a:chOff x="1903228" y="1137684"/>
            <a:chExt cx="2160000" cy="2160000"/>
          </a:xfrm>
        </p:grpSpPr>
        <p:sp>
          <p:nvSpPr>
            <p:cNvPr id="144" name="楕円 14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楕円 14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楕円 14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アーチ 14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48" name="グループ化 147"/>
          <p:cNvGrpSpPr/>
          <p:nvPr/>
        </p:nvGrpSpPr>
        <p:grpSpPr>
          <a:xfrm>
            <a:off x="5927773" y="4993372"/>
            <a:ext cx="288032" cy="288577"/>
            <a:chOff x="1903228" y="1137684"/>
            <a:chExt cx="2160000" cy="2160000"/>
          </a:xfrm>
        </p:grpSpPr>
        <p:sp>
          <p:nvSpPr>
            <p:cNvPr id="149" name="楕円 14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楕円 14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楕円 15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アーチ 15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53" name="グループ化 152"/>
          <p:cNvGrpSpPr/>
          <p:nvPr/>
        </p:nvGrpSpPr>
        <p:grpSpPr>
          <a:xfrm>
            <a:off x="6310476" y="4702756"/>
            <a:ext cx="288032" cy="288577"/>
            <a:chOff x="1903228" y="1137684"/>
            <a:chExt cx="2160000" cy="2160000"/>
          </a:xfrm>
        </p:grpSpPr>
        <p:sp>
          <p:nvSpPr>
            <p:cNvPr id="154" name="楕円 15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楕円 15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楕円 15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アーチ 15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67" name="角丸四角形吹き出し 166"/>
          <p:cNvSpPr/>
          <p:nvPr/>
        </p:nvSpPr>
        <p:spPr>
          <a:xfrm>
            <a:off x="318871" y="109164"/>
            <a:ext cx="3369249" cy="424430"/>
          </a:xfrm>
          <a:prstGeom prst="wedgeRoundRectCallout">
            <a:avLst>
              <a:gd name="adj1" fmla="val 31448"/>
              <a:gd name="adj2" fmla="val 41176"/>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新型コロナの</a:t>
            </a:r>
            <a:r>
              <a:rPr kumimoji="1" lang="en-US" altLang="ja-JP" sz="1200" dirty="0" smtClean="0">
                <a:solidFill>
                  <a:srgbClr val="000046"/>
                </a:solidFill>
                <a:latin typeface="BIZ UDPゴシック" panose="020B0400000000000000" pitchFamily="50" charset="-128"/>
                <a:ea typeface="BIZ UDPゴシック" panose="020B0400000000000000" pitchFamily="50" charset="-128"/>
              </a:rPr>
              <a:t>PCR</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検査は感度は高くて８０％程度</a:t>
            </a:r>
            <a:r>
              <a:rPr lang="en-US" altLang="ja-JP" sz="1200" baseline="30000" dirty="0">
                <a:solidFill>
                  <a:srgbClr val="000046"/>
                </a:solidFill>
                <a:latin typeface="BIZ UDPゴシック" panose="020B0400000000000000" pitchFamily="50" charset="-128"/>
                <a:ea typeface="BIZ UDPゴシック" panose="020B0400000000000000" pitchFamily="50" charset="-128"/>
              </a:rPr>
              <a:t>※ </a:t>
            </a:r>
            <a:r>
              <a:rPr kumimoji="1" lang="ja-JP" altLang="en-US" sz="1200" dirty="0" err="1" smtClean="0">
                <a:solidFill>
                  <a:srgbClr val="000046"/>
                </a:solidFill>
                <a:latin typeface="BIZ UDPゴシック" panose="020B0400000000000000" pitchFamily="50" charset="-128"/>
                <a:ea typeface="BIZ UDPゴシック" panose="020B0400000000000000" pitchFamily="50" charset="-128"/>
              </a:rPr>
              <a:t>、</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特異度が</a:t>
            </a:r>
            <a:r>
              <a:rPr kumimoji="1" lang="en-US" altLang="ja-JP" sz="1200" dirty="0" smtClean="0">
                <a:solidFill>
                  <a:srgbClr val="000046"/>
                </a:solidFill>
                <a:latin typeface="BIZ UDPゴシック" panose="020B0400000000000000" pitchFamily="50" charset="-128"/>
                <a:ea typeface="BIZ UDPゴシック" panose="020B0400000000000000" pitchFamily="50" charset="-128"/>
              </a:rPr>
              <a:t>100</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％近いと言われている。</a:t>
            </a:r>
            <a:endParaRPr kumimoji="1" lang="ja-JP" altLang="en-US" sz="1200" dirty="0">
              <a:solidFill>
                <a:srgbClr val="000046"/>
              </a:solidFill>
              <a:latin typeface="BIZ UDPゴシック" panose="020B0400000000000000" pitchFamily="50" charset="-128"/>
              <a:ea typeface="BIZ UDPゴシック" panose="020B0400000000000000" pitchFamily="50" charset="-128"/>
            </a:endParaRPr>
          </a:p>
        </p:txBody>
      </p:sp>
      <p:grpSp>
        <p:nvGrpSpPr>
          <p:cNvPr id="128" name="グループ化 127"/>
          <p:cNvGrpSpPr/>
          <p:nvPr/>
        </p:nvGrpSpPr>
        <p:grpSpPr>
          <a:xfrm>
            <a:off x="3783183" y="4389782"/>
            <a:ext cx="280934" cy="288576"/>
            <a:chOff x="4851991" y="1137684"/>
            <a:chExt cx="2160000" cy="2160000"/>
          </a:xfrm>
        </p:grpSpPr>
        <p:sp>
          <p:nvSpPr>
            <p:cNvPr id="129" name="楕円 128"/>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正方形/長方形 12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十字形 13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十字形 13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8" name="グループ化 157"/>
          <p:cNvGrpSpPr/>
          <p:nvPr/>
        </p:nvGrpSpPr>
        <p:grpSpPr>
          <a:xfrm>
            <a:off x="3621663" y="4925755"/>
            <a:ext cx="280934" cy="288576"/>
            <a:chOff x="4851991" y="1137684"/>
            <a:chExt cx="2160000" cy="2160000"/>
          </a:xfrm>
        </p:grpSpPr>
        <p:sp>
          <p:nvSpPr>
            <p:cNvPr id="159" name="楕円 158"/>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十字形 161"/>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十字形 162"/>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4" name="グループ化 163"/>
          <p:cNvGrpSpPr/>
          <p:nvPr/>
        </p:nvGrpSpPr>
        <p:grpSpPr>
          <a:xfrm>
            <a:off x="3276631" y="4970927"/>
            <a:ext cx="280934" cy="288576"/>
            <a:chOff x="4851991" y="1137684"/>
            <a:chExt cx="2160000" cy="2160000"/>
          </a:xfrm>
        </p:grpSpPr>
        <p:sp>
          <p:nvSpPr>
            <p:cNvPr id="165" name="楕円 164"/>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正方形/長方形 165"/>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十字形 167"/>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十字形 168"/>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5" name="グループ化 174"/>
          <p:cNvGrpSpPr/>
          <p:nvPr/>
        </p:nvGrpSpPr>
        <p:grpSpPr>
          <a:xfrm>
            <a:off x="6018514" y="4495635"/>
            <a:ext cx="288032" cy="288577"/>
            <a:chOff x="1903228" y="1137684"/>
            <a:chExt cx="2160000" cy="2160000"/>
          </a:xfrm>
        </p:grpSpPr>
        <p:sp>
          <p:nvSpPr>
            <p:cNvPr id="176" name="楕円 175"/>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楕円 176"/>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楕円 177"/>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アーチ 178"/>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80" name="グループ化 179"/>
          <p:cNvGrpSpPr/>
          <p:nvPr/>
        </p:nvGrpSpPr>
        <p:grpSpPr>
          <a:xfrm>
            <a:off x="6385278" y="4331736"/>
            <a:ext cx="288032" cy="288577"/>
            <a:chOff x="1903228" y="1137684"/>
            <a:chExt cx="2160000" cy="2160000"/>
          </a:xfrm>
        </p:grpSpPr>
        <p:sp>
          <p:nvSpPr>
            <p:cNvPr id="181" name="楕円 180"/>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楕円 181"/>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楕円 182"/>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アーチ 183"/>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85" name="グループ化 184"/>
          <p:cNvGrpSpPr/>
          <p:nvPr/>
        </p:nvGrpSpPr>
        <p:grpSpPr>
          <a:xfrm>
            <a:off x="5720791" y="4231586"/>
            <a:ext cx="288032" cy="288577"/>
            <a:chOff x="1903228" y="1137684"/>
            <a:chExt cx="2160000" cy="2160000"/>
          </a:xfrm>
        </p:grpSpPr>
        <p:sp>
          <p:nvSpPr>
            <p:cNvPr id="186" name="楕円 185"/>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楕円 186"/>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楕円 187"/>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アーチ 188"/>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93" name="グループ化 192"/>
          <p:cNvGrpSpPr/>
          <p:nvPr/>
        </p:nvGrpSpPr>
        <p:grpSpPr>
          <a:xfrm>
            <a:off x="3585748" y="3178581"/>
            <a:ext cx="280934" cy="288576"/>
            <a:chOff x="4851991" y="1137684"/>
            <a:chExt cx="2160000" cy="2160000"/>
          </a:xfrm>
        </p:grpSpPr>
        <p:sp>
          <p:nvSpPr>
            <p:cNvPr id="194" name="楕円 193"/>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正方形/長方形 19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十字形 19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十字形 19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8" name="グループ化 197"/>
          <p:cNvGrpSpPr/>
          <p:nvPr/>
        </p:nvGrpSpPr>
        <p:grpSpPr>
          <a:xfrm>
            <a:off x="3097149" y="3150355"/>
            <a:ext cx="280934" cy="288576"/>
            <a:chOff x="4851991" y="1137684"/>
            <a:chExt cx="2160000" cy="2160000"/>
          </a:xfrm>
        </p:grpSpPr>
        <p:sp>
          <p:nvSpPr>
            <p:cNvPr id="199" name="楕円 198"/>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正方形/長方形 19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十字形 20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十字形 20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3" name="グループ化 202"/>
          <p:cNvGrpSpPr/>
          <p:nvPr/>
        </p:nvGrpSpPr>
        <p:grpSpPr>
          <a:xfrm>
            <a:off x="4108692" y="3420067"/>
            <a:ext cx="280934" cy="288576"/>
            <a:chOff x="4851991" y="1137684"/>
            <a:chExt cx="2160000" cy="2160000"/>
          </a:xfrm>
        </p:grpSpPr>
        <p:sp>
          <p:nvSpPr>
            <p:cNvPr id="204" name="楕円 203"/>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正方形/長方形 20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十字形 20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十字形 20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8" name="グループ化 207"/>
          <p:cNvGrpSpPr/>
          <p:nvPr/>
        </p:nvGrpSpPr>
        <p:grpSpPr>
          <a:xfrm>
            <a:off x="3093693" y="3575696"/>
            <a:ext cx="280934" cy="288576"/>
            <a:chOff x="4851991" y="1137684"/>
            <a:chExt cx="2160000" cy="2160000"/>
          </a:xfrm>
        </p:grpSpPr>
        <p:sp>
          <p:nvSpPr>
            <p:cNvPr id="209" name="楕円 208"/>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正方形/長方形 20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1" name="十字形 21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2" name="十字形 21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13" name="グループ化 212"/>
          <p:cNvGrpSpPr/>
          <p:nvPr/>
        </p:nvGrpSpPr>
        <p:grpSpPr>
          <a:xfrm>
            <a:off x="3643646" y="3570266"/>
            <a:ext cx="280934" cy="288576"/>
            <a:chOff x="4851991" y="1137684"/>
            <a:chExt cx="2160000" cy="2160000"/>
          </a:xfrm>
        </p:grpSpPr>
        <p:sp>
          <p:nvSpPr>
            <p:cNvPr id="214" name="楕円 213"/>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正方形/長方形 21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十字形 21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7" name="十字形 21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3" name="グループ化 122"/>
          <p:cNvGrpSpPr/>
          <p:nvPr/>
        </p:nvGrpSpPr>
        <p:grpSpPr>
          <a:xfrm>
            <a:off x="4448651" y="3195527"/>
            <a:ext cx="280934" cy="288576"/>
            <a:chOff x="4851991" y="1137684"/>
            <a:chExt cx="2160000" cy="2160000"/>
          </a:xfrm>
        </p:grpSpPr>
        <p:sp>
          <p:nvSpPr>
            <p:cNvPr id="124" name="楕円 123"/>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正方形/長方形 12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十字形 12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十字形 12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0" name="角丸四角形吹き出し 169"/>
          <p:cNvSpPr/>
          <p:nvPr/>
        </p:nvSpPr>
        <p:spPr>
          <a:xfrm>
            <a:off x="7188864" y="3150355"/>
            <a:ext cx="1765945" cy="810609"/>
          </a:xfrm>
          <a:prstGeom prst="wedgeRoundRectCallout">
            <a:avLst>
              <a:gd name="adj1" fmla="val 31448"/>
              <a:gd name="adj2" fmla="val 41176"/>
              <a:gd name="adj3" fmla="val 16667"/>
            </a:avLst>
          </a:prstGeom>
          <a:solidFill>
            <a:schemeClr val="accent6">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rgbClr val="000046"/>
                </a:solidFill>
                <a:latin typeface="BIZ UDPゴシック" panose="020B0400000000000000" pitchFamily="50" charset="-128"/>
                <a:ea typeface="BIZ UDPゴシック" panose="020B0400000000000000" pitchFamily="50" charset="-128"/>
              </a:rPr>
              <a:t>特異度が</a:t>
            </a:r>
            <a:r>
              <a:rPr lang="ja-JP" altLang="en-US" sz="1200" dirty="0">
                <a:solidFill>
                  <a:srgbClr val="000046"/>
                </a:solidFill>
                <a:latin typeface="BIZ UDPゴシック" panose="020B0400000000000000" pitchFamily="50" charset="-128"/>
                <a:ea typeface="BIZ UDPゴシック" panose="020B0400000000000000" pitchFamily="50" charset="-128"/>
              </a:rPr>
              <a:t>高い</a:t>
            </a:r>
            <a:r>
              <a:rPr lang="ja-JP" altLang="en-US" sz="1200" dirty="0" smtClean="0">
                <a:solidFill>
                  <a:srgbClr val="000046"/>
                </a:solidFill>
                <a:latin typeface="BIZ UDPゴシック" panose="020B0400000000000000" pitchFamily="50" charset="-128"/>
                <a:ea typeface="BIZ UDPゴシック" panose="020B0400000000000000" pitchFamily="50" charset="-128"/>
              </a:rPr>
              <a:t>と検査が陽性なら感度に関わらず、疾患がある場合が多い</a:t>
            </a:r>
            <a:endParaRPr lang="ja-JP" altLang="en-US" sz="1200" dirty="0">
              <a:solidFill>
                <a:srgbClr val="000046"/>
              </a:solidFill>
              <a:latin typeface="BIZ UDPゴシック" panose="020B0400000000000000" pitchFamily="50" charset="-128"/>
              <a:ea typeface="BIZ UDPゴシック" panose="020B0400000000000000" pitchFamily="50" charset="-128"/>
            </a:endParaRPr>
          </a:p>
        </p:txBody>
      </p:sp>
      <p:sp>
        <p:nvSpPr>
          <p:cNvPr id="171" name="左矢印 170"/>
          <p:cNvSpPr/>
          <p:nvPr/>
        </p:nvSpPr>
        <p:spPr>
          <a:xfrm>
            <a:off x="7011006" y="3452783"/>
            <a:ext cx="265232" cy="213787"/>
          </a:xfrm>
          <a:prstGeom prst="lef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角丸四角形吹き出し 171"/>
          <p:cNvSpPr/>
          <p:nvPr/>
        </p:nvSpPr>
        <p:spPr>
          <a:xfrm>
            <a:off x="6385278" y="2300129"/>
            <a:ext cx="2331616" cy="816983"/>
          </a:xfrm>
          <a:prstGeom prst="wedgeRoundRectCallout">
            <a:avLst>
              <a:gd name="adj1" fmla="val 31448"/>
              <a:gd name="adj2" fmla="val 41176"/>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rgbClr val="000046"/>
                </a:solidFill>
                <a:latin typeface="BIZ UDPゴシック" panose="020B0400000000000000" pitchFamily="50" charset="-128"/>
                <a:ea typeface="BIZ UDPゴシック" panose="020B0400000000000000" pitchFamily="50" charset="-128"/>
              </a:rPr>
              <a:t>PCR</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検査結果が陽性であれば、</a:t>
            </a:r>
            <a:endParaRPr kumimoji="1" lang="en-US" altLang="ja-JP" sz="1200"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その人が新型コロナの患者</a:t>
            </a:r>
            <a:endParaRPr kumimoji="1" lang="en-US" altLang="ja-JP" sz="1200"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である可能性が高い</a:t>
            </a:r>
            <a:r>
              <a:rPr kumimoji="1" lang="en-US" altLang="ja-JP" sz="1200" baseline="30000" dirty="0" smtClean="0">
                <a:solidFill>
                  <a:srgbClr val="000046"/>
                </a:solidFill>
                <a:latin typeface="BIZ UDPゴシック" panose="020B0400000000000000" pitchFamily="50" charset="-128"/>
                <a:ea typeface="BIZ UDPゴシック" panose="020B0400000000000000" pitchFamily="50" charset="-128"/>
              </a:rPr>
              <a:t>※※</a:t>
            </a:r>
            <a:endParaRPr kumimoji="1" lang="ja-JP" altLang="en-US" sz="1200" baseline="30000" dirty="0">
              <a:solidFill>
                <a:srgbClr val="000046"/>
              </a:solidFill>
              <a:latin typeface="BIZ UDPゴシック" panose="020B0400000000000000" pitchFamily="50" charset="-128"/>
              <a:ea typeface="BIZ UDPゴシック" panose="020B0400000000000000" pitchFamily="50" charset="-128"/>
            </a:endParaRPr>
          </a:p>
        </p:txBody>
      </p:sp>
      <p:sp>
        <p:nvSpPr>
          <p:cNvPr id="173" name="角丸四角形吹き出し 172"/>
          <p:cNvSpPr/>
          <p:nvPr/>
        </p:nvSpPr>
        <p:spPr>
          <a:xfrm>
            <a:off x="124632" y="4454154"/>
            <a:ext cx="1765945" cy="969231"/>
          </a:xfrm>
          <a:prstGeom prst="wedgeRoundRectCallout">
            <a:avLst>
              <a:gd name="adj1" fmla="val 31448"/>
              <a:gd name="adj2" fmla="val 41176"/>
              <a:gd name="adj3" fmla="val 16667"/>
            </a:avLst>
          </a:prstGeom>
          <a:solidFill>
            <a:srgbClr val="FFEBFF"/>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rgbClr val="000046"/>
                </a:solidFill>
                <a:latin typeface="BIZ UDPゴシック" panose="020B0400000000000000" pitchFamily="50" charset="-128"/>
                <a:ea typeface="BIZ UDPゴシック" panose="020B0400000000000000" pitchFamily="50" charset="-128"/>
              </a:rPr>
              <a:t>感度が低く特異度が高いので、コロナ</a:t>
            </a:r>
            <a:r>
              <a:rPr lang="ja-JP" altLang="en-US" sz="1200" dirty="0">
                <a:solidFill>
                  <a:srgbClr val="000046"/>
                </a:solidFill>
                <a:latin typeface="BIZ UDPゴシック" panose="020B0400000000000000" pitchFamily="50" charset="-128"/>
                <a:ea typeface="BIZ UDPゴシック" panose="020B0400000000000000" pitchFamily="50" charset="-128"/>
              </a:rPr>
              <a:t>かどうかに関係なく陰性になりやすい。</a:t>
            </a:r>
          </a:p>
        </p:txBody>
      </p:sp>
      <p:sp>
        <p:nvSpPr>
          <p:cNvPr id="174" name="左矢印 173"/>
          <p:cNvSpPr/>
          <p:nvPr/>
        </p:nvSpPr>
        <p:spPr>
          <a:xfrm flipH="1">
            <a:off x="1784588" y="4802437"/>
            <a:ext cx="265232" cy="213787"/>
          </a:xfrm>
          <a:prstGeom prst="leftArrow">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角丸四角形吹き出し 189"/>
          <p:cNvSpPr/>
          <p:nvPr/>
        </p:nvSpPr>
        <p:spPr>
          <a:xfrm>
            <a:off x="122090" y="5567875"/>
            <a:ext cx="4540567" cy="788475"/>
          </a:xfrm>
          <a:prstGeom prst="wedgeRoundRectCallout">
            <a:avLst>
              <a:gd name="adj1" fmla="val 31448"/>
              <a:gd name="adj2" fmla="val 41176"/>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新型コロナの</a:t>
            </a:r>
            <a:r>
              <a:rPr kumimoji="1" lang="en-US" altLang="ja-JP" sz="1200" dirty="0" smtClean="0">
                <a:solidFill>
                  <a:srgbClr val="000046"/>
                </a:solidFill>
                <a:latin typeface="BIZ UDPゴシック" panose="020B0400000000000000" pitchFamily="50" charset="-128"/>
                <a:ea typeface="BIZ UDPゴシック" panose="020B0400000000000000" pitchFamily="50" charset="-128"/>
              </a:rPr>
              <a:t>PCR</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検査結果が陰性である場合</a:t>
            </a:r>
            <a:endParaRPr kumimoji="1" lang="en-US" altLang="ja-JP" sz="1200"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その人が新型コロナの患者である可能性（偽陰性）も高く、</a:t>
            </a:r>
            <a:endParaRPr kumimoji="1" lang="en-US" altLang="ja-JP" sz="1200"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新型コロナ患者でないという除外診断はできないため</a:t>
            </a:r>
            <a:endParaRPr kumimoji="1" lang="en-US" altLang="ja-JP" sz="1200"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sz="1200" b="1" dirty="0" smtClean="0">
                <a:solidFill>
                  <a:srgbClr val="000046"/>
                </a:solidFill>
                <a:latin typeface="BIZ UDPゴシック" panose="020B0400000000000000" pitchFamily="50" charset="-128"/>
                <a:ea typeface="BIZ UDPゴシック" panose="020B0400000000000000" pitchFamily="50" charset="-128"/>
              </a:rPr>
              <a:t>陰性証明はできない</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（インフル簡易検査も同様）。</a:t>
            </a:r>
            <a:endParaRPr kumimoji="1" lang="ja-JP" altLang="en-US" sz="1200" dirty="0">
              <a:solidFill>
                <a:srgbClr val="000046"/>
              </a:solidFill>
              <a:latin typeface="BIZ UDPゴシック" panose="020B0400000000000000" pitchFamily="50" charset="-128"/>
              <a:ea typeface="BIZ UDPゴシック" panose="020B0400000000000000" pitchFamily="50" charset="-128"/>
            </a:endParaRPr>
          </a:p>
        </p:txBody>
      </p:sp>
      <p:grpSp>
        <p:nvGrpSpPr>
          <p:cNvPr id="9" name="グループ化 8"/>
          <p:cNvGrpSpPr/>
          <p:nvPr/>
        </p:nvGrpSpPr>
        <p:grpSpPr>
          <a:xfrm>
            <a:off x="6074105" y="3988735"/>
            <a:ext cx="288032" cy="288577"/>
            <a:chOff x="7585639" y="4398868"/>
            <a:chExt cx="288032" cy="288577"/>
          </a:xfrm>
        </p:grpSpPr>
        <p:sp>
          <p:nvSpPr>
            <p:cNvPr id="119" name="楕円 118"/>
            <p:cNvSpPr/>
            <p:nvPr/>
          </p:nvSpPr>
          <p:spPr>
            <a:xfrm>
              <a:off x="7585639" y="4398868"/>
              <a:ext cx="288032" cy="288577"/>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 7"/>
            <p:cNvSpPr/>
            <p:nvPr/>
          </p:nvSpPr>
          <p:spPr>
            <a:xfrm>
              <a:off x="7592820" y="4429997"/>
              <a:ext cx="273671" cy="249055"/>
            </a:xfrm>
            <a:prstGeom prst="pie">
              <a:avLst>
                <a:gd name="adj1" fmla="val 0"/>
                <a:gd name="adj2" fmla="val 10748647"/>
              </a:avLst>
            </a:prstGeom>
            <a:solidFill>
              <a:srgbClr val="FFE4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2" name="アーチ 121"/>
            <p:cNvSpPr/>
            <p:nvPr/>
          </p:nvSpPr>
          <p:spPr>
            <a:xfrm rot="10800000">
              <a:off x="7660784" y="4580694"/>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0" name="楕円 119"/>
            <p:cNvSpPr/>
            <p:nvPr/>
          </p:nvSpPr>
          <p:spPr>
            <a:xfrm>
              <a:off x="7660784" y="4536303"/>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楕円 120"/>
            <p:cNvSpPr/>
            <p:nvPr/>
          </p:nvSpPr>
          <p:spPr>
            <a:xfrm>
              <a:off x="7773265" y="4536303"/>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1" name="角丸四角形吹き出し 220"/>
          <p:cNvSpPr/>
          <p:nvPr/>
        </p:nvSpPr>
        <p:spPr>
          <a:xfrm>
            <a:off x="5025176" y="5934173"/>
            <a:ext cx="4236891" cy="631584"/>
          </a:xfrm>
          <a:prstGeom prst="wedgeRoundRectCallout">
            <a:avLst>
              <a:gd name="adj1" fmla="val 31448"/>
              <a:gd name="adj2" fmla="val 4117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aseline="30000" dirty="0" smtClean="0">
                <a:solidFill>
                  <a:srgbClr val="000046"/>
                </a:solidFill>
                <a:latin typeface="BIZ UDPゴシック" panose="020B0400000000000000" pitchFamily="50" charset="-128"/>
                <a:ea typeface="BIZ UDPゴシック" panose="020B0400000000000000" pitchFamily="50" charset="-128"/>
              </a:rPr>
              <a:t>※※</a:t>
            </a:r>
            <a:r>
              <a:rPr kumimoji="1" lang="ja-JP" altLang="en-US" sz="1050" dirty="0" smtClean="0">
                <a:solidFill>
                  <a:srgbClr val="000046"/>
                </a:solidFill>
                <a:latin typeface="BIZ UDPゴシック" panose="020B0400000000000000" pitchFamily="50" charset="-128"/>
                <a:ea typeface="BIZ UDPゴシック" panose="020B0400000000000000" pitchFamily="50" charset="-128"/>
              </a:rPr>
              <a:t>実際は事前確率（有病率や症状の有無）に左右される（後述）</a:t>
            </a:r>
            <a:endParaRPr kumimoji="1" lang="ja-JP" altLang="en-US" sz="1050" dirty="0">
              <a:solidFill>
                <a:srgbClr val="000046"/>
              </a:solidFill>
              <a:latin typeface="BIZ UDPゴシック" panose="020B0400000000000000" pitchFamily="50" charset="-128"/>
              <a:ea typeface="BIZ UDPゴシック" panose="020B0400000000000000" pitchFamily="50" charset="-128"/>
            </a:endParaRPr>
          </a:p>
        </p:txBody>
      </p:sp>
      <p:sp>
        <p:nvSpPr>
          <p:cNvPr id="3" name="正方形/長方形 2"/>
          <p:cNvSpPr/>
          <p:nvPr/>
        </p:nvSpPr>
        <p:spPr>
          <a:xfrm>
            <a:off x="4389626" y="58044"/>
            <a:ext cx="4714752" cy="507831"/>
          </a:xfrm>
          <a:prstGeom prst="rect">
            <a:avLst/>
          </a:prstGeom>
        </p:spPr>
        <p:txBody>
          <a:bodyPr wrap="none">
            <a:spAutoFit/>
          </a:bodyPr>
          <a:lstStyle/>
          <a:p>
            <a:r>
              <a:rPr lang="en-US" altLang="ja-JP" sz="900" baseline="30000" dirty="0" smtClean="0">
                <a:solidFill>
                  <a:srgbClr val="000046"/>
                </a:solidFill>
                <a:latin typeface="BIZ UDPゴシック" panose="020B0400000000000000" pitchFamily="50" charset="-128"/>
                <a:ea typeface="BIZ UDPゴシック" panose="020B0400000000000000" pitchFamily="50" charset="-128"/>
              </a:rPr>
              <a:t>※</a:t>
            </a:r>
            <a:r>
              <a:rPr lang="en-US" altLang="ja-JP" sz="900" dirty="0" err="1" smtClean="0">
                <a:solidFill>
                  <a:srgbClr val="000046"/>
                </a:solidFill>
                <a:latin typeface="BIZ UDPゴシック" panose="020B0400000000000000" pitchFamily="50" charset="-128"/>
                <a:ea typeface="BIZ UDPゴシック" panose="020B0400000000000000" pitchFamily="50" charset="-128"/>
              </a:rPr>
              <a:t>Kucirka</a:t>
            </a:r>
            <a:r>
              <a:rPr lang="en-US" altLang="ja-JP" sz="900" dirty="0" smtClean="0">
                <a:solidFill>
                  <a:srgbClr val="000046"/>
                </a:solidFill>
                <a:latin typeface="BIZ UDPゴシック" panose="020B0400000000000000" pitchFamily="50" charset="-128"/>
                <a:ea typeface="BIZ UDPゴシック" panose="020B0400000000000000" pitchFamily="50" charset="-128"/>
              </a:rPr>
              <a:t> </a:t>
            </a:r>
            <a:r>
              <a:rPr lang="en-US" altLang="ja-JP" sz="900" dirty="0">
                <a:solidFill>
                  <a:srgbClr val="000046"/>
                </a:solidFill>
                <a:latin typeface="BIZ UDPゴシック" panose="020B0400000000000000" pitchFamily="50" charset="-128"/>
                <a:ea typeface="BIZ UDPゴシック" panose="020B0400000000000000" pitchFamily="50" charset="-128"/>
              </a:rPr>
              <a:t>LM, </a:t>
            </a:r>
            <a:r>
              <a:rPr lang="en-US" altLang="ja-JP" sz="900" dirty="0" smtClean="0">
                <a:solidFill>
                  <a:srgbClr val="000046"/>
                </a:solidFill>
                <a:latin typeface="BIZ UDPゴシック" panose="020B0400000000000000" pitchFamily="50" charset="-128"/>
                <a:ea typeface="BIZ UDPゴシック" panose="020B0400000000000000" pitchFamily="50" charset="-128"/>
              </a:rPr>
              <a:t>et al,. Ann </a:t>
            </a:r>
            <a:r>
              <a:rPr lang="en-US" altLang="ja-JP" sz="900" dirty="0" err="1" smtClean="0">
                <a:solidFill>
                  <a:srgbClr val="000046"/>
                </a:solidFill>
                <a:latin typeface="BIZ UDPゴシック" panose="020B0400000000000000" pitchFamily="50" charset="-128"/>
                <a:ea typeface="BIZ UDPゴシック" panose="020B0400000000000000" pitchFamily="50" charset="-128"/>
              </a:rPr>
              <a:t>Int</a:t>
            </a:r>
            <a:r>
              <a:rPr lang="en-US" altLang="ja-JP" sz="900" dirty="0" smtClean="0">
                <a:solidFill>
                  <a:srgbClr val="000046"/>
                </a:solidFill>
                <a:latin typeface="BIZ UDPゴシック" panose="020B0400000000000000" pitchFamily="50" charset="-128"/>
                <a:ea typeface="BIZ UDPゴシック" panose="020B0400000000000000" pitchFamily="50" charset="-128"/>
              </a:rPr>
              <a:t> Med. 2020</a:t>
            </a:r>
            <a:r>
              <a:rPr lang="ja-JP" altLang="en-US" sz="900" dirty="0" smtClean="0">
                <a:solidFill>
                  <a:srgbClr val="000046"/>
                </a:solidFill>
                <a:latin typeface="BIZ UDPゴシック" panose="020B0400000000000000" pitchFamily="50" charset="-128"/>
                <a:ea typeface="BIZ UDPゴシック" panose="020B0400000000000000" pitchFamily="50" charset="-128"/>
              </a:rPr>
              <a:t>）８日の偽陽性率が２０％であることより。</a:t>
            </a:r>
            <a:endParaRPr lang="en-US" altLang="ja-JP" sz="900" dirty="0" smtClean="0">
              <a:solidFill>
                <a:srgbClr val="000046"/>
              </a:solidFill>
              <a:latin typeface="BIZ UDPゴシック" panose="020B0400000000000000" pitchFamily="50" charset="-128"/>
              <a:ea typeface="BIZ UDPゴシック" panose="020B0400000000000000" pitchFamily="50" charset="-128"/>
            </a:endParaRPr>
          </a:p>
          <a:p>
            <a:r>
              <a:rPr lang="ja-JP" altLang="en-US" sz="900" dirty="0" smtClean="0">
                <a:solidFill>
                  <a:srgbClr val="000046"/>
                </a:solidFill>
                <a:latin typeface="BIZ UDPゴシック" panose="020B0400000000000000" pitchFamily="50" charset="-128"/>
                <a:ea typeface="BIZ UDPゴシック" panose="020B0400000000000000" pitchFamily="50" charset="-128"/>
              </a:rPr>
              <a:t>日本語による解説は疫学会：新型</a:t>
            </a:r>
            <a:r>
              <a:rPr lang="ja-JP" altLang="en-US" sz="900" dirty="0">
                <a:solidFill>
                  <a:srgbClr val="000046"/>
                </a:solidFill>
                <a:latin typeface="BIZ UDPゴシック" panose="020B0400000000000000" pitchFamily="50" charset="-128"/>
                <a:ea typeface="BIZ UDPゴシック" panose="020B0400000000000000" pitchFamily="50" charset="-128"/>
              </a:rPr>
              <a:t>コロナウイルス感染予防対策についての</a:t>
            </a:r>
            <a:r>
              <a:rPr lang="en-US" altLang="ja-JP" sz="900" dirty="0">
                <a:solidFill>
                  <a:srgbClr val="000046"/>
                </a:solidFill>
                <a:latin typeface="BIZ UDPゴシック" panose="020B0400000000000000" pitchFamily="50" charset="-128"/>
                <a:ea typeface="BIZ UDPゴシック" panose="020B0400000000000000" pitchFamily="50" charset="-128"/>
              </a:rPr>
              <a:t>Q</a:t>
            </a:r>
            <a:r>
              <a:rPr lang="ja-JP" altLang="en-US" sz="900" dirty="0">
                <a:solidFill>
                  <a:srgbClr val="000046"/>
                </a:solidFill>
                <a:latin typeface="BIZ UDPゴシック" panose="020B0400000000000000" pitchFamily="50" charset="-128"/>
                <a:ea typeface="BIZ UDPゴシック" panose="020B0400000000000000" pitchFamily="50" charset="-128"/>
              </a:rPr>
              <a:t>＆</a:t>
            </a:r>
            <a:r>
              <a:rPr lang="en-US" altLang="ja-JP" sz="900" dirty="0" smtClean="0">
                <a:solidFill>
                  <a:srgbClr val="000046"/>
                </a:solidFill>
                <a:latin typeface="BIZ UDPゴシック" panose="020B0400000000000000" pitchFamily="50" charset="-128"/>
                <a:ea typeface="BIZ UDPゴシック" panose="020B0400000000000000" pitchFamily="50" charset="-128"/>
              </a:rPr>
              <a:t>A</a:t>
            </a:r>
          </a:p>
          <a:p>
            <a:r>
              <a:rPr lang="ja-JP" altLang="en-US" sz="900" dirty="0" smtClean="0">
                <a:solidFill>
                  <a:srgbClr val="000046"/>
                </a:solidFill>
                <a:latin typeface="BIZ UDPゴシック" panose="020B0400000000000000" pitchFamily="50" charset="-128"/>
                <a:ea typeface="BIZ UDPゴシック" panose="020B0400000000000000" pitchFamily="50" charset="-128"/>
              </a:rPr>
              <a:t>（</a:t>
            </a:r>
            <a:r>
              <a:rPr lang="en-US" altLang="ja-JP" sz="900" dirty="0" smtClean="0">
                <a:solidFill>
                  <a:srgbClr val="000046"/>
                </a:solidFill>
                <a:latin typeface="BIZ UDPゴシック" panose="020B0400000000000000" pitchFamily="50" charset="-128"/>
                <a:ea typeface="BIZ UDPゴシック" panose="020B0400000000000000" pitchFamily="50" charset="-128"/>
                <a:hlinkClick r:id="rId2"/>
              </a:rPr>
              <a:t>https</a:t>
            </a:r>
            <a:r>
              <a:rPr lang="en-US" altLang="ja-JP" sz="900" dirty="0">
                <a:solidFill>
                  <a:srgbClr val="000046"/>
                </a:solidFill>
                <a:latin typeface="BIZ UDPゴシック" panose="020B0400000000000000" pitchFamily="50" charset="-128"/>
                <a:ea typeface="BIZ UDPゴシック" panose="020B0400000000000000" pitchFamily="50" charset="-128"/>
                <a:hlinkClick r:id="rId2"/>
              </a:rPr>
              <a:t>://</a:t>
            </a:r>
            <a:r>
              <a:rPr lang="en-US" altLang="ja-JP" sz="900" dirty="0" smtClean="0">
                <a:solidFill>
                  <a:srgbClr val="000046"/>
                </a:solidFill>
                <a:latin typeface="BIZ UDPゴシック" panose="020B0400000000000000" pitchFamily="50" charset="-128"/>
                <a:ea typeface="BIZ UDPゴシック" panose="020B0400000000000000" pitchFamily="50" charset="-128"/>
                <a:hlinkClick r:id="rId2"/>
              </a:rPr>
              <a:t>jeaweb.jp/covid/qa/index.html</a:t>
            </a:r>
            <a:r>
              <a:rPr lang="ja-JP" altLang="en-US" sz="900" dirty="0" smtClean="0">
                <a:solidFill>
                  <a:srgbClr val="000046"/>
                </a:solidFill>
                <a:latin typeface="BIZ UDPゴシック" panose="020B0400000000000000" pitchFamily="50" charset="-128"/>
                <a:ea typeface="BIZ UDPゴシック" panose="020B0400000000000000" pitchFamily="50" charset="-128"/>
              </a:rPr>
              <a:t>）が詳しい</a:t>
            </a:r>
            <a:endParaRPr lang="ja-JP" altLang="en-US" sz="900" dirty="0"/>
          </a:p>
        </p:txBody>
      </p:sp>
    </p:spTree>
    <p:extLst>
      <p:ext uri="{BB962C8B-B14F-4D97-AF65-F5344CB8AC3E}">
        <p14:creationId xmlns:p14="http://schemas.microsoft.com/office/powerpoint/2010/main" val="17749490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事前確率と事後確率</a:t>
            </a:r>
          </a:p>
        </p:txBody>
      </p:sp>
      <p:sp>
        <p:nvSpPr>
          <p:cNvPr id="3" name="コンテンツ プレースホルダー 2"/>
          <p:cNvSpPr>
            <a:spLocks noGrp="1"/>
          </p:cNvSpPr>
          <p:nvPr>
            <p:ph idx="1"/>
          </p:nvPr>
        </p:nvSpPr>
        <p:spPr/>
        <p:txBody>
          <a:bodyPr>
            <a:normAutofit/>
          </a:bodyPr>
          <a:lstStyle/>
          <a:p>
            <a:r>
              <a:rPr kumimoji="1" lang="ja-JP" altLang="en-US" dirty="0"/>
              <a:t>事前</a:t>
            </a:r>
            <a:r>
              <a:rPr lang="ja-JP" altLang="en-US" dirty="0"/>
              <a:t>確率＝検査前確率</a:t>
            </a:r>
            <a:r>
              <a:rPr lang="ja-JP" altLang="en-US" dirty="0" smtClean="0"/>
              <a:t>＝それっぽさ</a:t>
            </a:r>
            <a:r>
              <a:rPr lang="ja-JP" altLang="en-US" sz="1600" dirty="0" smtClean="0"/>
              <a:t>（個人に対して）</a:t>
            </a:r>
            <a:endParaRPr lang="en-US" altLang="ja-JP" dirty="0"/>
          </a:p>
          <a:p>
            <a:pPr marL="0" indent="0">
              <a:buNone/>
            </a:pPr>
            <a:r>
              <a:rPr lang="en-US" altLang="ja-JP" b="1" dirty="0" smtClean="0"/>
              <a:t>				 </a:t>
            </a:r>
            <a:r>
              <a:rPr lang="ja-JP" altLang="en-US" b="1" dirty="0" smtClean="0"/>
              <a:t>＝</a:t>
            </a:r>
            <a:r>
              <a:rPr lang="ja-JP" altLang="en-US" b="1" u="sng" dirty="0" smtClean="0"/>
              <a:t>有病率</a:t>
            </a:r>
            <a:r>
              <a:rPr lang="ja-JP" altLang="en-US" dirty="0" smtClean="0"/>
              <a:t>など</a:t>
            </a:r>
            <a:r>
              <a:rPr lang="ja-JP" altLang="en-US" sz="1600" dirty="0" smtClean="0"/>
              <a:t>（集団に対して）</a:t>
            </a:r>
            <a:endParaRPr lang="en-US" altLang="ja-JP" dirty="0"/>
          </a:p>
          <a:p>
            <a:pPr lvl="1"/>
            <a:r>
              <a:rPr lang="ja-JP" altLang="en-US" dirty="0" smtClean="0"/>
              <a:t>検査前その</a:t>
            </a:r>
            <a:r>
              <a:rPr lang="ja-JP" altLang="en-US" dirty="0"/>
              <a:t>集団に疾患を持つ者がどれくらいいるか</a:t>
            </a:r>
            <a:endParaRPr kumimoji="1" lang="en-US" altLang="ja-JP" dirty="0"/>
          </a:p>
          <a:p>
            <a:endParaRPr kumimoji="1" lang="en-US" altLang="ja-JP" dirty="0"/>
          </a:p>
          <a:p>
            <a:r>
              <a:rPr lang="ja-JP" altLang="en-US" dirty="0"/>
              <a:t>事後確率＝検査後確率＝</a:t>
            </a:r>
            <a:r>
              <a:rPr lang="ja-JP" altLang="en-US" dirty="0" smtClean="0"/>
              <a:t>陽性</a:t>
            </a:r>
            <a:r>
              <a:rPr lang="en-US" altLang="ja-JP" dirty="0" smtClean="0"/>
              <a:t>/</a:t>
            </a:r>
            <a:r>
              <a:rPr lang="ja-JP" altLang="en-US" dirty="0" smtClean="0"/>
              <a:t>陰性反応的中度</a:t>
            </a:r>
            <a:r>
              <a:rPr lang="ja-JP" altLang="en-US" dirty="0"/>
              <a:t>　　　　　　　　　　　</a:t>
            </a:r>
            <a:endParaRPr lang="en-US" altLang="ja-JP" dirty="0" smtClean="0"/>
          </a:p>
          <a:p>
            <a:pPr lvl="1"/>
            <a:r>
              <a:rPr lang="ja-JP" altLang="en-US" dirty="0" smtClean="0"/>
              <a:t>検査陽性の場合の真の陽性者</a:t>
            </a:r>
            <a:endParaRPr lang="en-US" altLang="ja-JP" dirty="0" smtClean="0"/>
          </a:p>
          <a:p>
            <a:pPr lvl="1"/>
            <a:r>
              <a:rPr lang="ja-JP" altLang="en-US" dirty="0" smtClean="0"/>
              <a:t>検査</a:t>
            </a:r>
            <a:r>
              <a:rPr lang="ja-JP" altLang="en-US" dirty="0"/>
              <a:t>陰性の場合の真の陰性者</a:t>
            </a:r>
            <a:endParaRPr kumimoji="1" lang="ja-JP" altLang="en-US" dirty="0"/>
          </a:p>
        </p:txBody>
      </p:sp>
      <p:sp>
        <p:nvSpPr>
          <p:cNvPr id="10" name="日付プレースホルダー 9"/>
          <p:cNvSpPr>
            <a:spLocks noGrp="1"/>
          </p:cNvSpPr>
          <p:nvPr>
            <p:ph type="dt" sz="half" idx="10"/>
          </p:nvPr>
        </p:nvSpPr>
        <p:spPr/>
        <p:txBody>
          <a:bodyPr/>
          <a:lstStyle/>
          <a:p>
            <a:r>
              <a:rPr lang="en-US" altLang="ja-JP" smtClean="0"/>
              <a:t>2021/06/23</a:t>
            </a:r>
            <a:endParaRPr lang="ja-JP" altLang="en-US" dirty="0"/>
          </a:p>
        </p:txBody>
      </p:sp>
      <p:sp>
        <p:nvSpPr>
          <p:cNvPr id="11" name="フッター プレースホルダー 10"/>
          <p:cNvSpPr>
            <a:spLocks noGrp="1"/>
          </p:cNvSpPr>
          <p:nvPr>
            <p:ph type="ftr" sz="quarter" idx="11"/>
          </p:nvPr>
        </p:nvSpPr>
        <p:spPr/>
        <p:txBody>
          <a:bodyPr/>
          <a:lstStyle/>
          <a:p>
            <a:r>
              <a:rPr kumimoji="1" lang="en-US" altLang="ja-JP" smtClean="0"/>
              <a:t>(C) 2021 Masako Kakizaki</a:t>
            </a:r>
            <a:endParaRPr kumimoji="1" lang="ja-JP" altLang="en-US"/>
          </a:p>
        </p:txBody>
      </p:sp>
      <p:sp>
        <p:nvSpPr>
          <p:cNvPr id="8" name="角丸四角形吹き出し 7"/>
          <p:cNvSpPr/>
          <p:nvPr/>
        </p:nvSpPr>
        <p:spPr>
          <a:xfrm>
            <a:off x="6096744" y="365126"/>
            <a:ext cx="2875807" cy="1281111"/>
          </a:xfrm>
          <a:prstGeom prst="wedgeRoundRectCallout">
            <a:avLst>
              <a:gd name="adj1" fmla="val -42228"/>
              <a:gd name="adj2" fmla="val 61834"/>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医師が「新型コロナっぽい？」と思う症状を呈する患者さんがいる場合や患者との濃厚接触者である場合などは、その辺を歩いている人に比べて新型コロナである事前確率が高いともいえる。</a:t>
            </a:r>
            <a:endParaRPr kumimoji="1" lang="ja-JP" altLang="en-US" sz="1200" dirty="0">
              <a:solidFill>
                <a:srgbClr val="000046"/>
              </a:solidFill>
              <a:latin typeface="BIZ UDPゴシック" panose="020B0400000000000000" pitchFamily="50" charset="-128"/>
              <a:ea typeface="BIZ UDPゴシック" panose="020B0400000000000000" pitchFamily="50" charset="-128"/>
            </a:endParaRPr>
          </a:p>
        </p:txBody>
      </p:sp>
      <p:sp>
        <p:nvSpPr>
          <p:cNvPr id="14" name="正方形/長方形 13"/>
          <p:cNvSpPr/>
          <p:nvPr/>
        </p:nvSpPr>
        <p:spPr>
          <a:xfrm>
            <a:off x="545522" y="5573235"/>
            <a:ext cx="10048875" cy="738664"/>
          </a:xfrm>
          <a:prstGeom prst="rect">
            <a:avLst/>
          </a:prstGeom>
        </p:spPr>
        <p:txBody>
          <a:bodyPr wrap="square">
            <a:spAutoFit/>
          </a:bodyPr>
          <a:lstStyle/>
          <a:p>
            <a:r>
              <a:rPr lang="ja-JP" altLang="en-US" sz="1050" dirty="0">
                <a:solidFill>
                  <a:srgbClr val="000042"/>
                </a:solidFill>
                <a:latin typeface="BIZ UDPゴシック" panose="020B0400000000000000" pitchFamily="50" charset="-128"/>
                <a:ea typeface="BIZ UDPゴシック" panose="020B0400000000000000" pitchFamily="50" charset="-128"/>
              </a:rPr>
              <a:t>さらに理解を深めるためにおすすめサイト：</a:t>
            </a:r>
            <a:endParaRPr lang="en-US" altLang="ja-JP" sz="1050" dirty="0">
              <a:solidFill>
                <a:srgbClr val="000042"/>
              </a:solidFill>
              <a:latin typeface="BIZ UDPゴシック" panose="020B0400000000000000" pitchFamily="50" charset="-128"/>
              <a:ea typeface="BIZ UDPゴシック" panose="020B0400000000000000" pitchFamily="50" charset="-128"/>
            </a:endParaRPr>
          </a:p>
          <a:p>
            <a:r>
              <a:rPr lang="ja-JP" altLang="en-US" sz="1050" dirty="0" smtClean="0">
                <a:solidFill>
                  <a:srgbClr val="000042"/>
                </a:solidFill>
                <a:latin typeface="BIZ UDPゴシック" panose="020B0400000000000000" pitchFamily="50" charset="-128"/>
                <a:ea typeface="BIZ UDPゴシック" panose="020B0400000000000000" pitchFamily="50" charset="-128"/>
              </a:rPr>
              <a:t>MSD </a:t>
            </a:r>
            <a:r>
              <a:rPr lang="ja-JP" altLang="en-US" sz="1050" dirty="0">
                <a:solidFill>
                  <a:srgbClr val="000042"/>
                </a:solidFill>
                <a:latin typeface="BIZ UDPゴシック" panose="020B0400000000000000" pitchFamily="50" charset="-128"/>
                <a:ea typeface="BIZ UDPゴシック" panose="020B0400000000000000" pitchFamily="50" charset="-128"/>
              </a:rPr>
              <a:t>マニュアル　プロフェッショナル版「医学的検査および検査結果の理解」</a:t>
            </a:r>
          </a:p>
          <a:p>
            <a:r>
              <a:rPr lang="ja-JP" altLang="en-US" sz="1050" dirty="0">
                <a:solidFill>
                  <a:srgbClr val="000042"/>
                </a:solidFill>
                <a:latin typeface="BIZ UDPゴシック" panose="020B0400000000000000" pitchFamily="50" charset="-128"/>
                <a:ea typeface="BIZ UDPゴシック" panose="020B0400000000000000" pitchFamily="50" charset="-128"/>
              </a:rPr>
              <a:t>https://www.msdmanuals.com/ja-jp/プロフェッショナル/24-その他のトピック/臨床的意思決定/医学的検査および検査結果の</a:t>
            </a:r>
            <a:r>
              <a:rPr lang="ja-JP" altLang="en-US" sz="1050" dirty="0" smtClean="0">
                <a:solidFill>
                  <a:srgbClr val="000042"/>
                </a:solidFill>
                <a:latin typeface="BIZ UDPゴシック" panose="020B0400000000000000" pitchFamily="50" charset="-128"/>
                <a:ea typeface="BIZ UDPゴシック" panose="020B0400000000000000" pitchFamily="50" charset="-128"/>
              </a:rPr>
              <a:t>理解</a:t>
            </a:r>
            <a:endParaRPr lang="en-US" altLang="ja-JP" sz="1050" dirty="0" smtClean="0">
              <a:solidFill>
                <a:srgbClr val="000042"/>
              </a:solidFill>
              <a:latin typeface="BIZ UDPゴシック" panose="020B0400000000000000" pitchFamily="50" charset="-128"/>
              <a:ea typeface="BIZ UDPゴシック" panose="020B0400000000000000" pitchFamily="50" charset="-128"/>
            </a:endParaRPr>
          </a:p>
          <a:p>
            <a:r>
              <a:rPr lang="ja-JP" altLang="en-US" sz="1050" dirty="0" smtClean="0">
                <a:solidFill>
                  <a:srgbClr val="000042"/>
                </a:solidFill>
                <a:latin typeface="BIZ UDPゴシック" panose="020B0400000000000000" pitchFamily="50" charset="-128"/>
                <a:ea typeface="BIZ UDPゴシック" panose="020B0400000000000000" pitchFamily="50" charset="-128"/>
              </a:rPr>
              <a:t>（</a:t>
            </a:r>
            <a:r>
              <a:rPr lang="en-US" altLang="ja-JP" sz="1050" dirty="0" smtClean="0">
                <a:solidFill>
                  <a:srgbClr val="000042"/>
                </a:solidFill>
                <a:latin typeface="BIZ UDPゴシック" panose="020B0400000000000000" pitchFamily="50" charset="-128"/>
                <a:ea typeface="BIZ UDPゴシック" panose="020B0400000000000000" pitchFamily="50" charset="-128"/>
              </a:rPr>
              <a:t>2020</a:t>
            </a:r>
            <a:r>
              <a:rPr lang="ja-JP" altLang="en-US" sz="1050" dirty="0" smtClean="0">
                <a:solidFill>
                  <a:srgbClr val="000042"/>
                </a:solidFill>
                <a:latin typeface="BIZ UDPゴシック" panose="020B0400000000000000" pitchFamily="50" charset="-128"/>
                <a:ea typeface="BIZ UDPゴシック" panose="020B0400000000000000" pitchFamily="50" charset="-128"/>
              </a:rPr>
              <a:t>年</a:t>
            </a:r>
            <a:r>
              <a:rPr lang="en-US" altLang="ja-JP" sz="1050" dirty="0" smtClean="0">
                <a:solidFill>
                  <a:srgbClr val="000042"/>
                </a:solidFill>
                <a:latin typeface="BIZ UDPゴシック" panose="020B0400000000000000" pitchFamily="50" charset="-128"/>
                <a:ea typeface="BIZ UDPゴシック" panose="020B0400000000000000" pitchFamily="50" charset="-128"/>
              </a:rPr>
              <a:t>6</a:t>
            </a:r>
            <a:r>
              <a:rPr lang="ja-JP" altLang="en-US" sz="1050" dirty="0" smtClean="0">
                <a:solidFill>
                  <a:srgbClr val="000042"/>
                </a:solidFill>
                <a:latin typeface="BIZ UDPゴシック" panose="020B0400000000000000" pitchFamily="50" charset="-128"/>
                <a:ea typeface="BIZ UDPゴシック" panose="020B0400000000000000" pitchFamily="50" charset="-128"/>
              </a:rPr>
              <a:t>月</a:t>
            </a:r>
            <a:r>
              <a:rPr lang="en-US" altLang="ja-JP" sz="1050" dirty="0" smtClean="0">
                <a:solidFill>
                  <a:srgbClr val="000042"/>
                </a:solidFill>
                <a:latin typeface="BIZ UDPゴシック" panose="020B0400000000000000" pitchFamily="50" charset="-128"/>
                <a:ea typeface="BIZ UDPゴシック" panose="020B0400000000000000" pitchFamily="50" charset="-128"/>
              </a:rPr>
              <a:t>5</a:t>
            </a:r>
            <a:r>
              <a:rPr lang="ja-JP" altLang="en-US" sz="1050" dirty="0" smtClean="0">
                <a:solidFill>
                  <a:srgbClr val="000042"/>
                </a:solidFill>
                <a:latin typeface="BIZ UDPゴシック" panose="020B0400000000000000" pitchFamily="50" charset="-128"/>
                <a:ea typeface="BIZ UDPゴシック" panose="020B0400000000000000" pitchFamily="50" charset="-128"/>
              </a:rPr>
              <a:t>日閲覧）</a:t>
            </a:r>
            <a:endParaRPr lang="ja-JP" altLang="en-US" sz="1050" dirty="0">
              <a:solidFill>
                <a:srgbClr val="000042"/>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3014676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3985779" y="2539976"/>
            <a:ext cx="1163782" cy="44680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a:t>ある疾患の可能性を考える</a:t>
            </a:r>
            <a:endParaRPr kumimoji="1" lang="ja-JP" altLang="en-US" dirty="0"/>
          </a:p>
        </p:txBody>
      </p:sp>
      <p:cxnSp>
        <p:nvCxnSpPr>
          <p:cNvPr id="6" name="直線矢印コネクタ 5"/>
          <p:cNvCxnSpPr/>
          <p:nvPr/>
        </p:nvCxnSpPr>
        <p:spPr>
          <a:xfrm>
            <a:off x="4083627" y="2161309"/>
            <a:ext cx="976746" cy="0"/>
          </a:xfrm>
          <a:prstGeom prst="straightConnector1">
            <a:avLst/>
          </a:prstGeom>
          <a:ln w="73025">
            <a:solidFill>
              <a:srgbClr val="000042"/>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V="1">
            <a:off x="3119004" y="4104409"/>
            <a:ext cx="2897332" cy="8802"/>
          </a:xfrm>
          <a:prstGeom prst="straightConnector1">
            <a:avLst/>
          </a:prstGeom>
          <a:ln w="73025">
            <a:solidFill>
              <a:srgbClr val="000042"/>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V="1">
            <a:off x="3119004" y="5413664"/>
            <a:ext cx="2897332" cy="10391"/>
          </a:xfrm>
          <a:prstGeom prst="straightConnector1">
            <a:avLst/>
          </a:prstGeom>
          <a:ln w="73025">
            <a:solidFill>
              <a:srgbClr val="00004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V="1">
            <a:off x="4512821" y="2217858"/>
            <a:ext cx="0" cy="322118"/>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V="1">
            <a:off x="4585136" y="4104409"/>
            <a:ext cx="0" cy="322118"/>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4567670" y="5519345"/>
            <a:ext cx="0" cy="322118"/>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3618337" y="4435329"/>
            <a:ext cx="1972566" cy="68685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985779" y="5841463"/>
            <a:ext cx="1163782" cy="44680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470627799"/>
              </p:ext>
            </p:extLst>
          </p:nvPr>
        </p:nvGraphicFramePr>
        <p:xfrm>
          <a:off x="250247" y="1738039"/>
          <a:ext cx="8634846" cy="4691954"/>
        </p:xfrm>
        <a:graphic>
          <a:graphicData uri="http://schemas.openxmlformats.org/drawingml/2006/table">
            <a:tbl>
              <a:tblPr firstRow="1" bandRow="1">
                <a:tableStyleId>{2D5ABB26-0587-4C30-8999-92F81FD0307C}</a:tableStyleId>
              </a:tblPr>
              <a:tblGrid>
                <a:gridCol w="2878282">
                  <a:extLst>
                    <a:ext uri="{9D8B030D-6E8A-4147-A177-3AD203B41FA5}">
                      <a16:colId xmlns:a16="http://schemas.microsoft.com/office/drawing/2014/main" xmlns="" val="20000"/>
                    </a:ext>
                  </a:extLst>
                </a:gridCol>
                <a:gridCol w="959427">
                  <a:extLst>
                    <a:ext uri="{9D8B030D-6E8A-4147-A177-3AD203B41FA5}">
                      <a16:colId xmlns:a16="http://schemas.microsoft.com/office/drawing/2014/main" xmlns="" val="20001"/>
                    </a:ext>
                  </a:extLst>
                </a:gridCol>
                <a:gridCol w="959428">
                  <a:extLst>
                    <a:ext uri="{9D8B030D-6E8A-4147-A177-3AD203B41FA5}">
                      <a16:colId xmlns:a16="http://schemas.microsoft.com/office/drawing/2014/main" xmlns="" val="20002"/>
                    </a:ext>
                  </a:extLst>
                </a:gridCol>
                <a:gridCol w="959427">
                  <a:extLst>
                    <a:ext uri="{9D8B030D-6E8A-4147-A177-3AD203B41FA5}">
                      <a16:colId xmlns:a16="http://schemas.microsoft.com/office/drawing/2014/main" xmlns="" val="20003"/>
                    </a:ext>
                  </a:extLst>
                </a:gridCol>
                <a:gridCol w="2878282">
                  <a:extLst>
                    <a:ext uri="{9D8B030D-6E8A-4147-A177-3AD203B41FA5}">
                      <a16:colId xmlns:a16="http://schemas.microsoft.com/office/drawing/2014/main" xmlns="" val="20004"/>
                    </a:ext>
                  </a:extLst>
                </a:gridCol>
              </a:tblGrid>
              <a:tr h="719270">
                <a:tc gridSpan="2">
                  <a:txBody>
                    <a:bodyPr/>
                    <a:lstStyle/>
                    <a:p>
                      <a:pPr algn="ctr"/>
                      <a:r>
                        <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所見を得る前の疾患の可能性</a:t>
                      </a:r>
                      <a:endParaRPr kumimoji="1" lang="en-US" altLang="ja-JP"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r>
                        <a:rPr kumimoji="1" lang="ja-JP" altLang="en-US" sz="2000"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（事前確率）</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kumimoji="1" lang="ja-JP" altLang="en-US" dirty="0">
                        <a:solidFill>
                          <a:srgbClr val="000042"/>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所見を得た後の疾患の可能性</a:t>
                      </a:r>
                      <a:endParaRPr kumimoji="1" lang="en-US" altLang="ja-JP"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r>
                        <a:rPr kumimoji="1" lang="ja-JP" altLang="en-US" sz="2000"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（事後確率）</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BFF"/>
                    </a:solidFill>
                  </a:tcPr>
                </a:tc>
                <a:tc hMerge="1">
                  <a:txBody>
                    <a:bodyPr/>
                    <a:lstStyle/>
                    <a:p>
                      <a:endParaRPr kumimoji="1" lang="ja-JP" altLang="en-US" dirty="0">
                        <a:solidFill>
                          <a:srgbClr val="000042"/>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642651">
                <a:tc>
                  <a:txBody>
                    <a:bodyPr/>
                    <a:lstStyle/>
                    <a:p>
                      <a:pPr algn="ctr"/>
                      <a:endPar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ある所見</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solidFill>
                          <a:srgbClr val="000042"/>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solidFill>
                          <a:srgbClr val="000042"/>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642651">
                <a:tc>
                  <a:txBody>
                    <a:bodyPr/>
                    <a:lstStyle/>
                    <a:p>
                      <a:pPr algn="ctr"/>
                      <a:endParaRPr kumimoji="1" lang="ja-JP" altLang="en-US" sz="200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642651">
                <a:tc>
                  <a:txBody>
                    <a:bodyPr/>
                    <a:lstStyle/>
                    <a:p>
                      <a:pPr algn="ctr"/>
                      <a:r>
                        <a:rPr kumimoji="1" lang="ja-JP" altLang="en-US" sz="20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新型コロナの</a:t>
                      </a:r>
                      <a:r>
                        <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可能性</a:t>
                      </a:r>
                      <a:r>
                        <a:rPr kumimoji="1" lang="en-US" altLang="ja-JP"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a:t>
                      </a:r>
                      <a:r>
                        <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20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新型コロナの可能性</a:t>
                      </a:r>
                      <a:r>
                        <a:rPr kumimoji="1" lang="en-US" altLang="ja-JP" sz="20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30</a:t>
                      </a:r>
                      <a:r>
                        <a:rPr kumimoji="1" lang="ja-JP" altLang="en-US" sz="20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kumimoji="1" lang="en-US" altLang="ja-JP" sz="2000" baseline="300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endParaRPr kumimoji="1" lang="ja-JP" altLang="en-US" sz="2000" baseline="30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BFF"/>
                    </a:solidFill>
                  </a:tcPr>
                </a:tc>
                <a:extLst>
                  <a:ext uri="{0D108BD9-81ED-4DB2-BD59-A6C34878D82A}">
                    <a16:rowId xmlns:a16="http://schemas.microsoft.com/office/drawing/2014/main" xmlns="" val="10003"/>
                  </a:ext>
                </a:extLst>
              </a:tr>
              <a:tr h="642651">
                <a:tc>
                  <a:txBody>
                    <a:bodyPr/>
                    <a:lstStyle/>
                    <a:p>
                      <a:pPr algn="ctr"/>
                      <a:endPar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37.5</a:t>
                      </a:r>
                      <a:r>
                        <a:rPr kumimoji="1" lang="ja-JP" altLang="en-US"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度以上の熱が</a:t>
                      </a:r>
                      <a:endParaRPr kumimoji="1" lang="en-US" altLang="ja-JP"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4</a:t>
                      </a:r>
                      <a:r>
                        <a:rPr kumimoji="1" lang="ja-JP" altLang="en-US"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日以上続く</a:t>
                      </a: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solidFill>
                          <a:srgbClr val="000042"/>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solidFill>
                          <a:srgbClr val="000042"/>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642651">
                <a:tc>
                  <a:txBody>
                    <a:bodyPr/>
                    <a:lstStyle/>
                    <a:p>
                      <a:pPr algn="ctr"/>
                      <a:r>
                        <a:rPr kumimoji="1" lang="ja-JP" altLang="en-US" sz="20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新型コロナの可能性</a:t>
                      </a:r>
                      <a:r>
                        <a:rPr kumimoji="1" lang="en-US" altLang="ja-JP" sz="20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30</a:t>
                      </a:r>
                      <a:r>
                        <a:rPr kumimoji="1" lang="ja-JP" altLang="en-US" sz="20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endPar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20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新型コロナの可能性</a:t>
                      </a:r>
                      <a:r>
                        <a:rPr kumimoji="1" lang="en-US" altLang="ja-JP" sz="20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50</a:t>
                      </a:r>
                      <a:r>
                        <a:rPr kumimoji="1" lang="ja-JP" altLang="en-US" sz="20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kumimoji="1" lang="en-US" altLang="ja-JP" sz="2000" baseline="300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endParaRPr kumimoji="1" lang="ja-JP" altLang="en-US" sz="2000" baseline="30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BFF"/>
                    </a:solidFill>
                  </a:tcPr>
                </a:tc>
                <a:extLst>
                  <a:ext uri="{0D108BD9-81ED-4DB2-BD59-A6C34878D82A}">
                    <a16:rowId xmlns:a16="http://schemas.microsoft.com/office/drawing/2014/main" xmlns="" val="10005"/>
                  </a:ext>
                </a:extLst>
              </a:tr>
              <a:tr h="642651">
                <a:tc>
                  <a:txBody>
                    <a:bodyPr/>
                    <a:lstStyle/>
                    <a:p>
                      <a:pPr algn="ctr"/>
                      <a:endPar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呼吸困難</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rgbClr val="000042"/>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sz="2000" dirty="0">
                        <a:solidFill>
                          <a:srgbClr val="000042"/>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bl>
          </a:graphicData>
        </a:graphic>
      </p:graphicFrame>
      <p:sp>
        <p:nvSpPr>
          <p:cNvPr id="9" name="日付プレースホルダー 8"/>
          <p:cNvSpPr>
            <a:spLocks noGrp="1"/>
          </p:cNvSpPr>
          <p:nvPr>
            <p:ph type="dt" sz="half" idx="10"/>
          </p:nvPr>
        </p:nvSpPr>
        <p:spPr/>
        <p:txBody>
          <a:bodyPr/>
          <a:lstStyle/>
          <a:p>
            <a:r>
              <a:rPr lang="en-US" altLang="ja-JP" smtClean="0"/>
              <a:t>2021/06/23</a:t>
            </a:r>
            <a:endParaRPr lang="ja-JP" altLang="en-US" dirty="0"/>
          </a:p>
        </p:txBody>
      </p:sp>
      <p:sp>
        <p:nvSpPr>
          <p:cNvPr id="11" name="フッター プレースホルダー 10"/>
          <p:cNvSpPr>
            <a:spLocks noGrp="1"/>
          </p:cNvSpPr>
          <p:nvPr>
            <p:ph type="ftr" sz="quarter" idx="11"/>
          </p:nvPr>
        </p:nvSpPr>
        <p:spPr/>
        <p:txBody>
          <a:bodyPr/>
          <a:lstStyle/>
          <a:p>
            <a:r>
              <a:rPr kumimoji="1" lang="en-US" altLang="ja-JP" smtClean="0"/>
              <a:t>(C) 2021 Masako Kakizaki</a:t>
            </a:r>
            <a:endParaRPr kumimoji="1" lang="ja-JP" altLang="en-US"/>
          </a:p>
        </p:txBody>
      </p:sp>
      <p:sp>
        <p:nvSpPr>
          <p:cNvPr id="19" name="角丸四角形吹き出し 18"/>
          <p:cNvSpPr/>
          <p:nvPr/>
        </p:nvSpPr>
        <p:spPr>
          <a:xfrm>
            <a:off x="5321834" y="5901432"/>
            <a:ext cx="4236891" cy="631584"/>
          </a:xfrm>
          <a:prstGeom prst="wedgeRoundRectCallout">
            <a:avLst>
              <a:gd name="adj1" fmla="val 31448"/>
              <a:gd name="adj2" fmla="val 4117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baseline="30000" dirty="0" smtClean="0">
                <a:solidFill>
                  <a:srgbClr val="000046"/>
                </a:solidFill>
                <a:latin typeface="BIZ UDPゴシック" panose="020B0400000000000000" pitchFamily="50" charset="-128"/>
                <a:ea typeface="BIZ UDPゴシック" panose="020B0400000000000000" pitchFamily="50" charset="-128"/>
              </a:rPr>
              <a:t>※</a:t>
            </a:r>
            <a:r>
              <a:rPr kumimoji="1" lang="ja-JP" altLang="en-US" sz="1050" dirty="0" smtClean="0">
                <a:solidFill>
                  <a:srgbClr val="000046"/>
                </a:solidFill>
                <a:latin typeface="BIZ UDPゴシック" panose="020B0400000000000000" pitchFamily="50" charset="-128"/>
                <a:ea typeface="BIZ UDPゴシック" panose="020B0400000000000000" pitchFamily="50" charset="-128"/>
              </a:rPr>
              <a:t>実際の数値とは異なりあくまで架空の数値です</a:t>
            </a:r>
            <a:endParaRPr kumimoji="1" lang="ja-JP" altLang="en-US" sz="1050" dirty="0">
              <a:solidFill>
                <a:srgbClr val="000046"/>
              </a:solidFill>
              <a:latin typeface="BIZ UDPゴシック" panose="020B0400000000000000" pitchFamily="50" charset="-128"/>
              <a:ea typeface="BIZ UDPゴシック" panose="020B0400000000000000" pitchFamily="50" charset="-128"/>
            </a:endParaRPr>
          </a:p>
        </p:txBody>
      </p:sp>
      <p:sp>
        <p:nvSpPr>
          <p:cNvPr id="20" name="角丸四角形吹き出し 19"/>
          <p:cNvSpPr/>
          <p:nvPr/>
        </p:nvSpPr>
        <p:spPr>
          <a:xfrm>
            <a:off x="5321834" y="2727813"/>
            <a:ext cx="3064520" cy="827579"/>
          </a:xfrm>
          <a:prstGeom prst="wedgeRoundRectCallout">
            <a:avLst>
              <a:gd name="adj1" fmla="val -42228"/>
              <a:gd name="adj2" fmla="val 61834"/>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疾患特異的な症状の有無で検査前の事前確率は上下する（このあたりは尤度比とか調べると詳しく書いてあります）。</a:t>
            </a:r>
            <a:endParaRPr kumimoji="1" lang="ja-JP" altLang="en-US" sz="1200" dirty="0">
              <a:solidFill>
                <a:srgbClr val="000046"/>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910747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矢印: 右 214"/>
          <p:cNvSpPr/>
          <p:nvPr/>
        </p:nvSpPr>
        <p:spPr>
          <a:xfrm rot="1733322" flipV="1">
            <a:off x="3441940" y="4239617"/>
            <a:ext cx="1368152" cy="830109"/>
          </a:xfrm>
          <a:prstGeom prst="rightArrow">
            <a:avLst/>
          </a:prstGeom>
          <a:solidFill>
            <a:schemeClr val="bg1">
              <a:lumMod val="95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kumimoji="1" lang="ja-JP" altLang="en-US"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陰性</a:t>
            </a:r>
          </a:p>
        </p:txBody>
      </p:sp>
      <p:sp>
        <p:nvSpPr>
          <p:cNvPr id="65" name="矢印: 右 64"/>
          <p:cNvSpPr/>
          <p:nvPr/>
        </p:nvSpPr>
        <p:spPr>
          <a:xfrm rot="19866678">
            <a:off x="3473770" y="2731675"/>
            <a:ext cx="1368152" cy="830109"/>
          </a:xfrm>
          <a:prstGeom prst="rightArrow">
            <a:avLst/>
          </a:prstGeom>
          <a:solidFill>
            <a:schemeClr val="bg1">
              <a:lumMod val="95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陽性</a:t>
            </a:r>
          </a:p>
        </p:txBody>
      </p:sp>
      <p:sp>
        <p:nvSpPr>
          <p:cNvPr id="4" name="四角形: 角を丸くする 3"/>
          <p:cNvSpPr/>
          <p:nvPr/>
        </p:nvSpPr>
        <p:spPr>
          <a:xfrm>
            <a:off x="2684888" y="2920799"/>
            <a:ext cx="928654" cy="1581479"/>
          </a:xfrm>
          <a:prstGeom prst="roundRect">
            <a:avLst/>
          </a:prstGeom>
          <a:solidFill>
            <a:schemeClr val="bg1">
              <a:lumMod val="95000"/>
            </a:schemeClr>
          </a:solidFill>
          <a:ln w="57150">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b="1"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検査</a:t>
            </a:r>
          </a:p>
        </p:txBody>
      </p:sp>
      <p:pic>
        <p:nvPicPr>
          <p:cNvPr id="5" name="図 4"/>
          <p:cNvPicPr>
            <a:picLocks noChangeAspect="1"/>
          </p:cNvPicPr>
          <p:nvPr/>
        </p:nvPicPr>
        <p:blipFill>
          <a:blip r:embed="rId2"/>
          <a:stretch>
            <a:fillRect/>
          </a:stretch>
        </p:blipFill>
        <p:spPr>
          <a:xfrm>
            <a:off x="2759037" y="3531868"/>
            <a:ext cx="780356" cy="768163"/>
          </a:xfrm>
          <a:prstGeom prst="rect">
            <a:avLst/>
          </a:prstGeom>
        </p:spPr>
      </p:pic>
      <p:graphicFrame>
        <p:nvGraphicFramePr>
          <p:cNvPr id="2" name="表 1"/>
          <p:cNvGraphicFramePr>
            <a:graphicFrameLocks noGrp="1"/>
          </p:cNvGraphicFramePr>
          <p:nvPr>
            <p:extLst>
              <p:ext uri="{D42A27DB-BD31-4B8C-83A1-F6EECF244321}">
                <p14:modId xmlns:p14="http://schemas.microsoft.com/office/powerpoint/2010/main" val="2079074078"/>
              </p:ext>
            </p:extLst>
          </p:nvPr>
        </p:nvGraphicFramePr>
        <p:xfrm>
          <a:off x="4833351" y="1620971"/>
          <a:ext cx="1872488" cy="4752532"/>
        </p:xfrm>
        <a:graphic>
          <a:graphicData uri="http://schemas.openxmlformats.org/drawingml/2006/table">
            <a:tbl>
              <a:tblPr firstRow="1" bandRow="1">
                <a:tableStyleId>{2D5ABB26-0587-4C30-8999-92F81FD0307C}</a:tableStyleId>
              </a:tblPr>
              <a:tblGrid>
                <a:gridCol w="1872488">
                  <a:extLst>
                    <a:ext uri="{9D8B030D-6E8A-4147-A177-3AD203B41FA5}">
                      <a16:colId xmlns:a16="http://schemas.microsoft.com/office/drawing/2014/main" xmlns="" val="2383242600"/>
                    </a:ext>
                  </a:extLst>
                </a:gridCol>
              </a:tblGrid>
              <a:tr h="1188133">
                <a:tc>
                  <a:txBody>
                    <a:bodyPr/>
                    <a:lstStyle/>
                    <a:p>
                      <a:pPr algn="ctr"/>
                      <a:r>
                        <a:rPr kumimoji="1" lang="ja-JP" altLang="en-US" sz="1600" b="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疾患＋　検査＋</a:t>
                      </a:r>
                      <a:endParaRPr kumimoji="1" lang="en-US" altLang="ja-JP" sz="1600" b="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r>
                        <a:rPr kumimoji="1" lang="ja-JP" altLang="en-US" sz="1600" b="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（真陽性）</a:t>
                      </a:r>
                    </a:p>
                  </a:txBody>
                  <a:tcPr>
                    <a:solidFill>
                      <a:schemeClr val="accent1">
                        <a:lumMod val="20000"/>
                        <a:lumOff val="80000"/>
                      </a:schemeClr>
                    </a:solidFill>
                  </a:tcPr>
                </a:tc>
                <a:extLst>
                  <a:ext uri="{0D108BD9-81ED-4DB2-BD59-A6C34878D82A}">
                    <a16:rowId xmlns:a16="http://schemas.microsoft.com/office/drawing/2014/main" xmlns="" val="926880287"/>
                  </a:ext>
                </a:extLst>
              </a:tr>
              <a:tr h="1188133">
                <a:tc>
                  <a:txBody>
                    <a:bodyPr/>
                    <a:lstStyle/>
                    <a:p>
                      <a:pPr algn="ctr"/>
                      <a:r>
                        <a:rPr kumimoji="1" lang="ja-JP" altLang="en-US" sz="1600" b="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疾患－　検査＋</a:t>
                      </a:r>
                      <a:endParaRPr kumimoji="1" lang="en-US" altLang="ja-JP" sz="1600" b="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r>
                        <a:rPr kumimoji="1" lang="ja-JP" altLang="en-US" sz="1600" b="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（偽陽性）</a:t>
                      </a:r>
                    </a:p>
                  </a:txBody>
                  <a:tcPr>
                    <a:solidFill>
                      <a:schemeClr val="accent6">
                        <a:lumMod val="20000"/>
                        <a:lumOff val="80000"/>
                      </a:schemeClr>
                    </a:solidFill>
                  </a:tcPr>
                </a:tc>
                <a:extLst>
                  <a:ext uri="{0D108BD9-81ED-4DB2-BD59-A6C34878D82A}">
                    <a16:rowId xmlns:a16="http://schemas.microsoft.com/office/drawing/2014/main" xmlns="" val="3730354730"/>
                  </a:ext>
                </a:extLst>
              </a:tr>
              <a:tr h="1188133">
                <a:tc>
                  <a:txBody>
                    <a:bodyPr/>
                    <a:lstStyle/>
                    <a:p>
                      <a:pPr algn="ctr"/>
                      <a:r>
                        <a:rPr kumimoji="1" lang="ja-JP" altLang="en-US" sz="1600" b="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疾患＋　検査－</a:t>
                      </a:r>
                      <a:endParaRPr kumimoji="1" lang="en-US" altLang="ja-JP" sz="1600" b="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r>
                        <a:rPr kumimoji="1" lang="ja-JP" altLang="en-US" sz="1600" b="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（偽陰性）</a:t>
                      </a:r>
                    </a:p>
                  </a:txBody>
                  <a:tcPr>
                    <a:solidFill>
                      <a:srgbClr val="FFEBFF"/>
                    </a:solidFill>
                  </a:tcPr>
                </a:tc>
                <a:extLst>
                  <a:ext uri="{0D108BD9-81ED-4DB2-BD59-A6C34878D82A}">
                    <a16:rowId xmlns:a16="http://schemas.microsoft.com/office/drawing/2014/main" xmlns="" val="1650907241"/>
                  </a:ext>
                </a:extLst>
              </a:tr>
              <a:tr h="1188133">
                <a:tc>
                  <a:txBody>
                    <a:bodyPr/>
                    <a:lstStyle/>
                    <a:p>
                      <a:pPr algn="ctr"/>
                      <a:r>
                        <a:rPr kumimoji="1" lang="ja-JP" altLang="en-US" sz="1600" b="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疾患－　検査－</a:t>
                      </a:r>
                      <a:endParaRPr kumimoji="1" lang="en-US" altLang="ja-JP" sz="1600" b="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r>
                        <a:rPr kumimoji="1" lang="ja-JP" altLang="en-US" sz="1600" b="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（真陰性）</a:t>
                      </a:r>
                    </a:p>
                  </a:txBody>
                  <a:tcPr>
                    <a:solidFill>
                      <a:srgbClr val="FFF4CD"/>
                    </a:solidFill>
                  </a:tcPr>
                </a:tc>
                <a:extLst>
                  <a:ext uri="{0D108BD9-81ED-4DB2-BD59-A6C34878D82A}">
                    <a16:rowId xmlns:a16="http://schemas.microsoft.com/office/drawing/2014/main" xmlns="" val="1211550982"/>
                  </a:ext>
                </a:extLst>
              </a:tr>
            </a:tbl>
          </a:graphicData>
        </a:graphic>
      </p:graphicFrame>
      <p:grpSp>
        <p:nvGrpSpPr>
          <p:cNvPr id="103" name="グループ化 102"/>
          <p:cNvGrpSpPr/>
          <p:nvPr/>
        </p:nvGrpSpPr>
        <p:grpSpPr>
          <a:xfrm>
            <a:off x="1450041" y="3327125"/>
            <a:ext cx="288032" cy="288577"/>
            <a:chOff x="1903228" y="1137684"/>
            <a:chExt cx="2160000" cy="2160000"/>
          </a:xfrm>
        </p:grpSpPr>
        <p:sp>
          <p:nvSpPr>
            <p:cNvPr id="104" name="楕円 103"/>
            <p:cNvSpPr/>
            <p:nvPr/>
          </p:nvSpPr>
          <p:spPr>
            <a:xfrm>
              <a:off x="1903228"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5" name="楕円 10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6" name="楕円 10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7" name="アーチ 10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13" name="グループ化 112"/>
          <p:cNvGrpSpPr/>
          <p:nvPr/>
        </p:nvGrpSpPr>
        <p:grpSpPr>
          <a:xfrm>
            <a:off x="1450041" y="2181071"/>
            <a:ext cx="288032" cy="288577"/>
            <a:chOff x="1903228" y="1137684"/>
            <a:chExt cx="2160000" cy="2160000"/>
          </a:xfrm>
        </p:grpSpPr>
        <p:sp>
          <p:nvSpPr>
            <p:cNvPr id="114" name="楕円 113"/>
            <p:cNvSpPr/>
            <p:nvPr/>
          </p:nvSpPr>
          <p:spPr>
            <a:xfrm>
              <a:off x="1903228"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15" name="楕円 11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16" name="楕円 11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7" name="アーチ 11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23" name="グループ化 122"/>
          <p:cNvGrpSpPr/>
          <p:nvPr/>
        </p:nvGrpSpPr>
        <p:grpSpPr>
          <a:xfrm>
            <a:off x="1448208" y="3906861"/>
            <a:ext cx="288032" cy="288577"/>
            <a:chOff x="1903228" y="1137684"/>
            <a:chExt cx="2160000" cy="2160000"/>
          </a:xfrm>
        </p:grpSpPr>
        <p:sp>
          <p:nvSpPr>
            <p:cNvPr id="124" name="楕円 123"/>
            <p:cNvSpPr/>
            <p:nvPr/>
          </p:nvSpPr>
          <p:spPr>
            <a:xfrm>
              <a:off x="1903228"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25" name="楕円 12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26" name="楕円 12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7" name="アーチ 12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33" name="グループ化 132"/>
          <p:cNvGrpSpPr/>
          <p:nvPr/>
        </p:nvGrpSpPr>
        <p:grpSpPr>
          <a:xfrm>
            <a:off x="1450669" y="2769724"/>
            <a:ext cx="288032" cy="288577"/>
            <a:chOff x="1903228" y="1137684"/>
            <a:chExt cx="2160000" cy="2160000"/>
          </a:xfrm>
        </p:grpSpPr>
        <p:sp>
          <p:nvSpPr>
            <p:cNvPr id="134" name="楕円 133"/>
            <p:cNvSpPr/>
            <p:nvPr/>
          </p:nvSpPr>
          <p:spPr>
            <a:xfrm>
              <a:off x="1903228"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35" name="楕円 13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36" name="楕円 13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37" name="アーチ 13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38" name="グループ化 137"/>
          <p:cNvGrpSpPr/>
          <p:nvPr/>
        </p:nvGrpSpPr>
        <p:grpSpPr>
          <a:xfrm>
            <a:off x="1448699" y="4440174"/>
            <a:ext cx="288032" cy="288577"/>
            <a:chOff x="1903228" y="1137684"/>
            <a:chExt cx="2160000" cy="2160000"/>
          </a:xfrm>
        </p:grpSpPr>
        <p:sp>
          <p:nvSpPr>
            <p:cNvPr id="139" name="楕円 138"/>
            <p:cNvSpPr/>
            <p:nvPr/>
          </p:nvSpPr>
          <p:spPr>
            <a:xfrm>
              <a:off x="1903228"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40" name="楕円 13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41" name="楕円 14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2" name="アーチ 14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43" name="グループ化 142"/>
          <p:cNvGrpSpPr/>
          <p:nvPr/>
        </p:nvGrpSpPr>
        <p:grpSpPr>
          <a:xfrm>
            <a:off x="943745" y="3328930"/>
            <a:ext cx="280934" cy="288576"/>
            <a:chOff x="4851991" y="1137684"/>
            <a:chExt cx="2160000" cy="2160000"/>
          </a:xfrm>
        </p:grpSpPr>
        <p:sp>
          <p:nvSpPr>
            <p:cNvPr id="144" name="楕円 143"/>
            <p:cNvSpPr/>
            <p:nvPr/>
          </p:nvSpPr>
          <p:spPr>
            <a:xfrm>
              <a:off x="4851991"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45" name="正方形/長方形 14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6" name="十字形 14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7" name="十字形 14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148" name="グループ化 147"/>
          <p:cNvGrpSpPr/>
          <p:nvPr/>
        </p:nvGrpSpPr>
        <p:grpSpPr>
          <a:xfrm>
            <a:off x="462602" y="2182920"/>
            <a:ext cx="280934" cy="288576"/>
            <a:chOff x="4851991" y="1137684"/>
            <a:chExt cx="2160000" cy="2160000"/>
          </a:xfrm>
        </p:grpSpPr>
        <p:sp>
          <p:nvSpPr>
            <p:cNvPr id="149" name="楕円 148"/>
            <p:cNvSpPr/>
            <p:nvPr/>
          </p:nvSpPr>
          <p:spPr>
            <a:xfrm>
              <a:off x="4851991"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50" name="正方形/長方形 14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1" name="十字形 15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2" name="十字形 15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163" name="グループ化 162"/>
          <p:cNvGrpSpPr/>
          <p:nvPr/>
        </p:nvGrpSpPr>
        <p:grpSpPr>
          <a:xfrm>
            <a:off x="459292" y="2758464"/>
            <a:ext cx="280934" cy="288576"/>
            <a:chOff x="4851991" y="1137684"/>
            <a:chExt cx="2160000" cy="2160000"/>
          </a:xfrm>
        </p:grpSpPr>
        <p:sp>
          <p:nvSpPr>
            <p:cNvPr id="164" name="楕円 163"/>
            <p:cNvSpPr/>
            <p:nvPr/>
          </p:nvSpPr>
          <p:spPr>
            <a:xfrm>
              <a:off x="4851991"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65" name="正方形/長方形 16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6" name="十字形 16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7" name="十字形 16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86" name="グループ化 85"/>
          <p:cNvGrpSpPr/>
          <p:nvPr/>
        </p:nvGrpSpPr>
        <p:grpSpPr>
          <a:xfrm>
            <a:off x="459292" y="4448941"/>
            <a:ext cx="280934" cy="288576"/>
            <a:chOff x="4851991" y="1137684"/>
            <a:chExt cx="2160000" cy="2160000"/>
          </a:xfrm>
        </p:grpSpPr>
        <p:sp>
          <p:nvSpPr>
            <p:cNvPr id="87" name="楕円 86"/>
            <p:cNvSpPr/>
            <p:nvPr/>
          </p:nvSpPr>
          <p:spPr>
            <a:xfrm>
              <a:off x="4851991"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88" name="正方形/長方形 8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9" name="十字形 8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0" name="十字形 8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91" name="グループ化 90"/>
          <p:cNvGrpSpPr/>
          <p:nvPr/>
        </p:nvGrpSpPr>
        <p:grpSpPr>
          <a:xfrm>
            <a:off x="5491011" y="2191087"/>
            <a:ext cx="492872" cy="473112"/>
            <a:chOff x="4851991" y="1137684"/>
            <a:chExt cx="2160000" cy="2160000"/>
          </a:xfrm>
        </p:grpSpPr>
        <p:sp>
          <p:nvSpPr>
            <p:cNvPr id="92" name="楕円 91"/>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68" name="正方形/長方形 16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9" name="十字形 16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70" name="十字形 16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171" name="グループ化 170"/>
          <p:cNvGrpSpPr/>
          <p:nvPr/>
        </p:nvGrpSpPr>
        <p:grpSpPr>
          <a:xfrm>
            <a:off x="5501039" y="4595408"/>
            <a:ext cx="492872" cy="473112"/>
            <a:chOff x="4851991" y="1137684"/>
            <a:chExt cx="2160000" cy="2160000"/>
          </a:xfrm>
        </p:grpSpPr>
        <p:sp>
          <p:nvSpPr>
            <p:cNvPr id="172" name="楕円 171"/>
            <p:cNvSpPr/>
            <p:nvPr/>
          </p:nvSpPr>
          <p:spPr>
            <a:xfrm>
              <a:off x="4851991" y="1137684"/>
              <a:ext cx="2160000" cy="2160000"/>
            </a:xfrm>
            <a:prstGeom prst="ellipse">
              <a:avLst/>
            </a:prstGeom>
            <a:solidFill>
              <a:srgbClr val="FFEB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73" name="正方形/長方形 17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74" name="十字形 17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75" name="十字形 17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176" name="グループ化 175"/>
          <p:cNvGrpSpPr/>
          <p:nvPr/>
        </p:nvGrpSpPr>
        <p:grpSpPr>
          <a:xfrm>
            <a:off x="5488586" y="3363252"/>
            <a:ext cx="505325" cy="473114"/>
            <a:chOff x="1903228" y="1137684"/>
            <a:chExt cx="2160000" cy="2160000"/>
          </a:xfrm>
        </p:grpSpPr>
        <p:sp>
          <p:nvSpPr>
            <p:cNvPr id="177" name="楕円 176"/>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78" name="楕円 17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79" name="楕円 17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0" name="アーチ 17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81" name="グループ化 180"/>
          <p:cNvGrpSpPr/>
          <p:nvPr/>
        </p:nvGrpSpPr>
        <p:grpSpPr>
          <a:xfrm>
            <a:off x="5525426" y="5828921"/>
            <a:ext cx="505325" cy="473114"/>
            <a:chOff x="1903228" y="1137684"/>
            <a:chExt cx="2160000" cy="2160000"/>
          </a:xfrm>
        </p:grpSpPr>
        <p:sp>
          <p:nvSpPr>
            <p:cNvPr id="182" name="楕円 181"/>
            <p:cNvSpPr/>
            <p:nvPr/>
          </p:nvSpPr>
          <p:spPr>
            <a:xfrm>
              <a:off x="1903228" y="1137684"/>
              <a:ext cx="2160000" cy="2160000"/>
            </a:xfrm>
            <a:prstGeom prst="ellipse">
              <a:avLst/>
            </a:prstGeom>
            <a:solidFill>
              <a:srgbClr val="FFF4CD"/>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83" name="楕円 18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84" name="楕円 18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5" name="アーチ 18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sp>
        <p:nvSpPr>
          <p:cNvPr id="14" name="右中かっこ 13"/>
          <p:cNvSpPr/>
          <p:nvPr/>
        </p:nvSpPr>
        <p:spPr>
          <a:xfrm>
            <a:off x="6724427" y="1658385"/>
            <a:ext cx="288032" cy="2327907"/>
          </a:xfrm>
          <a:prstGeom prst="rightBrace">
            <a:avLst/>
          </a:prstGeom>
          <a:ln w="38100">
            <a:solidFill>
              <a:srgbClr val="00004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7" name="右中かっこ 186"/>
          <p:cNvSpPr/>
          <p:nvPr/>
        </p:nvSpPr>
        <p:spPr>
          <a:xfrm>
            <a:off x="6722944" y="4020631"/>
            <a:ext cx="288032" cy="2327907"/>
          </a:xfrm>
          <a:prstGeom prst="rightBrace">
            <a:avLst/>
          </a:prstGeom>
          <a:ln w="28575">
            <a:solidFill>
              <a:srgbClr val="00004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7065865" y="2150807"/>
            <a:ext cx="1800493" cy="1200329"/>
          </a:xfrm>
          <a:prstGeom prst="rect">
            <a:avLst/>
          </a:prstGeom>
          <a:noFill/>
        </p:spPr>
        <p:txBody>
          <a:bodyPr wrap="none" rtlCol="0">
            <a:spAutoFit/>
          </a:bodyPr>
          <a:lstStyle/>
          <a:p>
            <a:pPr algn="ctr"/>
            <a:r>
              <a:rPr kumimoji="1" lang="ja-JP" altLang="en-US" b="1" u="sng"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陽性反応的中度</a:t>
            </a:r>
            <a:endParaRPr kumimoji="1" lang="en-US" altLang="ja-JP" b="1" u="sng"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endParaRPr lang="en-US" altLang="ja-JP"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r>
              <a:rPr kumimoji="1" lang="ja-JP" altLang="en-US"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真陽性</a:t>
            </a:r>
            <a:endParaRPr kumimoji="1" lang="en-US" altLang="ja-JP"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r>
              <a:rPr kumimoji="1" lang="ja-JP" altLang="en-US"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真陽性＋偽陽性</a:t>
            </a:r>
          </a:p>
        </p:txBody>
      </p:sp>
      <p:sp>
        <p:nvSpPr>
          <p:cNvPr id="198" name="テキスト ボックス 197"/>
          <p:cNvSpPr txBox="1"/>
          <p:nvPr/>
        </p:nvSpPr>
        <p:spPr>
          <a:xfrm>
            <a:off x="7065865" y="4635883"/>
            <a:ext cx="1800493" cy="1200329"/>
          </a:xfrm>
          <a:prstGeom prst="rect">
            <a:avLst/>
          </a:prstGeom>
          <a:noFill/>
        </p:spPr>
        <p:txBody>
          <a:bodyPr wrap="none" rtlCol="0">
            <a:spAutoFit/>
          </a:bodyPr>
          <a:lstStyle/>
          <a:p>
            <a:pPr algn="ctr"/>
            <a:r>
              <a:rPr kumimoji="1" lang="ja-JP" altLang="en-US" b="1" u="sng"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陰性反応的中度</a:t>
            </a:r>
            <a:endParaRPr kumimoji="1" lang="en-US" altLang="ja-JP" b="1" u="sng"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endParaRPr lang="en-US" altLang="ja-JP"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r>
              <a:rPr kumimoji="1" lang="ja-JP" altLang="en-US"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真陰性</a:t>
            </a:r>
            <a:endParaRPr kumimoji="1" lang="en-US" altLang="ja-JP"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r>
              <a:rPr kumimoji="1" lang="ja-JP" altLang="en-US"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真</a:t>
            </a:r>
            <a:r>
              <a:rPr lang="ja-JP" altLang="en-US"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陰</a:t>
            </a:r>
            <a:r>
              <a:rPr kumimoji="1" lang="ja-JP" altLang="en-US"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性＋偽陰性</a:t>
            </a:r>
          </a:p>
        </p:txBody>
      </p:sp>
      <p:cxnSp>
        <p:nvCxnSpPr>
          <p:cNvPr id="25" name="直線コネクタ 24"/>
          <p:cNvCxnSpPr/>
          <p:nvPr/>
        </p:nvCxnSpPr>
        <p:spPr>
          <a:xfrm>
            <a:off x="7065865" y="2999950"/>
            <a:ext cx="1860670" cy="0"/>
          </a:xfrm>
          <a:prstGeom prst="line">
            <a:avLst/>
          </a:prstGeom>
          <a:ln>
            <a:solidFill>
              <a:srgbClr val="000046"/>
            </a:solidFill>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a:xfrm>
            <a:off x="7041427" y="5469079"/>
            <a:ext cx="1860670" cy="0"/>
          </a:xfrm>
          <a:prstGeom prst="line">
            <a:avLst/>
          </a:prstGeom>
          <a:ln>
            <a:solidFill>
              <a:srgbClr val="000046"/>
            </a:solidFill>
          </a:ln>
        </p:spPr>
        <p:style>
          <a:lnRef idx="1">
            <a:schemeClr val="accent1"/>
          </a:lnRef>
          <a:fillRef idx="0">
            <a:schemeClr val="accent1"/>
          </a:fillRef>
          <a:effectRef idx="0">
            <a:schemeClr val="accent1"/>
          </a:effectRef>
          <a:fontRef idx="minor">
            <a:schemeClr val="tx1"/>
          </a:fontRef>
        </p:style>
      </p:cxnSp>
      <p:sp>
        <p:nvSpPr>
          <p:cNvPr id="31" name="矢印: 五方向 30"/>
          <p:cNvSpPr/>
          <p:nvPr/>
        </p:nvSpPr>
        <p:spPr>
          <a:xfrm>
            <a:off x="323528" y="939607"/>
            <a:ext cx="4523190" cy="504056"/>
          </a:xfrm>
          <a:prstGeom prst="homePlate">
            <a:avLst/>
          </a:prstGeom>
          <a:gradFill>
            <a:gsLst>
              <a:gs pos="45000">
                <a:schemeClr val="bg1">
                  <a:lumMod val="95000"/>
                </a:schemeClr>
              </a:gs>
              <a:gs pos="76000">
                <a:schemeClr val="bg1">
                  <a:lumMod val="85000"/>
                </a:schemeClr>
              </a:gs>
            </a:gsLst>
            <a:lin ang="0" scaled="1"/>
          </a:gradFill>
          <a:ln w="19050">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事前確率（＝有病率）</a:t>
            </a:r>
            <a:endParaRPr kumimoji="1" lang="ja-JP" altLang="en-US" sz="20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64" name="正方形/長方形 63"/>
          <p:cNvSpPr/>
          <p:nvPr/>
        </p:nvSpPr>
        <p:spPr>
          <a:xfrm>
            <a:off x="4925482" y="917812"/>
            <a:ext cx="4111013" cy="533463"/>
          </a:xfrm>
          <a:prstGeom prst="rect">
            <a:avLst/>
          </a:prstGeom>
          <a:solidFill>
            <a:schemeClr val="bg1">
              <a:lumMod val="85000"/>
            </a:schemeClr>
          </a:solidFill>
          <a:ln w="19050">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事後確率</a:t>
            </a:r>
            <a:endParaRPr kumimoji="1" lang="ja-JP" altLang="en-US"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grpSp>
        <p:nvGrpSpPr>
          <p:cNvPr id="251" name="グループ化 250"/>
          <p:cNvGrpSpPr/>
          <p:nvPr/>
        </p:nvGrpSpPr>
        <p:grpSpPr>
          <a:xfrm>
            <a:off x="1962306" y="3310317"/>
            <a:ext cx="288032" cy="288577"/>
            <a:chOff x="1903228" y="1137684"/>
            <a:chExt cx="2160000" cy="2160000"/>
          </a:xfrm>
        </p:grpSpPr>
        <p:sp>
          <p:nvSpPr>
            <p:cNvPr id="252" name="楕円 251"/>
            <p:cNvSpPr/>
            <p:nvPr/>
          </p:nvSpPr>
          <p:spPr>
            <a:xfrm>
              <a:off x="1903228"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53" name="楕円 25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54" name="楕円 25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55" name="アーチ 25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256" name="グループ化 255"/>
          <p:cNvGrpSpPr/>
          <p:nvPr/>
        </p:nvGrpSpPr>
        <p:grpSpPr>
          <a:xfrm>
            <a:off x="1962306" y="2164263"/>
            <a:ext cx="288032" cy="288577"/>
            <a:chOff x="1903228" y="1137684"/>
            <a:chExt cx="2160000" cy="2160000"/>
          </a:xfrm>
        </p:grpSpPr>
        <p:sp>
          <p:nvSpPr>
            <p:cNvPr id="257" name="楕円 256"/>
            <p:cNvSpPr/>
            <p:nvPr/>
          </p:nvSpPr>
          <p:spPr>
            <a:xfrm>
              <a:off x="1903228"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58" name="楕円 25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59" name="楕円 25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60" name="アーチ 25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261" name="グループ化 260"/>
          <p:cNvGrpSpPr/>
          <p:nvPr/>
        </p:nvGrpSpPr>
        <p:grpSpPr>
          <a:xfrm>
            <a:off x="1960473" y="3890053"/>
            <a:ext cx="288032" cy="288577"/>
            <a:chOff x="1903228" y="1137684"/>
            <a:chExt cx="2160000" cy="2160000"/>
          </a:xfrm>
        </p:grpSpPr>
        <p:sp>
          <p:nvSpPr>
            <p:cNvPr id="262" name="楕円 261"/>
            <p:cNvSpPr/>
            <p:nvPr/>
          </p:nvSpPr>
          <p:spPr>
            <a:xfrm>
              <a:off x="1903228"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63" name="楕円 26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64" name="楕円 26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65" name="アーチ 26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266" name="グループ化 265"/>
          <p:cNvGrpSpPr/>
          <p:nvPr/>
        </p:nvGrpSpPr>
        <p:grpSpPr>
          <a:xfrm>
            <a:off x="1962934" y="2752916"/>
            <a:ext cx="288032" cy="288577"/>
            <a:chOff x="1903228" y="1137684"/>
            <a:chExt cx="2160000" cy="2160000"/>
          </a:xfrm>
        </p:grpSpPr>
        <p:sp>
          <p:nvSpPr>
            <p:cNvPr id="267" name="楕円 266"/>
            <p:cNvSpPr/>
            <p:nvPr/>
          </p:nvSpPr>
          <p:spPr>
            <a:xfrm>
              <a:off x="1903228"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68" name="楕円 26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69" name="楕円 26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70" name="アーチ 26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271" name="グループ化 270"/>
          <p:cNvGrpSpPr/>
          <p:nvPr/>
        </p:nvGrpSpPr>
        <p:grpSpPr>
          <a:xfrm>
            <a:off x="1960964" y="4423366"/>
            <a:ext cx="288032" cy="288577"/>
            <a:chOff x="1903228" y="1137684"/>
            <a:chExt cx="2160000" cy="2160000"/>
          </a:xfrm>
        </p:grpSpPr>
        <p:sp>
          <p:nvSpPr>
            <p:cNvPr id="272" name="楕円 271"/>
            <p:cNvSpPr/>
            <p:nvPr/>
          </p:nvSpPr>
          <p:spPr>
            <a:xfrm>
              <a:off x="1903228"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73" name="楕円 27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74" name="楕円 27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75" name="アーチ 27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286" name="グループ化 285"/>
          <p:cNvGrpSpPr/>
          <p:nvPr/>
        </p:nvGrpSpPr>
        <p:grpSpPr>
          <a:xfrm>
            <a:off x="3834783" y="2349652"/>
            <a:ext cx="288032" cy="288577"/>
            <a:chOff x="1903228" y="1137684"/>
            <a:chExt cx="2160000" cy="2160000"/>
          </a:xfrm>
        </p:grpSpPr>
        <p:sp>
          <p:nvSpPr>
            <p:cNvPr id="287" name="楕円 286"/>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88" name="楕円 28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89" name="楕円 28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90" name="アーチ 28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291" name="グループ化 290"/>
          <p:cNvGrpSpPr/>
          <p:nvPr/>
        </p:nvGrpSpPr>
        <p:grpSpPr>
          <a:xfrm>
            <a:off x="3926548" y="2000977"/>
            <a:ext cx="288032" cy="288577"/>
            <a:chOff x="1903228" y="1137684"/>
            <a:chExt cx="2160000" cy="2160000"/>
          </a:xfrm>
        </p:grpSpPr>
        <p:sp>
          <p:nvSpPr>
            <p:cNvPr id="292" name="楕円 291"/>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93" name="楕円 29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94" name="楕円 29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95" name="アーチ 29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296" name="グループ化 295"/>
          <p:cNvGrpSpPr/>
          <p:nvPr/>
        </p:nvGrpSpPr>
        <p:grpSpPr>
          <a:xfrm>
            <a:off x="3513662" y="2113737"/>
            <a:ext cx="280934" cy="288576"/>
            <a:chOff x="4851991" y="1137684"/>
            <a:chExt cx="2160000" cy="2160000"/>
          </a:xfrm>
        </p:grpSpPr>
        <p:sp>
          <p:nvSpPr>
            <p:cNvPr id="297" name="楕円 296"/>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98" name="正方形/長方形 29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99" name="十字形 29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00" name="十字形 29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301" name="グループ化 300"/>
          <p:cNvGrpSpPr/>
          <p:nvPr/>
        </p:nvGrpSpPr>
        <p:grpSpPr>
          <a:xfrm>
            <a:off x="4278470" y="2287735"/>
            <a:ext cx="288032" cy="288577"/>
            <a:chOff x="1903228" y="1137684"/>
            <a:chExt cx="2160000" cy="2160000"/>
          </a:xfrm>
        </p:grpSpPr>
        <p:sp>
          <p:nvSpPr>
            <p:cNvPr id="302" name="楕円 301"/>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03" name="楕円 30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04" name="楕円 30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05" name="アーチ 30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306" name="グループ化 305"/>
          <p:cNvGrpSpPr/>
          <p:nvPr/>
        </p:nvGrpSpPr>
        <p:grpSpPr>
          <a:xfrm>
            <a:off x="3953831" y="5296743"/>
            <a:ext cx="280934" cy="288576"/>
            <a:chOff x="4851991" y="1137684"/>
            <a:chExt cx="2160000" cy="2160000"/>
          </a:xfrm>
        </p:grpSpPr>
        <p:sp>
          <p:nvSpPr>
            <p:cNvPr id="307" name="楕円 306"/>
            <p:cNvSpPr/>
            <p:nvPr/>
          </p:nvSpPr>
          <p:spPr>
            <a:xfrm>
              <a:off x="4851991" y="1137684"/>
              <a:ext cx="2160000" cy="2160000"/>
            </a:xfrm>
            <a:prstGeom prst="ellipse">
              <a:avLst/>
            </a:prstGeom>
            <a:solidFill>
              <a:srgbClr val="FFEB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08" name="正方形/長方形 30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09" name="十字形 30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10" name="十字形 30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311" name="グループ化 310"/>
          <p:cNvGrpSpPr/>
          <p:nvPr/>
        </p:nvGrpSpPr>
        <p:grpSpPr>
          <a:xfrm>
            <a:off x="3349293" y="4724998"/>
            <a:ext cx="288032" cy="288577"/>
            <a:chOff x="1903228" y="1137684"/>
            <a:chExt cx="2160000" cy="2160000"/>
          </a:xfrm>
        </p:grpSpPr>
        <p:sp>
          <p:nvSpPr>
            <p:cNvPr id="312" name="楕円 311"/>
            <p:cNvSpPr/>
            <p:nvPr/>
          </p:nvSpPr>
          <p:spPr>
            <a:xfrm>
              <a:off x="1903228" y="1137684"/>
              <a:ext cx="2160000" cy="2160000"/>
            </a:xfrm>
            <a:prstGeom prst="ellipse">
              <a:avLst/>
            </a:prstGeom>
            <a:solidFill>
              <a:srgbClr val="FFF4CD"/>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13" name="楕円 31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14" name="楕円 31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15" name="アーチ 31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316" name="グループ化 315"/>
          <p:cNvGrpSpPr/>
          <p:nvPr/>
        </p:nvGrpSpPr>
        <p:grpSpPr>
          <a:xfrm>
            <a:off x="3805257" y="4918568"/>
            <a:ext cx="288032" cy="288577"/>
            <a:chOff x="1903228" y="1137684"/>
            <a:chExt cx="2160000" cy="2160000"/>
          </a:xfrm>
        </p:grpSpPr>
        <p:sp>
          <p:nvSpPr>
            <p:cNvPr id="317" name="楕円 316"/>
            <p:cNvSpPr/>
            <p:nvPr/>
          </p:nvSpPr>
          <p:spPr>
            <a:xfrm>
              <a:off x="1903228" y="1137684"/>
              <a:ext cx="2160000" cy="2160000"/>
            </a:xfrm>
            <a:prstGeom prst="ellipse">
              <a:avLst/>
            </a:prstGeom>
            <a:solidFill>
              <a:srgbClr val="FFF4CD"/>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18" name="楕円 31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19" name="楕円 31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20" name="アーチ 31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321" name="グループ化 320"/>
          <p:cNvGrpSpPr/>
          <p:nvPr/>
        </p:nvGrpSpPr>
        <p:grpSpPr>
          <a:xfrm>
            <a:off x="4466096" y="5279935"/>
            <a:ext cx="280934" cy="288576"/>
            <a:chOff x="4851991" y="1137684"/>
            <a:chExt cx="2160000" cy="2160000"/>
          </a:xfrm>
        </p:grpSpPr>
        <p:sp>
          <p:nvSpPr>
            <p:cNvPr id="322" name="楕円 321"/>
            <p:cNvSpPr/>
            <p:nvPr/>
          </p:nvSpPr>
          <p:spPr>
            <a:xfrm>
              <a:off x="4851991" y="1137684"/>
              <a:ext cx="2160000" cy="2160000"/>
            </a:xfrm>
            <a:prstGeom prst="ellipse">
              <a:avLst/>
            </a:prstGeom>
            <a:solidFill>
              <a:srgbClr val="FFEB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23" name="正方形/長方形 32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24" name="十字形 32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25" name="十字形 32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326" name="グループ化 325"/>
          <p:cNvGrpSpPr/>
          <p:nvPr/>
        </p:nvGrpSpPr>
        <p:grpSpPr>
          <a:xfrm>
            <a:off x="474073" y="3299997"/>
            <a:ext cx="280934" cy="288576"/>
            <a:chOff x="4851991" y="1137684"/>
            <a:chExt cx="2160000" cy="2160000"/>
          </a:xfrm>
        </p:grpSpPr>
        <p:sp>
          <p:nvSpPr>
            <p:cNvPr id="327" name="楕円 326"/>
            <p:cNvSpPr/>
            <p:nvPr/>
          </p:nvSpPr>
          <p:spPr>
            <a:xfrm>
              <a:off x="4851991"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28" name="正方形/長方形 32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29" name="十字形 32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30" name="十字形 32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331" name="グループ化 330"/>
          <p:cNvGrpSpPr/>
          <p:nvPr/>
        </p:nvGrpSpPr>
        <p:grpSpPr>
          <a:xfrm>
            <a:off x="465184" y="3901972"/>
            <a:ext cx="280934" cy="288576"/>
            <a:chOff x="4851991" y="1137684"/>
            <a:chExt cx="2160000" cy="2160000"/>
          </a:xfrm>
        </p:grpSpPr>
        <p:sp>
          <p:nvSpPr>
            <p:cNvPr id="332" name="楕円 331"/>
            <p:cNvSpPr/>
            <p:nvPr/>
          </p:nvSpPr>
          <p:spPr>
            <a:xfrm>
              <a:off x="4851991"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33" name="正方形/長方形 33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34" name="十字形 33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35" name="十字形 33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336" name="グループ化 335"/>
          <p:cNvGrpSpPr/>
          <p:nvPr/>
        </p:nvGrpSpPr>
        <p:grpSpPr>
          <a:xfrm>
            <a:off x="474683" y="4926291"/>
            <a:ext cx="280934" cy="288576"/>
            <a:chOff x="4851991" y="1137684"/>
            <a:chExt cx="2160000" cy="2160000"/>
          </a:xfrm>
        </p:grpSpPr>
        <p:sp>
          <p:nvSpPr>
            <p:cNvPr id="337" name="楕円 336"/>
            <p:cNvSpPr/>
            <p:nvPr/>
          </p:nvSpPr>
          <p:spPr>
            <a:xfrm>
              <a:off x="4851991"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38" name="正方形/長方形 33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39" name="十字形 33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40" name="十字形 33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341" name="グループ化 340"/>
          <p:cNvGrpSpPr/>
          <p:nvPr/>
        </p:nvGrpSpPr>
        <p:grpSpPr>
          <a:xfrm>
            <a:off x="465794" y="5426665"/>
            <a:ext cx="280934" cy="288576"/>
            <a:chOff x="4851991" y="1137684"/>
            <a:chExt cx="2160000" cy="2160000"/>
          </a:xfrm>
        </p:grpSpPr>
        <p:sp>
          <p:nvSpPr>
            <p:cNvPr id="342" name="楕円 341"/>
            <p:cNvSpPr/>
            <p:nvPr/>
          </p:nvSpPr>
          <p:spPr>
            <a:xfrm>
              <a:off x="4851991"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43" name="正方形/長方形 34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44" name="十字形 34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45" name="十字形 34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346" name="グループ化 345"/>
          <p:cNvGrpSpPr/>
          <p:nvPr/>
        </p:nvGrpSpPr>
        <p:grpSpPr>
          <a:xfrm>
            <a:off x="961507" y="4914554"/>
            <a:ext cx="280934" cy="288576"/>
            <a:chOff x="4851991" y="1137684"/>
            <a:chExt cx="2160000" cy="2160000"/>
          </a:xfrm>
        </p:grpSpPr>
        <p:sp>
          <p:nvSpPr>
            <p:cNvPr id="347" name="楕円 346"/>
            <p:cNvSpPr/>
            <p:nvPr/>
          </p:nvSpPr>
          <p:spPr>
            <a:xfrm>
              <a:off x="4851991"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48" name="正方形/長方形 34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49" name="十字形 34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50" name="十字形 34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351" name="グループ化 350"/>
          <p:cNvGrpSpPr/>
          <p:nvPr/>
        </p:nvGrpSpPr>
        <p:grpSpPr>
          <a:xfrm>
            <a:off x="952618" y="5414928"/>
            <a:ext cx="280934" cy="288576"/>
            <a:chOff x="4851991" y="1137684"/>
            <a:chExt cx="2160000" cy="2160000"/>
          </a:xfrm>
        </p:grpSpPr>
        <p:sp>
          <p:nvSpPr>
            <p:cNvPr id="352" name="楕円 351"/>
            <p:cNvSpPr/>
            <p:nvPr/>
          </p:nvSpPr>
          <p:spPr>
            <a:xfrm>
              <a:off x="4851991"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53" name="正方形/長方形 35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54" name="十字形 35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55" name="十字形 35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356" name="グループ化 355"/>
          <p:cNvGrpSpPr/>
          <p:nvPr/>
        </p:nvGrpSpPr>
        <p:grpSpPr>
          <a:xfrm>
            <a:off x="971505" y="2170918"/>
            <a:ext cx="280934" cy="288576"/>
            <a:chOff x="4851991" y="1137684"/>
            <a:chExt cx="2160000" cy="2160000"/>
          </a:xfrm>
        </p:grpSpPr>
        <p:sp>
          <p:nvSpPr>
            <p:cNvPr id="357" name="楕円 356"/>
            <p:cNvSpPr/>
            <p:nvPr/>
          </p:nvSpPr>
          <p:spPr>
            <a:xfrm>
              <a:off x="4851991"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58" name="正方形/長方形 35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59" name="十字形 35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60" name="十字形 35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361" name="グループ化 360"/>
          <p:cNvGrpSpPr/>
          <p:nvPr/>
        </p:nvGrpSpPr>
        <p:grpSpPr>
          <a:xfrm>
            <a:off x="962616" y="2772893"/>
            <a:ext cx="280934" cy="288576"/>
            <a:chOff x="4851991" y="1137684"/>
            <a:chExt cx="2160000" cy="2160000"/>
          </a:xfrm>
        </p:grpSpPr>
        <p:sp>
          <p:nvSpPr>
            <p:cNvPr id="362" name="楕円 361"/>
            <p:cNvSpPr/>
            <p:nvPr/>
          </p:nvSpPr>
          <p:spPr>
            <a:xfrm>
              <a:off x="4851991"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63" name="正方形/長方形 36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64" name="十字形 36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65" name="十字形 36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366" name="グループ化 365"/>
          <p:cNvGrpSpPr/>
          <p:nvPr/>
        </p:nvGrpSpPr>
        <p:grpSpPr>
          <a:xfrm>
            <a:off x="950120" y="4442087"/>
            <a:ext cx="280934" cy="288576"/>
            <a:chOff x="4851991" y="1137684"/>
            <a:chExt cx="2160000" cy="2160000"/>
          </a:xfrm>
        </p:grpSpPr>
        <p:sp>
          <p:nvSpPr>
            <p:cNvPr id="367" name="楕円 366"/>
            <p:cNvSpPr/>
            <p:nvPr/>
          </p:nvSpPr>
          <p:spPr>
            <a:xfrm>
              <a:off x="4851991"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68" name="正方形/長方形 36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69" name="十字形 36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70" name="十字形 36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371" name="グループ化 370"/>
          <p:cNvGrpSpPr/>
          <p:nvPr/>
        </p:nvGrpSpPr>
        <p:grpSpPr>
          <a:xfrm>
            <a:off x="956012" y="3895118"/>
            <a:ext cx="280934" cy="288576"/>
            <a:chOff x="4851991" y="1137684"/>
            <a:chExt cx="2160000" cy="2160000"/>
          </a:xfrm>
        </p:grpSpPr>
        <p:sp>
          <p:nvSpPr>
            <p:cNvPr id="372" name="楕円 371"/>
            <p:cNvSpPr/>
            <p:nvPr/>
          </p:nvSpPr>
          <p:spPr>
            <a:xfrm>
              <a:off x="4851991"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73" name="正方形/長方形 37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74" name="十字形 37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75" name="十字形 37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376" name="グループ化 375"/>
          <p:cNvGrpSpPr/>
          <p:nvPr/>
        </p:nvGrpSpPr>
        <p:grpSpPr>
          <a:xfrm>
            <a:off x="1453546" y="4917672"/>
            <a:ext cx="288032" cy="288577"/>
            <a:chOff x="1903228" y="1137684"/>
            <a:chExt cx="2160000" cy="2160000"/>
          </a:xfrm>
        </p:grpSpPr>
        <p:sp>
          <p:nvSpPr>
            <p:cNvPr id="377" name="楕円 376"/>
            <p:cNvSpPr/>
            <p:nvPr/>
          </p:nvSpPr>
          <p:spPr>
            <a:xfrm>
              <a:off x="1903228"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78" name="楕円 37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79" name="楕円 37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80" name="アーチ 37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381" name="グループ化 380"/>
          <p:cNvGrpSpPr/>
          <p:nvPr/>
        </p:nvGrpSpPr>
        <p:grpSpPr>
          <a:xfrm>
            <a:off x="1454037" y="5450985"/>
            <a:ext cx="288032" cy="288577"/>
            <a:chOff x="1903228" y="1137684"/>
            <a:chExt cx="2160000" cy="2160000"/>
          </a:xfrm>
        </p:grpSpPr>
        <p:sp>
          <p:nvSpPr>
            <p:cNvPr id="382" name="楕円 381"/>
            <p:cNvSpPr/>
            <p:nvPr/>
          </p:nvSpPr>
          <p:spPr>
            <a:xfrm>
              <a:off x="1903228"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83" name="楕円 38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84" name="楕円 38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85" name="アーチ 38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386" name="グループ化 385"/>
          <p:cNvGrpSpPr/>
          <p:nvPr/>
        </p:nvGrpSpPr>
        <p:grpSpPr>
          <a:xfrm>
            <a:off x="1965811" y="4900864"/>
            <a:ext cx="288032" cy="288577"/>
            <a:chOff x="1903228" y="1137684"/>
            <a:chExt cx="2160000" cy="2160000"/>
          </a:xfrm>
        </p:grpSpPr>
        <p:sp>
          <p:nvSpPr>
            <p:cNvPr id="387" name="楕円 386"/>
            <p:cNvSpPr/>
            <p:nvPr/>
          </p:nvSpPr>
          <p:spPr>
            <a:xfrm>
              <a:off x="1903228"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88" name="楕円 38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89" name="楕円 38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90" name="アーチ 38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391" name="グループ化 390"/>
          <p:cNvGrpSpPr/>
          <p:nvPr/>
        </p:nvGrpSpPr>
        <p:grpSpPr>
          <a:xfrm>
            <a:off x="1966302" y="5434177"/>
            <a:ext cx="288032" cy="288577"/>
            <a:chOff x="1903228" y="1137684"/>
            <a:chExt cx="2160000" cy="2160000"/>
          </a:xfrm>
        </p:grpSpPr>
        <p:sp>
          <p:nvSpPr>
            <p:cNvPr id="392" name="楕円 391"/>
            <p:cNvSpPr/>
            <p:nvPr/>
          </p:nvSpPr>
          <p:spPr>
            <a:xfrm>
              <a:off x="1903228" y="1137684"/>
              <a:ext cx="2160000" cy="2160000"/>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93" name="楕円 39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94" name="楕円 39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95" name="アーチ 39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sp>
        <p:nvSpPr>
          <p:cNvPr id="66" name="テキスト ボックス 65"/>
          <p:cNvSpPr txBox="1"/>
          <p:nvPr/>
        </p:nvSpPr>
        <p:spPr>
          <a:xfrm>
            <a:off x="240785" y="1671522"/>
            <a:ext cx="2113079" cy="369332"/>
          </a:xfrm>
          <a:prstGeom prst="rect">
            <a:avLst/>
          </a:prstGeom>
          <a:noFill/>
        </p:spPr>
        <p:txBody>
          <a:bodyPr wrap="none" rtlCol="0">
            <a:spAutoFit/>
          </a:bodyPr>
          <a:lstStyle/>
          <a:p>
            <a:r>
              <a:rPr kumimoji="1" lang="ja-JP" altLang="en-US"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疾患あり　疾患なし</a:t>
            </a:r>
          </a:p>
        </p:txBody>
      </p:sp>
      <p:sp>
        <p:nvSpPr>
          <p:cNvPr id="6" name="四角形: 角を丸くする 5"/>
          <p:cNvSpPr/>
          <p:nvPr/>
        </p:nvSpPr>
        <p:spPr>
          <a:xfrm>
            <a:off x="4670706" y="1473604"/>
            <a:ext cx="2129226" cy="2448928"/>
          </a:xfrm>
          <a:prstGeom prst="round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8" name="四角形: 角を丸くする 217"/>
          <p:cNvSpPr/>
          <p:nvPr/>
        </p:nvSpPr>
        <p:spPr>
          <a:xfrm>
            <a:off x="4789985" y="1581466"/>
            <a:ext cx="1915854" cy="1188258"/>
          </a:xfrm>
          <a:prstGeom prst="round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9" name="四角形: 角を丸くする 218"/>
          <p:cNvSpPr/>
          <p:nvPr/>
        </p:nvSpPr>
        <p:spPr>
          <a:xfrm>
            <a:off x="7041427" y="2112680"/>
            <a:ext cx="1915854" cy="451470"/>
          </a:xfrm>
          <a:prstGeom prst="round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 name="日付プレースホルダー 8"/>
          <p:cNvSpPr>
            <a:spLocks noGrp="1"/>
          </p:cNvSpPr>
          <p:nvPr>
            <p:ph type="dt" sz="half" idx="10"/>
          </p:nvPr>
        </p:nvSpPr>
        <p:spPr/>
        <p:txBody>
          <a:bodyPr/>
          <a:lstStyle/>
          <a:p>
            <a:r>
              <a:rPr lang="en-US" altLang="ja-JP" smtClean="0"/>
              <a:t>2021/06/23</a:t>
            </a:r>
            <a:endParaRPr lang="ja-JP" altLang="en-US" dirty="0"/>
          </a:p>
        </p:txBody>
      </p:sp>
      <p:sp>
        <p:nvSpPr>
          <p:cNvPr id="10" name="フッター プレースホルダー 9"/>
          <p:cNvSpPr>
            <a:spLocks noGrp="1"/>
          </p:cNvSpPr>
          <p:nvPr>
            <p:ph type="ftr" sz="quarter" idx="11"/>
          </p:nvPr>
        </p:nvSpPr>
        <p:spPr/>
        <p:txBody>
          <a:bodyPr/>
          <a:lstStyle/>
          <a:p>
            <a:r>
              <a:rPr kumimoji="1" lang="en-US" altLang="ja-JP" smtClean="0"/>
              <a:t>(C) 2021 Masako Kakizaki</a:t>
            </a:r>
            <a:endParaRPr kumimoji="1" lang="ja-JP" altLang="en-US"/>
          </a:p>
        </p:txBody>
      </p:sp>
      <p:sp>
        <p:nvSpPr>
          <p:cNvPr id="224" name="四角形: 角を丸くする 216"/>
          <p:cNvSpPr/>
          <p:nvPr/>
        </p:nvSpPr>
        <p:spPr>
          <a:xfrm>
            <a:off x="4686247" y="4003905"/>
            <a:ext cx="2117761" cy="2506686"/>
          </a:xfrm>
          <a:prstGeom prst="roundRect">
            <a:avLst/>
          </a:prstGeom>
          <a:noFill/>
          <a:ln w="571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26" name="四角形: 角を丸くする 217"/>
          <p:cNvSpPr/>
          <p:nvPr/>
        </p:nvSpPr>
        <p:spPr>
          <a:xfrm>
            <a:off x="4806934" y="5206786"/>
            <a:ext cx="1915854" cy="1188258"/>
          </a:xfrm>
          <a:prstGeom prst="roundRect">
            <a:avLst/>
          </a:prstGeom>
          <a:noFill/>
          <a:ln w="571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27" name="四角形: 角を丸くする 218"/>
          <p:cNvSpPr/>
          <p:nvPr/>
        </p:nvSpPr>
        <p:spPr>
          <a:xfrm>
            <a:off x="7045504" y="4562437"/>
            <a:ext cx="1915854" cy="451470"/>
          </a:xfrm>
          <a:prstGeom prst="roundRect">
            <a:avLst/>
          </a:prstGeom>
          <a:noFill/>
          <a:ln w="571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28" name="角丸四角形吹き出し 227"/>
          <p:cNvSpPr/>
          <p:nvPr/>
        </p:nvSpPr>
        <p:spPr>
          <a:xfrm>
            <a:off x="2528158" y="5658568"/>
            <a:ext cx="1521464" cy="560348"/>
          </a:xfrm>
          <a:prstGeom prst="wedgeRoundRectCallout">
            <a:avLst>
              <a:gd name="adj1" fmla="val -35359"/>
              <a:gd name="adj2" fmla="val -101350"/>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結果次第で振り分けられてゆく。</a:t>
            </a:r>
            <a:endParaRPr kumimoji="1" lang="ja-JP" altLang="en-US" sz="1200" dirty="0">
              <a:solidFill>
                <a:srgbClr val="000046"/>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630930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9562" y="375884"/>
            <a:ext cx="7044876" cy="857250"/>
          </a:xfrm>
        </p:spPr>
        <p:txBody>
          <a:bodyPr>
            <a:normAutofit/>
          </a:bodyPr>
          <a:lstStyle/>
          <a:p>
            <a:r>
              <a:rPr lang="ja-JP" altLang="en-US" dirty="0" smtClean="0"/>
              <a:t>陽性</a:t>
            </a:r>
            <a:r>
              <a:rPr lang="en-US" altLang="ja-JP" dirty="0" smtClean="0"/>
              <a:t>/</a:t>
            </a:r>
            <a:r>
              <a:rPr lang="ja-JP" altLang="en-US" dirty="0" smtClean="0"/>
              <a:t>陰性反応</a:t>
            </a:r>
            <a:r>
              <a:rPr lang="ja-JP" altLang="en-US" dirty="0"/>
              <a:t>的中度</a:t>
            </a:r>
            <a:endParaRPr kumimoji="1" lang="ja-JP" altLang="en-US" dirty="0">
              <a:solidFill>
                <a:srgbClr val="FF0066"/>
              </a:solidFill>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862172591"/>
              </p:ext>
            </p:extLst>
          </p:nvPr>
        </p:nvGraphicFramePr>
        <p:xfrm>
          <a:off x="1620981" y="1378690"/>
          <a:ext cx="5621481" cy="2559464"/>
        </p:xfrm>
        <a:graphic>
          <a:graphicData uri="http://schemas.openxmlformats.org/drawingml/2006/table">
            <a:tbl>
              <a:tblPr firstRow="1" bandRow="1">
                <a:tableStyleId>{2D5ABB26-0587-4C30-8999-92F81FD0307C}</a:tableStyleId>
              </a:tblPr>
              <a:tblGrid>
                <a:gridCol w="744875">
                  <a:extLst>
                    <a:ext uri="{9D8B030D-6E8A-4147-A177-3AD203B41FA5}">
                      <a16:colId xmlns:a16="http://schemas.microsoft.com/office/drawing/2014/main" xmlns="" val="20000"/>
                    </a:ext>
                  </a:extLst>
                </a:gridCol>
                <a:gridCol w="442686">
                  <a:extLst>
                    <a:ext uri="{9D8B030D-6E8A-4147-A177-3AD203B41FA5}">
                      <a16:colId xmlns:a16="http://schemas.microsoft.com/office/drawing/2014/main" xmlns="" val="20001"/>
                    </a:ext>
                  </a:extLst>
                </a:gridCol>
                <a:gridCol w="2216960">
                  <a:extLst>
                    <a:ext uri="{9D8B030D-6E8A-4147-A177-3AD203B41FA5}">
                      <a16:colId xmlns:a16="http://schemas.microsoft.com/office/drawing/2014/main" xmlns="" val="20002"/>
                    </a:ext>
                  </a:extLst>
                </a:gridCol>
                <a:gridCol w="2216960">
                  <a:extLst>
                    <a:ext uri="{9D8B030D-6E8A-4147-A177-3AD203B41FA5}">
                      <a16:colId xmlns:a16="http://schemas.microsoft.com/office/drawing/2014/main" xmlns="" val="20003"/>
                    </a:ext>
                  </a:extLst>
                </a:gridCol>
              </a:tblGrid>
              <a:tr h="687180">
                <a:tc>
                  <a:txBody>
                    <a:bodyPr/>
                    <a:lstStyle/>
                    <a:p>
                      <a:endPar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a:txBody>
                    <a:bodyPr/>
                    <a:lstStyle/>
                    <a:p>
                      <a:endPar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gridSpan="2">
                  <a:txBody>
                    <a:bodyPr/>
                    <a:lstStyle/>
                    <a:p>
                      <a:pPr algn="ctr"/>
                      <a:r>
                        <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疾患</a:t>
                      </a:r>
                    </a:p>
                  </a:txBody>
                  <a:tcPr marL="68580" marR="68580" marT="34290" marB="34290" anchor="ctr">
                    <a:lnB w="28575" cap="flat" cmpd="sng" algn="ctr">
                      <a:solidFill>
                        <a:srgbClr val="002060"/>
                      </a:solidFill>
                      <a:prstDash val="solid"/>
                      <a:round/>
                      <a:headEnd type="none" w="med" len="med"/>
                      <a:tailEnd type="none" w="med" len="med"/>
                    </a:lnB>
                  </a:tcPr>
                </a:tc>
                <a:tc hMerge="1">
                  <a:txBody>
                    <a:bodyPr/>
                    <a:lstStyle/>
                    <a:p>
                      <a:endParaRPr kumimoji="1" lang="ja-JP" altLang="en-US" dirty="0"/>
                    </a:p>
                  </a:txBody>
                  <a:tcPr/>
                </a:tc>
                <a:extLst>
                  <a:ext uri="{0D108BD9-81ED-4DB2-BD59-A6C34878D82A}">
                    <a16:rowId xmlns:a16="http://schemas.microsoft.com/office/drawing/2014/main" xmlns="" val="10000"/>
                  </a:ext>
                </a:extLst>
              </a:tr>
              <a:tr h="497924">
                <a:tc>
                  <a:txBody>
                    <a:bodyPr/>
                    <a:lstStyle/>
                    <a:p>
                      <a:endPar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a:txBody>
                    <a:bodyPr/>
                    <a:lstStyle/>
                    <a:p>
                      <a:endPar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R w="28575" cap="flat" cmpd="sng" algn="ctr">
                      <a:solidFill>
                        <a:srgbClr val="002060"/>
                      </a:solidFill>
                      <a:prstDash val="solid"/>
                      <a:round/>
                      <a:headEnd type="none" w="med" len="med"/>
                      <a:tailEnd type="none" w="med" len="med"/>
                    </a:lnR>
                    <a:lnB w="28575" cap="flat" cmpd="sng" algn="ctr">
                      <a:solidFill>
                        <a:srgbClr val="002060"/>
                      </a:solidFill>
                      <a:prstDash val="solid"/>
                      <a:round/>
                      <a:headEnd type="none" w="med" len="med"/>
                      <a:tailEnd type="none" w="med" len="med"/>
                    </a:lnB>
                  </a:tcPr>
                </a:tc>
                <a:tc>
                  <a:txBody>
                    <a:bodyPr/>
                    <a:lstStyle/>
                    <a:p>
                      <a:pPr algn="ctr"/>
                      <a:r>
                        <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あり</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なし</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xmlns="" val="10001"/>
                  </a:ext>
                </a:extLst>
              </a:tr>
              <a:tr h="687180">
                <a:tc rowSpan="2">
                  <a:txBody>
                    <a:bodyPr/>
                    <a:lstStyle/>
                    <a:p>
                      <a:r>
                        <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検査</a:t>
                      </a:r>
                    </a:p>
                  </a:txBody>
                  <a:tcPr marL="68580" marR="68580" marT="34290" marB="34290" anchor="ctr">
                    <a:lnR w="28575" cap="flat" cmpd="sng" algn="ctr">
                      <a:solidFill>
                        <a:srgbClr val="002060"/>
                      </a:solidFill>
                      <a:prstDash val="solid"/>
                      <a:round/>
                      <a:headEnd type="none" w="med" len="med"/>
                      <a:tailEnd type="none" w="med" len="med"/>
                    </a:lnR>
                  </a:tcPr>
                </a:tc>
                <a:tc>
                  <a:txBody>
                    <a:bodyPr/>
                    <a:lstStyle/>
                    <a:p>
                      <a:pPr algn="ctr"/>
                      <a:r>
                        <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kumimoji="1" lang="en-US" altLang="ja-JP"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a:t>
                      </a:r>
                      <a:r>
                        <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（真陽性）</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B</a:t>
                      </a:r>
                      <a:r>
                        <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（偽陽性）</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2"/>
                  </a:ext>
                </a:extLst>
              </a:tr>
              <a:tr h="687180">
                <a:tc vMerge="1">
                  <a:txBody>
                    <a:bodyPr/>
                    <a:lstStyle/>
                    <a:p>
                      <a:endParaRPr kumimoji="1" lang="ja-JP" altLang="en-US" dirty="0"/>
                    </a:p>
                  </a:txBody>
                  <a:tcPr/>
                </a:tc>
                <a:tc>
                  <a:txBody>
                    <a:bodyPr/>
                    <a:lstStyle/>
                    <a:p>
                      <a:pPr algn="ctr"/>
                      <a:r>
                        <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kumimoji="1" lang="en-US" altLang="ja-JP"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C</a:t>
                      </a:r>
                      <a:r>
                        <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（偽陰性）</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EBFF"/>
                    </a:solidFill>
                  </a:tcPr>
                </a:tc>
                <a:tc>
                  <a:txBody>
                    <a:bodyPr/>
                    <a:lstStyle/>
                    <a:p>
                      <a:pPr algn="ctr"/>
                      <a:r>
                        <a:rPr kumimoji="1" lang="en-US" altLang="ja-JP"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D</a:t>
                      </a:r>
                      <a:r>
                        <a:rPr kumimoji="1" lang="ja-JP" altLang="en-US" sz="2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（真陰性）</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0003"/>
                  </a:ext>
                </a:extLst>
              </a:tr>
            </a:tbl>
          </a:graphicData>
        </a:graphic>
      </p:graphicFrame>
      <p:sp>
        <p:nvSpPr>
          <p:cNvPr id="5" name="コンテンツ プレースホルダ 2"/>
          <p:cNvSpPr txBox="1">
            <a:spLocks/>
          </p:cNvSpPr>
          <p:nvPr/>
        </p:nvSpPr>
        <p:spPr>
          <a:xfrm>
            <a:off x="789262" y="4242344"/>
            <a:ext cx="7804020" cy="25325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rgbClr val="000042"/>
                </a:solidFill>
                <a:latin typeface="メイリオ" panose="020B0604030504040204" pitchFamily="50" charset="-128"/>
                <a:ea typeface="メイリオ" panose="020B0604030504040204" pitchFamily="50" charset="-128"/>
                <a:cs typeface="メイリオ" panose="020B0604030504040204" pitchFamily="50" charset="-128"/>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rgbClr val="000042"/>
                </a:solidFill>
                <a:latin typeface="メイリオ" panose="020B0604030504040204" pitchFamily="50" charset="-128"/>
                <a:ea typeface="メイリオ" panose="020B0604030504040204" pitchFamily="50" charset="-128"/>
                <a:cs typeface="メイリオ" panose="020B0604030504040204" pitchFamily="50" charset="-128"/>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rgbClr val="000042"/>
                </a:solidFill>
                <a:latin typeface="メイリオ" panose="020B0604030504040204" pitchFamily="50" charset="-128"/>
                <a:ea typeface="メイリオ" panose="020B0604030504040204" pitchFamily="50" charset="-128"/>
                <a:cs typeface="メイリオ" panose="020B0604030504040204" pitchFamily="50" charset="-128"/>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rgbClr val="000042"/>
                </a:solidFill>
                <a:latin typeface="メイリオ" panose="020B0604030504040204" pitchFamily="50" charset="-128"/>
                <a:ea typeface="メイリオ" panose="020B0604030504040204" pitchFamily="50" charset="-128"/>
                <a:cs typeface="メイリオ" panose="020B0604030504040204" pitchFamily="50" charset="-128"/>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rgbClr val="000042"/>
                </a:solidFill>
                <a:latin typeface="メイリオ" panose="020B0604030504040204" pitchFamily="50" charset="-128"/>
                <a:ea typeface="メイリオ" panose="020B0604030504040204" pitchFamily="50" charset="-128"/>
                <a:cs typeface="メイリオ"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400" dirty="0">
                <a:latin typeface="BIZ UDPゴシック" panose="020B0400000000000000" pitchFamily="50" charset="-128"/>
                <a:ea typeface="BIZ UDPゴシック" panose="020B0400000000000000" pitchFamily="50" charset="-128"/>
              </a:rPr>
              <a:t>陽性反応的中度：</a:t>
            </a:r>
            <a:endParaRPr lang="en-US" altLang="ja-JP" sz="2400" dirty="0">
              <a:latin typeface="BIZ UDPゴシック" panose="020B0400000000000000" pitchFamily="50" charset="-128"/>
              <a:ea typeface="BIZ UDPゴシック" panose="020B0400000000000000" pitchFamily="50" charset="-128"/>
            </a:endParaRPr>
          </a:p>
          <a:p>
            <a:pPr lvl="1"/>
            <a:r>
              <a:rPr lang="ja-JP" altLang="en-US" sz="2000" dirty="0">
                <a:latin typeface="BIZ UDPゴシック" panose="020B0400000000000000" pitchFamily="50" charset="-128"/>
                <a:ea typeface="BIZ UDPゴシック" panose="020B0400000000000000" pitchFamily="50" charset="-128"/>
              </a:rPr>
              <a:t>検査陽性の人の中で実際に病気があった人の数</a:t>
            </a:r>
            <a:endParaRPr lang="en-US" altLang="ja-JP" sz="2000" dirty="0">
              <a:latin typeface="BIZ UDPゴシック" panose="020B0400000000000000" pitchFamily="50" charset="-128"/>
              <a:ea typeface="BIZ UDPゴシック" panose="020B0400000000000000" pitchFamily="50" charset="-128"/>
            </a:endParaRPr>
          </a:p>
          <a:p>
            <a:pPr lvl="1"/>
            <a:r>
              <a:rPr lang="en-US" altLang="ja-JP" sz="2000" dirty="0">
                <a:latin typeface="BIZ UDPゴシック" panose="020B0400000000000000" pitchFamily="50" charset="-128"/>
                <a:ea typeface="BIZ UDPゴシック" panose="020B0400000000000000" pitchFamily="50" charset="-128"/>
              </a:rPr>
              <a:t>A/</a:t>
            </a:r>
            <a:r>
              <a:rPr lang="ja-JP" altLang="en-US" sz="2000" dirty="0">
                <a:latin typeface="BIZ UDPゴシック" panose="020B0400000000000000" pitchFamily="50" charset="-128"/>
                <a:ea typeface="BIZ UDPゴシック" panose="020B0400000000000000" pitchFamily="50" charset="-128"/>
              </a:rPr>
              <a:t>（</a:t>
            </a:r>
            <a:r>
              <a:rPr lang="en-US" altLang="ja-JP" sz="2000" dirty="0">
                <a:latin typeface="BIZ UDPゴシック" panose="020B0400000000000000" pitchFamily="50" charset="-128"/>
                <a:ea typeface="BIZ UDPゴシック" panose="020B0400000000000000" pitchFamily="50" charset="-128"/>
              </a:rPr>
              <a:t>A</a:t>
            </a:r>
            <a:r>
              <a:rPr lang="ja-JP" altLang="en-US" sz="2000" dirty="0">
                <a:latin typeface="BIZ UDPゴシック" panose="020B0400000000000000" pitchFamily="50" charset="-128"/>
                <a:ea typeface="BIZ UDPゴシック" panose="020B0400000000000000" pitchFamily="50" charset="-128"/>
              </a:rPr>
              <a:t>＋</a:t>
            </a:r>
            <a:r>
              <a:rPr lang="en-US" altLang="ja-JP" sz="2000" dirty="0">
                <a:latin typeface="BIZ UDPゴシック" panose="020B0400000000000000" pitchFamily="50" charset="-128"/>
                <a:ea typeface="BIZ UDPゴシック" panose="020B0400000000000000" pitchFamily="50" charset="-128"/>
              </a:rPr>
              <a:t>B</a:t>
            </a:r>
            <a:r>
              <a:rPr lang="ja-JP" altLang="en-US" sz="2000" dirty="0">
                <a:latin typeface="BIZ UDPゴシック" panose="020B0400000000000000" pitchFamily="50" charset="-128"/>
                <a:ea typeface="BIZ UDPゴシック" panose="020B0400000000000000" pitchFamily="50" charset="-128"/>
              </a:rPr>
              <a:t>）</a:t>
            </a:r>
            <a:endParaRPr lang="en-US" altLang="ja-JP" sz="20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陰性反応的中度：</a:t>
            </a:r>
            <a:endParaRPr lang="en-US" altLang="ja-JP" sz="2400" dirty="0">
              <a:latin typeface="BIZ UDPゴシック" panose="020B0400000000000000" pitchFamily="50" charset="-128"/>
              <a:ea typeface="BIZ UDPゴシック" panose="020B0400000000000000" pitchFamily="50" charset="-128"/>
            </a:endParaRPr>
          </a:p>
          <a:p>
            <a:pPr lvl="1"/>
            <a:r>
              <a:rPr lang="ja-JP" altLang="en-US" sz="2000" dirty="0">
                <a:latin typeface="BIZ UDPゴシック" panose="020B0400000000000000" pitchFamily="50" charset="-128"/>
                <a:ea typeface="BIZ UDPゴシック" panose="020B0400000000000000" pitchFamily="50" charset="-128"/>
              </a:rPr>
              <a:t>検査陰性の人の中で実際に病気がなかった人の数</a:t>
            </a:r>
            <a:endParaRPr lang="en-US" altLang="ja-JP" sz="2000" dirty="0">
              <a:latin typeface="BIZ UDPゴシック" panose="020B0400000000000000" pitchFamily="50" charset="-128"/>
              <a:ea typeface="BIZ UDPゴシック" panose="020B0400000000000000" pitchFamily="50" charset="-128"/>
            </a:endParaRPr>
          </a:p>
          <a:p>
            <a:pPr lvl="1"/>
            <a:r>
              <a:rPr lang="en-US" altLang="ja-JP" sz="2000" dirty="0">
                <a:latin typeface="BIZ UDPゴシック" panose="020B0400000000000000" pitchFamily="50" charset="-128"/>
                <a:ea typeface="BIZ UDPゴシック" panose="020B0400000000000000" pitchFamily="50" charset="-128"/>
              </a:rPr>
              <a:t>D/</a:t>
            </a:r>
            <a:r>
              <a:rPr lang="ja-JP" altLang="en-US" sz="2000" dirty="0">
                <a:latin typeface="BIZ UDPゴシック" panose="020B0400000000000000" pitchFamily="50" charset="-128"/>
                <a:ea typeface="BIZ UDPゴシック" panose="020B0400000000000000" pitchFamily="50" charset="-128"/>
              </a:rPr>
              <a:t>（</a:t>
            </a:r>
            <a:r>
              <a:rPr lang="en-US" altLang="ja-JP" sz="2000" dirty="0">
                <a:latin typeface="BIZ UDPゴシック" panose="020B0400000000000000" pitchFamily="50" charset="-128"/>
                <a:ea typeface="BIZ UDPゴシック" panose="020B0400000000000000" pitchFamily="50" charset="-128"/>
              </a:rPr>
              <a:t>C</a:t>
            </a:r>
            <a:r>
              <a:rPr lang="ja-JP" altLang="en-US" sz="2000" dirty="0">
                <a:latin typeface="BIZ UDPゴシック" panose="020B0400000000000000" pitchFamily="50" charset="-128"/>
                <a:ea typeface="BIZ UDPゴシック" panose="020B0400000000000000" pitchFamily="50" charset="-128"/>
              </a:rPr>
              <a:t>＋</a:t>
            </a:r>
            <a:r>
              <a:rPr lang="en-US" altLang="ja-JP" sz="2000" dirty="0">
                <a:latin typeface="BIZ UDPゴシック" panose="020B0400000000000000" pitchFamily="50" charset="-128"/>
                <a:ea typeface="BIZ UDPゴシック" panose="020B0400000000000000" pitchFamily="50" charset="-128"/>
              </a:rPr>
              <a:t>D</a:t>
            </a:r>
            <a:r>
              <a:rPr lang="ja-JP" altLang="en-US" sz="2000" dirty="0">
                <a:latin typeface="BIZ UDPゴシック" panose="020B0400000000000000" pitchFamily="50" charset="-128"/>
                <a:ea typeface="BIZ UDPゴシック" panose="020B0400000000000000" pitchFamily="50" charset="-128"/>
              </a:rPr>
              <a:t>）</a:t>
            </a:r>
            <a:endParaRPr lang="en-US" altLang="ja-JP" sz="2000" dirty="0">
              <a:latin typeface="BIZ UDPゴシック" panose="020B0400000000000000" pitchFamily="50" charset="-128"/>
              <a:ea typeface="BIZ UDPゴシック" panose="020B0400000000000000" pitchFamily="50" charset="-128"/>
            </a:endParaRPr>
          </a:p>
        </p:txBody>
      </p:sp>
      <p:sp>
        <p:nvSpPr>
          <p:cNvPr id="3" name="角丸四角形 2"/>
          <p:cNvSpPr/>
          <p:nvPr/>
        </p:nvSpPr>
        <p:spPr>
          <a:xfrm>
            <a:off x="2865121" y="2638697"/>
            <a:ext cx="4221480" cy="570209"/>
          </a:xfrm>
          <a:prstGeom prst="round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3028950" y="2708366"/>
            <a:ext cx="1832264" cy="391896"/>
          </a:xfrm>
          <a:prstGeom prst="round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1049561" y="4211358"/>
            <a:ext cx="2629303" cy="381235"/>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日付プレースホルダー 10"/>
          <p:cNvSpPr>
            <a:spLocks noGrp="1"/>
          </p:cNvSpPr>
          <p:nvPr>
            <p:ph type="dt" sz="half" idx="10"/>
          </p:nvPr>
        </p:nvSpPr>
        <p:spPr/>
        <p:txBody>
          <a:bodyPr/>
          <a:lstStyle/>
          <a:p>
            <a:r>
              <a:rPr lang="en-US" altLang="ja-JP" smtClean="0"/>
              <a:t>2021/06/23</a:t>
            </a:r>
            <a:endParaRPr lang="ja-JP" altLang="en-US" dirty="0"/>
          </a:p>
        </p:txBody>
      </p:sp>
      <p:sp>
        <p:nvSpPr>
          <p:cNvPr id="12" name="フッター プレースホルダー 11"/>
          <p:cNvSpPr>
            <a:spLocks noGrp="1"/>
          </p:cNvSpPr>
          <p:nvPr>
            <p:ph type="ftr" sz="quarter" idx="11"/>
          </p:nvPr>
        </p:nvSpPr>
        <p:spPr/>
        <p:txBody>
          <a:bodyPr/>
          <a:lstStyle/>
          <a:p>
            <a:r>
              <a:rPr kumimoji="1" lang="en-US" altLang="ja-JP" smtClean="0"/>
              <a:t>(C) 2021 Masako Kakizaki</a:t>
            </a:r>
            <a:endParaRPr kumimoji="1" lang="ja-JP" altLang="en-US"/>
          </a:p>
        </p:txBody>
      </p:sp>
      <p:sp>
        <p:nvSpPr>
          <p:cNvPr id="14" name="角丸四角形 13"/>
          <p:cNvSpPr/>
          <p:nvPr/>
        </p:nvSpPr>
        <p:spPr>
          <a:xfrm>
            <a:off x="2865121" y="3310933"/>
            <a:ext cx="4310742" cy="566760"/>
          </a:xfrm>
          <a:prstGeom prst="roundRect">
            <a:avLst/>
          </a:prstGeom>
          <a:noFill/>
          <a:ln w="571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5254336" y="3389297"/>
            <a:ext cx="1686395" cy="409367"/>
          </a:xfrm>
          <a:prstGeom prst="roundRect">
            <a:avLst/>
          </a:prstGeom>
          <a:noFill/>
          <a:ln w="571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1049561" y="5341461"/>
            <a:ext cx="2703731" cy="459968"/>
          </a:xfrm>
          <a:prstGeom prst="round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36965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solidFill>
                  <a:srgbClr val="FF0066"/>
                </a:solidFill>
              </a:rPr>
              <a:t>本日の内容</a:t>
            </a:r>
          </a:p>
        </p:txBody>
      </p:sp>
      <p:sp>
        <p:nvSpPr>
          <p:cNvPr id="3" name="コンテンツ プレースホルダ 2"/>
          <p:cNvSpPr>
            <a:spLocks noGrp="1"/>
          </p:cNvSpPr>
          <p:nvPr>
            <p:ph idx="1"/>
          </p:nvPr>
        </p:nvSpPr>
        <p:spPr/>
        <p:txBody>
          <a:bodyPr/>
          <a:lstStyle/>
          <a:p>
            <a:pPr marL="514350" indent="-514350">
              <a:buFont typeface="+mj-ea"/>
              <a:buAutoNum type="circleNumDbPlain"/>
            </a:pPr>
            <a:r>
              <a:rPr lang="ja-JP" altLang="en-US" dirty="0" smtClean="0"/>
              <a:t>検査</a:t>
            </a:r>
            <a:r>
              <a:rPr lang="ja-JP" altLang="en-US" dirty="0"/>
              <a:t>の指標</a:t>
            </a:r>
          </a:p>
          <a:p>
            <a:pPr marL="514350" indent="-514350">
              <a:buFont typeface="+mj-ea"/>
              <a:buAutoNum type="circleNumDbPlain"/>
            </a:pPr>
            <a:r>
              <a:rPr lang="ja-JP" altLang="en-US" dirty="0" smtClean="0"/>
              <a:t>感度</a:t>
            </a:r>
            <a:r>
              <a:rPr lang="ja-JP" altLang="en-US" dirty="0"/>
              <a:t>・特異度</a:t>
            </a:r>
          </a:p>
          <a:p>
            <a:pPr marL="514350" indent="-514350">
              <a:buFont typeface="+mj-ea"/>
              <a:buAutoNum type="circleNumDbPlain"/>
            </a:pPr>
            <a:r>
              <a:rPr lang="ja-JP" altLang="en-US" dirty="0" smtClean="0"/>
              <a:t>事前</a:t>
            </a:r>
            <a:r>
              <a:rPr lang="ja-JP" altLang="en-US" dirty="0"/>
              <a:t>確率と事後確率</a:t>
            </a:r>
          </a:p>
          <a:p>
            <a:pPr marL="514350" indent="-514350">
              <a:buFont typeface="+mj-ea"/>
              <a:buAutoNum type="circleNumDbPlain"/>
            </a:pPr>
            <a:r>
              <a:rPr lang="en-US" altLang="ja-JP" dirty="0" smtClean="0"/>
              <a:t>ROC</a:t>
            </a:r>
            <a:r>
              <a:rPr lang="ja-JP" altLang="en-US" dirty="0"/>
              <a:t>曲線</a:t>
            </a:r>
            <a:endParaRPr kumimoji="1" lang="ja-JP" altLang="en-US" dirty="0">
              <a:solidFill>
                <a:srgbClr val="000042"/>
              </a:solidFill>
            </a:endParaRPr>
          </a:p>
        </p:txBody>
      </p:sp>
      <p:sp>
        <p:nvSpPr>
          <p:cNvPr id="7" name="日付プレースホルダー 6"/>
          <p:cNvSpPr>
            <a:spLocks noGrp="1"/>
          </p:cNvSpPr>
          <p:nvPr>
            <p:ph type="dt" sz="half" idx="10"/>
          </p:nvPr>
        </p:nvSpPr>
        <p:spPr/>
        <p:txBody>
          <a:bodyPr/>
          <a:lstStyle/>
          <a:p>
            <a:r>
              <a:rPr lang="en-US" altLang="ja-JP" smtClean="0"/>
              <a:t>2021/06/23</a:t>
            </a:r>
            <a:endParaRPr lang="ja-JP" altLang="en-US" dirty="0"/>
          </a:p>
        </p:txBody>
      </p:sp>
      <p:sp>
        <p:nvSpPr>
          <p:cNvPr id="8" name="フッター プレースホルダー 7"/>
          <p:cNvSpPr>
            <a:spLocks noGrp="1"/>
          </p:cNvSpPr>
          <p:nvPr>
            <p:ph type="ftr" sz="quarter" idx="11"/>
          </p:nvPr>
        </p:nvSpPr>
        <p:spPr/>
        <p:txBody>
          <a:bodyPr/>
          <a:lstStyle/>
          <a:p>
            <a:r>
              <a:rPr kumimoji="1" lang="en-US" altLang="ja-JP" smtClean="0"/>
              <a:t>(C) 2021 Masako Kakizaki</a:t>
            </a:r>
            <a:endParaRPr kumimoji="1" lang="ja-JP" altLang="en-US"/>
          </a:p>
        </p:txBody>
      </p:sp>
    </p:spTree>
    <p:extLst>
      <p:ext uri="{BB962C8B-B14F-4D97-AF65-F5344CB8AC3E}">
        <p14:creationId xmlns:p14="http://schemas.microsoft.com/office/powerpoint/2010/main" val="102110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62272" y="672570"/>
            <a:ext cx="9468544" cy="936104"/>
          </a:xfrm>
        </p:spPr>
        <p:txBody>
          <a:bodyPr>
            <a:normAutofit fontScale="90000"/>
          </a:bodyPr>
          <a:lstStyle/>
          <a:p>
            <a:pPr algn="ctr"/>
            <a:r>
              <a:rPr lang="ja-JP" altLang="en-US" dirty="0"/>
              <a:t>事後確率</a:t>
            </a:r>
            <a:r>
              <a:rPr lang="ja-JP" altLang="en-US" dirty="0" smtClean="0"/>
              <a:t>は事前確率に</a:t>
            </a:r>
            <a:r>
              <a:rPr lang="ja-JP" altLang="en-US" dirty="0"/>
              <a:t>左右される！</a:t>
            </a:r>
            <a:r>
              <a:rPr lang="en-US" altLang="ja-JP" dirty="0"/>
              <a:t/>
            </a:r>
            <a:br>
              <a:rPr lang="en-US" altLang="ja-JP" dirty="0"/>
            </a:br>
            <a:r>
              <a:rPr lang="ja-JP" altLang="en-US" sz="3100" dirty="0">
                <a:solidFill>
                  <a:srgbClr val="000046"/>
                </a:solidFill>
              </a:rPr>
              <a:t>（</a:t>
            </a:r>
            <a:r>
              <a:rPr lang="ja-JP" altLang="en-US" sz="3100" dirty="0" smtClean="0">
                <a:solidFill>
                  <a:srgbClr val="000046"/>
                </a:solidFill>
              </a:rPr>
              <a:t>感度</a:t>
            </a:r>
            <a:r>
              <a:rPr lang="en-US" altLang="ja-JP" sz="3100" dirty="0" smtClean="0">
                <a:solidFill>
                  <a:srgbClr val="000046"/>
                </a:solidFill>
              </a:rPr>
              <a:t>60</a:t>
            </a:r>
            <a:r>
              <a:rPr lang="ja-JP" altLang="en-US" sz="3100" dirty="0" smtClean="0">
                <a:solidFill>
                  <a:srgbClr val="000046"/>
                </a:solidFill>
              </a:rPr>
              <a:t>％</a:t>
            </a:r>
            <a:r>
              <a:rPr lang="ja-JP" altLang="en-US" sz="3100" dirty="0">
                <a:solidFill>
                  <a:srgbClr val="000046"/>
                </a:solidFill>
              </a:rPr>
              <a:t>、</a:t>
            </a:r>
            <a:r>
              <a:rPr lang="ja-JP" altLang="en-US" sz="3100" dirty="0" smtClean="0">
                <a:solidFill>
                  <a:srgbClr val="000046"/>
                </a:solidFill>
              </a:rPr>
              <a:t>特異度</a:t>
            </a:r>
            <a:r>
              <a:rPr lang="en-US" altLang="ja-JP" sz="3100" dirty="0" smtClean="0">
                <a:solidFill>
                  <a:srgbClr val="000046"/>
                </a:solidFill>
              </a:rPr>
              <a:t>99.95</a:t>
            </a:r>
            <a:r>
              <a:rPr lang="ja-JP" altLang="en-US" sz="3100" dirty="0" smtClean="0">
                <a:solidFill>
                  <a:srgbClr val="000046"/>
                </a:solidFill>
              </a:rPr>
              <a:t>％</a:t>
            </a:r>
            <a:r>
              <a:rPr lang="ja-JP" altLang="en-US" sz="3100" dirty="0">
                <a:solidFill>
                  <a:srgbClr val="000046"/>
                </a:solidFill>
              </a:rPr>
              <a:t>の検査の場合）</a:t>
            </a:r>
            <a:endParaRPr kumimoji="1" lang="ja-JP" altLang="en-US" sz="4000" dirty="0">
              <a:solidFill>
                <a:srgbClr val="000046"/>
              </a:solidFill>
            </a:endParaRPr>
          </a:p>
        </p:txBody>
      </p:sp>
      <p:graphicFrame>
        <p:nvGraphicFramePr>
          <p:cNvPr id="49" name="コンテンツ プレースホルダー 5"/>
          <p:cNvGraphicFramePr>
            <a:graphicFrameLocks/>
          </p:cNvGraphicFramePr>
          <p:nvPr>
            <p:extLst>
              <p:ext uri="{D42A27DB-BD31-4B8C-83A1-F6EECF244321}">
                <p14:modId xmlns:p14="http://schemas.microsoft.com/office/powerpoint/2010/main" val="350745612"/>
              </p:ext>
            </p:extLst>
          </p:nvPr>
        </p:nvGraphicFramePr>
        <p:xfrm>
          <a:off x="5364088" y="2526537"/>
          <a:ext cx="2880318" cy="1838565"/>
        </p:xfrm>
        <a:graphic>
          <a:graphicData uri="http://schemas.openxmlformats.org/drawingml/2006/table">
            <a:tbl>
              <a:tblPr firstRow="1" bandRow="1">
                <a:tableStyleId>{2D5ABB26-0587-4C30-8999-92F81FD0307C}</a:tableStyleId>
              </a:tblPr>
              <a:tblGrid>
                <a:gridCol w="275534">
                  <a:extLst>
                    <a:ext uri="{9D8B030D-6E8A-4147-A177-3AD203B41FA5}">
                      <a16:colId xmlns:a16="http://schemas.microsoft.com/office/drawing/2014/main" xmlns="" val="20000"/>
                    </a:ext>
                  </a:extLst>
                </a:gridCol>
                <a:gridCol w="252961">
                  <a:extLst>
                    <a:ext uri="{9D8B030D-6E8A-4147-A177-3AD203B41FA5}">
                      <a16:colId xmlns:a16="http://schemas.microsoft.com/office/drawing/2014/main" xmlns="" val="20001"/>
                    </a:ext>
                  </a:extLst>
                </a:gridCol>
                <a:gridCol w="783941">
                  <a:extLst>
                    <a:ext uri="{9D8B030D-6E8A-4147-A177-3AD203B41FA5}">
                      <a16:colId xmlns:a16="http://schemas.microsoft.com/office/drawing/2014/main" xmlns="" val="20002"/>
                    </a:ext>
                  </a:extLst>
                </a:gridCol>
                <a:gridCol w="783941">
                  <a:extLst>
                    <a:ext uri="{9D8B030D-6E8A-4147-A177-3AD203B41FA5}">
                      <a16:colId xmlns:a16="http://schemas.microsoft.com/office/drawing/2014/main" xmlns="" val="20003"/>
                    </a:ext>
                  </a:extLst>
                </a:gridCol>
                <a:gridCol w="783941">
                  <a:extLst>
                    <a:ext uri="{9D8B030D-6E8A-4147-A177-3AD203B41FA5}">
                      <a16:colId xmlns:a16="http://schemas.microsoft.com/office/drawing/2014/main" xmlns="" val="631500306"/>
                    </a:ext>
                  </a:extLst>
                </a:gridCol>
              </a:tblGrid>
              <a:tr h="367713">
                <a:tc>
                  <a:txBody>
                    <a:bodyPr/>
                    <a:lstStyle/>
                    <a:p>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a:txBody>
                    <a:bodyPr/>
                    <a:lstStyle/>
                    <a:p>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gridSpan="2">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疾患</a:t>
                      </a:r>
                    </a:p>
                  </a:txBody>
                  <a:tcPr marL="68580" marR="68580" marT="34290" marB="34290" anchor="ctr">
                    <a:lnB w="28575" cap="flat" cmpd="sng" algn="ctr">
                      <a:solidFill>
                        <a:srgbClr val="002060"/>
                      </a:solidFill>
                      <a:prstDash val="solid"/>
                      <a:round/>
                      <a:headEnd type="none" w="med" len="med"/>
                      <a:tailEnd type="none" w="med" len="med"/>
                    </a:lnB>
                  </a:tcPr>
                </a:tc>
                <a:tc hMerge="1">
                  <a:txBody>
                    <a:bodyPr/>
                    <a:lstStyle/>
                    <a:p>
                      <a:endParaRPr kumimoji="1" lang="ja-JP" altLang="en-US" dirty="0"/>
                    </a:p>
                  </a:txBody>
                  <a:tcPr/>
                </a:tc>
                <a:tc rowSpan="4">
                  <a:txBody>
                    <a:bodyPr/>
                    <a:lstStyle/>
                    <a:p>
                      <a:pPr algn="ct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xmlns="" val="10000"/>
                  </a:ext>
                </a:extLst>
              </a:tr>
              <a:tr h="367713">
                <a:tc>
                  <a:txBody>
                    <a:bodyPr/>
                    <a:lstStyle/>
                    <a:p>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a:txBody>
                    <a:bodyPr/>
                    <a:lstStyle/>
                    <a:p>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R w="28575" cap="flat" cmpd="sng" algn="ctr">
                      <a:solidFill>
                        <a:srgbClr val="002060"/>
                      </a:solidFill>
                      <a:prstDash val="solid"/>
                      <a:round/>
                      <a:headEnd type="none" w="med" len="med"/>
                      <a:tailEnd type="none" w="med" len="med"/>
                    </a:lnR>
                    <a:lnB w="28575" cap="flat" cmpd="sng" algn="ctr">
                      <a:solidFill>
                        <a:srgbClr val="002060"/>
                      </a:solidFill>
                      <a:prstDash val="solid"/>
                      <a:round/>
                      <a:headEnd type="none" w="med" len="med"/>
                      <a:tailEnd type="none" w="med" len="med"/>
                    </a:lnB>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あり</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なし</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tc vMerge="1">
                  <a:txBody>
                    <a:bodyPr/>
                    <a:lstStyle/>
                    <a:p>
                      <a:pPr algn="ctr"/>
                      <a:endParaRPr kumimoji="1" lang="ja-JP" altLang="en-US" sz="1400" dirty="0">
                        <a:solidFill>
                          <a:srgbClr val="000042"/>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xmlns="" val="10001"/>
                  </a:ext>
                </a:extLst>
              </a:tr>
              <a:tr h="367713">
                <a:tc rowSpan="2">
                  <a:txBody>
                    <a:bodyPr/>
                    <a:lstStyle/>
                    <a:p>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検査</a:t>
                      </a:r>
                    </a:p>
                  </a:txBody>
                  <a:tcPr marL="68580" marR="68580" marT="34290" marB="34290" anchor="ctr">
                    <a:lnR w="28575" cap="flat" cmpd="sng" algn="ctr">
                      <a:solidFill>
                        <a:srgbClr val="002060"/>
                      </a:solidFill>
                      <a:prstDash val="solid"/>
                      <a:round/>
                      <a:headEnd type="none" w="med" len="med"/>
                      <a:tailEnd type="none" w="med" len="med"/>
                    </a:lnR>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tc>
                  <a:txBody>
                    <a:bodyPr/>
                    <a:lstStyle/>
                    <a:p>
                      <a:pPr algn="ctr"/>
                      <a:r>
                        <a:rPr kumimoji="1" lang="en-US" altLang="ja-JP"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3000</a:t>
                      </a: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a:t>
                      </a: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1400" dirty="0">
                        <a:solidFill>
                          <a:srgbClr val="000042"/>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xmlns="" val="10002"/>
                  </a:ext>
                </a:extLst>
              </a:tr>
              <a:tr h="367713">
                <a:tc vMerge="1">
                  <a:txBody>
                    <a:bodyPr/>
                    <a:lstStyle/>
                    <a:p>
                      <a:endParaRPr kumimoji="1" lang="ja-JP" altLang="en-US" dirty="0"/>
                    </a:p>
                  </a:txBody>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tc>
                  <a:txBody>
                    <a:bodyPr/>
                    <a:lstStyle/>
                    <a:p>
                      <a:pPr algn="ctr"/>
                      <a:r>
                        <a:rPr kumimoji="1" lang="en-US" altLang="ja-JP"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2000</a:t>
                      </a: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EBFF"/>
                    </a:solidFill>
                  </a:tcPr>
                </a:tc>
                <a:tc>
                  <a:txBody>
                    <a:bodyPr/>
                    <a:lstStyle/>
                    <a:p>
                      <a:pPr algn="ctr"/>
                      <a:r>
                        <a:rPr kumimoji="1" lang="en-US" altLang="ja-JP"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4997</a:t>
                      </a: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FFCC"/>
                    </a:solidFill>
                  </a:tcPr>
                </a:tc>
                <a:tc vMerge="1">
                  <a:txBody>
                    <a:bodyPr/>
                    <a:lstStyle/>
                    <a:p>
                      <a:pPr algn="ctr"/>
                      <a:endParaRPr kumimoji="1" lang="ja-JP" altLang="en-US" sz="1400" dirty="0">
                        <a:solidFill>
                          <a:srgbClr val="000042"/>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xmlns="" val="10003"/>
                  </a:ext>
                </a:extLst>
              </a:tr>
              <a:tr h="367713">
                <a:tc gridSpan="2">
                  <a:txBody>
                    <a:bodyPr/>
                    <a:lstStyle/>
                    <a:p>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R w="28575" cap="flat" cmpd="sng" algn="ctr">
                      <a:solidFill>
                        <a:srgbClr val="002060"/>
                      </a:solidFill>
                      <a:prstDash val="solid"/>
                      <a:round/>
                      <a:headEnd type="none" w="med" len="med"/>
                      <a:tailEnd type="none" w="med" len="med"/>
                    </a:lnR>
                  </a:tcPr>
                </a:tc>
                <a:tc hMerge="1">
                  <a:txBody>
                    <a:bodyPr/>
                    <a:lstStyle/>
                    <a:p>
                      <a:pPr algn="ctr"/>
                      <a:endParaRPr kumimoji="1" lang="ja-JP" altLang="en-US" sz="1400" dirty="0">
                        <a:solidFill>
                          <a:srgbClr val="000042"/>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noFill/>
                  </a:tcPr>
                </a:tc>
                <a:tc>
                  <a:txBody>
                    <a:bodyPr/>
                    <a:lstStyle/>
                    <a:p>
                      <a:pPr algn="ctr"/>
                      <a:r>
                        <a:rPr kumimoji="1" lang="en-US" altLang="ja-JP"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5000</a:t>
                      </a: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noFill/>
                  </a:tcPr>
                </a:tc>
                <a:tc>
                  <a:txBody>
                    <a:bodyPr/>
                    <a:lstStyle/>
                    <a:p>
                      <a:pPr algn="ctr"/>
                      <a:r>
                        <a:rPr kumimoji="1" lang="en-US" altLang="ja-JP"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5000</a:t>
                      </a: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noFill/>
                  </a:tcPr>
                </a:tc>
                <a:tc>
                  <a:txBody>
                    <a:bodyPr/>
                    <a:lstStyle/>
                    <a:p>
                      <a:pPr algn="ctr"/>
                      <a:r>
                        <a:rPr kumimoji="1" lang="en-US" altLang="ja-JP"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10000</a:t>
                      </a:r>
                      <a:endParaRPr kumimoji="1"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xmlns="" val="979549600"/>
                  </a:ext>
                </a:extLst>
              </a:tr>
            </a:tbl>
          </a:graphicData>
        </a:graphic>
      </p:graphicFrame>
      <p:graphicFrame>
        <p:nvGraphicFramePr>
          <p:cNvPr id="6" name="コンテンツ プレースホルダー 5"/>
          <p:cNvGraphicFramePr>
            <a:graphicFrameLocks/>
          </p:cNvGraphicFramePr>
          <p:nvPr>
            <p:extLst>
              <p:ext uri="{D42A27DB-BD31-4B8C-83A1-F6EECF244321}">
                <p14:modId xmlns:p14="http://schemas.microsoft.com/office/powerpoint/2010/main" val="2429033892"/>
              </p:ext>
            </p:extLst>
          </p:nvPr>
        </p:nvGraphicFramePr>
        <p:xfrm>
          <a:off x="755576" y="2526536"/>
          <a:ext cx="2880318" cy="1966150"/>
        </p:xfrm>
        <a:graphic>
          <a:graphicData uri="http://schemas.openxmlformats.org/drawingml/2006/table">
            <a:tbl>
              <a:tblPr firstRow="1" bandRow="1">
                <a:tableStyleId>{2D5ABB26-0587-4C30-8999-92F81FD0307C}</a:tableStyleId>
              </a:tblPr>
              <a:tblGrid>
                <a:gridCol w="275534">
                  <a:extLst>
                    <a:ext uri="{9D8B030D-6E8A-4147-A177-3AD203B41FA5}">
                      <a16:colId xmlns:a16="http://schemas.microsoft.com/office/drawing/2014/main" xmlns="" val="20000"/>
                    </a:ext>
                  </a:extLst>
                </a:gridCol>
                <a:gridCol w="252961">
                  <a:extLst>
                    <a:ext uri="{9D8B030D-6E8A-4147-A177-3AD203B41FA5}">
                      <a16:colId xmlns:a16="http://schemas.microsoft.com/office/drawing/2014/main" xmlns="" val="20001"/>
                    </a:ext>
                  </a:extLst>
                </a:gridCol>
                <a:gridCol w="783941">
                  <a:extLst>
                    <a:ext uri="{9D8B030D-6E8A-4147-A177-3AD203B41FA5}">
                      <a16:colId xmlns:a16="http://schemas.microsoft.com/office/drawing/2014/main" xmlns="" val="20002"/>
                    </a:ext>
                  </a:extLst>
                </a:gridCol>
                <a:gridCol w="783941">
                  <a:extLst>
                    <a:ext uri="{9D8B030D-6E8A-4147-A177-3AD203B41FA5}">
                      <a16:colId xmlns:a16="http://schemas.microsoft.com/office/drawing/2014/main" xmlns="" val="20003"/>
                    </a:ext>
                  </a:extLst>
                </a:gridCol>
                <a:gridCol w="783941">
                  <a:extLst>
                    <a:ext uri="{9D8B030D-6E8A-4147-A177-3AD203B41FA5}">
                      <a16:colId xmlns:a16="http://schemas.microsoft.com/office/drawing/2014/main" xmlns="" val="631500306"/>
                    </a:ext>
                  </a:extLst>
                </a:gridCol>
              </a:tblGrid>
              <a:tr h="393230">
                <a:tc>
                  <a:txBody>
                    <a:bodyPr/>
                    <a:lstStyle/>
                    <a:p>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a:txBody>
                    <a:bodyPr/>
                    <a:lstStyle/>
                    <a:p>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gridSpan="2">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疾患</a:t>
                      </a:r>
                    </a:p>
                  </a:txBody>
                  <a:tcPr marL="68580" marR="68580" marT="34290" marB="34290" anchor="ctr">
                    <a:lnB w="28575" cap="flat" cmpd="sng" algn="ctr">
                      <a:solidFill>
                        <a:srgbClr val="002060"/>
                      </a:solidFill>
                      <a:prstDash val="solid"/>
                      <a:round/>
                      <a:headEnd type="none" w="med" len="med"/>
                      <a:tailEnd type="none" w="med" len="med"/>
                    </a:lnB>
                  </a:tcPr>
                </a:tc>
                <a:tc hMerge="1">
                  <a:txBody>
                    <a:bodyPr/>
                    <a:lstStyle/>
                    <a:p>
                      <a:endParaRPr kumimoji="1" lang="ja-JP" altLang="en-US" dirty="0"/>
                    </a:p>
                  </a:txBody>
                  <a:tcPr/>
                </a:tc>
                <a:tc rowSpan="4">
                  <a:txBody>
                    <a:bodyPr/>
                    <a:lstStyle/>
                    <a:p>
                      <a:pPr algn="ct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xmlns="" val="10000"/>
                  </a:ext>
                </a:extLst>
              </a:tr>
              <a:tr h="393230">
                <a:tc>
                  <a:txBody>
                    <a:bodyPr/>
                    <a:lstStyle/>
                    <a:p>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a:txBody>
                    <a:bodyPr/>
                    <a:lstStyle/>
                    <a:p>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R w="28575" cap="flat" cmpd="sng" algn="ctr">
                      <a:solidFill>
                        <a:srgbClr val="002060"/>
                      </a:solidFill>
                      <a:prstDash val="solid"/>
                      <a:round/>
                      <a:headEnd type="none" w="med" len="med"/>
                      <a:tailEnd type="none" w="med" len="med"/>
                    </a:lnR>
                    <a:lnB w="28575" cap="flat" cmpd="sng" algn="ctr">
                      <a:solidFill>
                        <a:srgbClr val="002060"/>
                      </a:solidFill>
                      <a:prstDash val="solid"/>
                      <a:round/>
                      <a:headEnd type="none" w="med" len="med"/>
                      <a:tailEnd type="none" w="med" len="med"/>
                    </a:lnB>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あり</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なし</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tc vMerge="1">
                  <a:txBody>
                    <a:bodyPr/>
                    <a:lstStyle/>
                    <a:p>
                      <a:pPr algn="ctr"/>
                      <a:endParaRPr kumimoji="1" lang="ja-JP" altLang="en-US" sz="1400" dirty="0">
                        <a:solidFill>
                          <a:srgbClr val="000042"/>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xmlns="" val="10001"/>
                  </a:ext>
                </a:extLst>
              </a:tr>
              <a:tr h="393230">
                <a:tc rowSpan="2">
                  <a:txBody>
                    <a:bodyPr/>
                    <a:lstStyle/>
                    <a:p>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検査</a:t>
                      </a:r>
                    </a:p>
                  </a:txBody>
                  <a:tcPr marL="68580" marR="68580" marT="34290" marB="34290" anchor="ctr">
                    <a:lnR w="28575" cap="flat" cmpd="sng" algn="ctr">
                      <a:solidFill>
                        <a:srgbClr val="002060"/>
                      </a:solidFill>
                      <a:prstDash val="solid"/>
                      <a:round/>
                      <a:headEnd type="none" w="med" len="med"/>
                      <a:tailEnd type="none" w="med" len="med"/>
                    </a:lnR>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tc>
                  <a:txBody>
                    <a:bodyPr/>
                    <a:lstStyle/>
                    <a:p>
                      <a:pPr algn="ctr"/>
                      <a:r>
                        <a:rPr kumimoji="1" lang="en-US" altLang="ja-JP"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600</a:t>
                      </a: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45</a:t>
                      </a: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1400" dirty="0">
                        <a:solidFill>
                          <a:srgbClr val="000042"/>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xmlns="" val="10002"/>
                  </a:ext>
                </a:extLst>
              </a:tr>
              <a:tr h="393230">
                <a:tc vMerge="1">
                  <a:txBody>
                    <a:bodyPr/>
                    <a:lstStyle/>
                    <a:p>
                      <a:endParaRPr kumimoji="1" lang="ja-JP" altLang="en-US" dirty="0"/>
                    </a:p>
                  </a:txBody>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tc>
                  <a:txBody>
                    <a:bodyPr/>
                    <a:lstStyle/>
                    <a:p>
                      <a:pPr algn="ctr"/>
                      <a:r>
                        <a:rPr kumimoji="1" lang="en-US" altLang="ja-JP"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400</a:t>
                      </a: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EBFF"/>
                    </a:solidFill>
                  </a:tcPr>
                </a:tc>
                <a:tc>
                  <a:txBody>
                    <a:bodyPr/>
                    <a:lstStyle/>
                    <a:p>
                      <a:pPr algn="ctr"/>
                      <a:r>
                        <a:rPr kumimoji="1" lang="en-US" altLang="ja-JP"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8955</a:t>
                      </a: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FFCC"/>
                    </a:solidFill>
                  </a:tcPr>
                </a:tc>
                <a:tc vMerge="1">
                  <a:txBody>
                    <a:bodyPr/>
                    <a:lstStyle/>
                    <a:p>
                      <a:pPr algn="ctr"/>
                      <a:endParaRPr kumimoji="1" lang="ja-JP" altLang="en-US" sz="1400" dirty="0">
                        <a:solidFill>
                          <a:srgbClr val="000042"/>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xmlns="" val="10003"/>
                  </a:ext>
                </a:extLst>
              </a:tr>
              <a:tr h="393230">
                <a:tc gridSpan="2">
                  <a:txBody>
                    <a:bodyPr/>
                    <a:lstStyle/>
                    <a:p>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R w="28575" cap="flat" cmpd="sng" algn="ctr">
                      <a:solidFill>
                        <a:srgbClr val="002060"/>
                      </a:solidFill>
                      <a:prstDash val="solid"/>
                      <a:round/>
                      <a:headEnd type="none" w="med" len="med"/>
                      <a:tailEnd type="none" w="med" len="med"/>
                    </a:lnR>
                  </a:tcPr>
                </a:tc>
                <a:tc hMerge="1">
                  <a:txBody>
                    <a:bodyPr/>
                    <a:lstStyle/>
                    <a:p>
                      <a:pPr algn="ctr"/>
                      <a:endParaRPr kumimoji="1" lang="ja-JP" altLang="en-US" sz="1400" dirty="0">
                        <a:solidFill>
                          <a:srgbClr val="000042"/>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noFill/>
                  </a:tcPr>
                </a:tc>
                <a:tc>
                  <a:txBody>
                    <a:bodyPr/>
                    <a:lstStyle/>
                    <a:p>
                      <a:pPr algn="ctr"/>
                      <a:r>
                        <a:rPr kumimoji="1" lang="en-US" altLang="ja-JP"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1000</a:t>
                      </a: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noFill/>
                  </a:tcPr>
                </a:tc>
                <a:tc>
                  <a:txBody>
                    <a:bodyPr/>
                    <a:lstStyle/>
                    <a:p>
                      <a:pPr algn="ctr"/>
                      <a:r>
                        <a:rPr kumimoji="1" lang="en-US" altLang="ja-JP"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9000</a:t>
                      </a: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noFill/>
                  </a:tcPr>
                </a:tc>
                <a:tc>
                  <a:txBody>
                    <a:bodyPr/>
                    <a:lstStyle/>
                    <a:p>
                      <a:pPr algn="ctr"/>
                      <a:r>
                        <a:rPr kumimoji="1" lang="en-US" altLang="ja-JP"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10000</a:t>
                      </a:r>
                      <a:endParaRPr kumimoji="1"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xmlns="" val="979549600"/>
                  </a:ext>
                </a:extLst>
              </a:tr>
            </a:tbl>
          </a:graphicData>
        </a:graphic>
      </p:graphicFrame>
      <p:sp>
        <p:nvSpPr>
          <p:cNvPr id="4" name="テキスト ボックス 3"/>
          <p:cNvSpPr txBox="1"/>
          <p:nvPr/>
        </p:nvSpPr>
        <p:spPr>
          <a:xfrm>
            <a:off x="755576" y="2185496"/>
            <a:ext cx="3044423" cy="369332"/>
          </a:xfrm>
          <a:prstGeom prst="rect">
            <a:avLst/>
          </a:prstGeom>
          <a:noFill/>
        </p:spPr>
        <p:txBody>
          <a:bodyPr wrap="none" rtlCol="0">
            <a:spAutoFit/>
          </a:bodyPr>
          <a:lstStyle/>
          <a:p>
            <a:r>
              <a:rPr kumimoji="1" lang="ja-JP" altLang="en-US"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検査前確率（＝有病率）</a:t>
            </a:r>
            <a:r>
              <a:rPr lang="en-US" altLang="ja-JP"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1</a:t>
            </a:r>
            <a:r>
              <a:rPr kumimoji="1" lang="en-US" altLang="ja-JP"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0</a:t>
            </a:r>
            <a:r>
              <a:rPr kumimoji="1" lang="ja-JP" altLang="en-US"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a:t>
            </a:r>
          </a:p>
        </p:txBody>
      </p:sp>
      <p:sp>
        <p:nvSpPr>
          <p:cNvPr id="8" name="テキスト ボックス 7"/>
          <p:cNvSpPr txBox="1"/>
          <p:nvPr/>
        </p:nvSpPr>
        <p:spPr>
          <a:xfrm>
            <a:off x="5508104" y="2225404"/>
            <a:ext cx="3073277" cy="369332"/>
          </a:xfrm>
          <a:prstGeom prst="rect">
            <a:avLst/>
          </a:prstGeom>
          <a:noFill/>
        </p:spPr>
        <p:txBody>
          <a:bodyPr wrap="none" rtlCol="0">
            <a:spAutoFit/>
          </a:bodyPr>
          <a:lstStyle/>
          <a:p>
            <a:r>
              <a:rPr kumimoji="1" lang="ja-JP" altLang="en-US"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検査前確率（＝有病率</a:t>
            </a:r>
            <a:r>
              <a:rPr kumimoji="1" lang="ja-JP" altLang="en-US"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50</a:t>
            </a:r>
            <a:r>
              <a:rPr kumimoji="1" lang="ja-JP" altLang="en-US"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a:t>
            </a:r>
            <a:endParaRPr kumimoji="1" lang="ja-JP" altLang="en-US"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9" name="テキスト ボックス 8"/>
          <p:cNvSpPr txBox="1"/>
          <p:nvPr/>
        </p:nvSpPr>
        <p:spPr>
          <a:xfrm>
            <a:off x="451807" y="4652362"/>
            <a:ext cx="4297971" cy="523220"/>
          </a:xfrm>
          <a:prstGeom prst="rect">
            <a:avLst/>
          </a:prstGeom>
          <a:noFill/>
        </p:spPr>
        <p:txBody>
          <a:bodyPr wrap="none" rtlCol="0">
            <a:spAutoFit/>
          </a:bodyPr>
          <a:lstStyle/>
          <a:p>
            <a:r>
              <a:rPr kumimoji="1" lang="ja-JP" altLang="en-US" sz="14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陽性反応的中度＝  </a:t>
            </a:r>
            <a:r>
              <a:rPr kumimoji="1" lang="en-US" altLang="ja-JP" sz="14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600/645×100</a:t>
            </a:r>
            <a:r>
              <a:rPr kumimoji="1" lang="ja-JP" altLang="en-US" sz="14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kumimoji="1" lang="en-US" altLang="ja-JP" sz="14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93.03</a:t>
            </a:r>
            <a:r>
              <a:rPr kumimoji="1" lang="ja-JP" altLang="en-US" sz="14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a:t>
            </a:r>
            <a:endParaRPr kumimoji="1" lang="en-US" altLang="ja-JP" sz="14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4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陰性反応的中度</a:t>
            </a:r>
            <a:r>
              <a:rPr lang="ja-JP" altLang="en-US" sz="14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sz="14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8955/9355×100</a:t>
            </a:r>
            <a:r>
              <a:rPr lang="ja-JP" altLang="en-US" sz="14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sz="14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95.72</a:t>
            </a:r>
            <a:r>
              <a:rPr lang="ja-JP" altLang="en-US" sz="14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a:t>
            </a:r>
            <a:endParaRPr kumimoji="1" lang="ja-JP" altLang="en-US" sz="14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0" name="テキスト ボックス 9"/>
          <p:cNvSpPr txBox="1"/>
          <p:nvPr/>
        </p:nvSpPr>
        <p:spPr>
          <a:xfrm>
            <a:off x="4791526" y="4590807"/>
            <a:ext cx="4253087" cy="523220"/>
          </a:xfrm>
          <a:prstGeom prst="rect">
            <a:avLst/>
          </a:prstGeom>
          <a:noFill/>
        </p:spPr>
        <p:txBody>
          <a:bodyPr wrap="none" rtlCol="0">
            <a:spAutoFit/>
          </a:bodyPr>
          <a:lstStyle/>
          <a:p>
            <a:r>
              <a:rPr kumimoji="1" lang="ja-JP" altLang="en-US" sz="14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陽性反応的中度</a:t>
            </a:r>
            <a:r>
              <a:rPr kumimoji="1" lang="ja-JP" altLang="en-US" sz="14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kumimoji="1" lang="en-US" altLang="ja-JP" sz="14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3000/3003×100</a:t>
            </a:r>
            <a:r>
              <a:rPr kumimoji="1" lang="ja-JP" altLang="en-US" sz="14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kumimoji="1" lang="en-US" altLang="ja-JP" sz="14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99.9</a:t>
            </a:r>
            <a:r>
              <a:rPr kumimoji="1" lang="ja-JP" altLang="en-US" sz="14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a:t>
            </a:r>
            <a:endParaRPr kumimoji="1" lang="en-US" altLang="ja-JP" sz="14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4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陰性反応的中度</a:t>
            </a:r>
            <a:r>
              <a:rPr lang="ja-JP" altLang="en-US" sz="14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sz="14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4997/6997×100</a:t>
            </a:r>
            <a:r>
              <a:rPr lang="ja-JP" altLang="en-US" sz="14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sz="14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71.41</a:t>
            </a:r>
            <a:r>
              <a:rPr lang="ja-JP" altLang="en-US" sz="14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a:t>
            </a:r>
            <a:endParaRPr kumimoji="1" lang="ja-JP" altLang="en-US" sz="14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2" name="日付プレースホルダー 11"/>
          <p:cNvSpPr>
            <a:spLocks noGrp="1"/>
          </p:cNvSpPr>
          <p:nvPr>
            <p:ph type="dt" sz="half" idx="10"/>
          </p:nvPr>
        </p:nvSpPr>
        <p:spPr/>
        <p:txBody>
          <a:bodyPr/>
          <a:lstStyle/>
          <a:p>
            <a:r>
              <a:rPr lang="en-US" altLang="ja-JP" smtClean="0"/>
              <a:t>2021/06/23</a:t>
            </a:r>
            <a:endParaRPr lang="ja-JP" altLang="en-US" dirty="0"/>
          </a:p>
        </p:txBody>
      </p:sp>
      <p:sp>
        <p:nvSpPr>
          <p:cNvPr id="13" name="フッター プレースホルダー 12"/>
          <p:cNvSpPr>
            <a:spLocks noGrp="1"/>
          </p:cNvSpPr>
          <p:nvPr>
            <p:ph type="ftr" sz="quarter" idx="11"/>
          </p:nvPr>
        </p:nvSpPr>
        <p:spPr/>
        <p:txBody>
          <a:bodyPr/>
          <a:lstStyle/>
          <a:p>
            <a:r>
              <a:rPr kumimoji="1" lang="en-US" altLang="ja-JP" smtClean="0"/>
              <a:t>(C) 2021 Masako Kakizaki</a:t>
            </a:r>
            <a:endParaRPr kumimoji="1" lang="ja-JP" altLang="en-US"/>
          </a:p>
        </p:txBody>
      </p:sp>
      <p:sp>
        <p:nvSpPr>
          <p:cNvPr id="18" name="角丸四角形吹き出し 17"/>
          <p:cNvSpPr/>
          <p:nvPr/>
        </p:nvSpPr>
        <p:spPr>
          <a:xfrm>
            <a:off x="65059" y="5486400"/>
            <a:ext cx="4336868" cy="863322"/>
          </a:xfrm>
          <a:prstGeom prst="wedgeRoundRectCallout">
            <a:avLst>
              <a:gd name="adj1" fmla="val -354"/>
              <a:gd name="adj2" fmla="val -70682"/>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000046"/>
                </a:solidFill>
                <a:latin typeface="BIZ UDPゴシック" panose="020B0400000000000000" pitchFamily="50" charset="-128"/>
                <a:ea typeface="BIZ UDPゴシック" panose="020B0400000000000000" pitchFamily="50" charset="-128"/>
              </a:rPr>
              <a:t>事前確率が低いと陽性反応的中度は低くなる</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。つまり市中感染率が低い場合や、医者がコロナと疑わない場合、症状がない場合、検査を行って陽性であっても真陽性である確率は事前確率が高い場合と比べ低くなる。</a:t>
            </a:r>
            <a:endParaRPr kumimoji="1" lang="ja-JP" altLang="en-US" sz="1200" dirty="0">
              <a:solidFill>
                <a:srgbClr val="000046"/>
              </a:solidFill>
              <a:latin typeface="BIZ UDPゴシック" panose="020B0400000000000000" pitchFamily="50" charset="-128"/>
              <a:ea typeface="BIZ UDPゴシック" panose="020B0400000000000000" pitchFamily="50" charset="-128"/>
            </a:endParaRPr>
          </a:p>
        </p:txBody>
      </p:sp>
      <p:sp>
        <p:nvSpPr>
          <p:cNvPr id="15" name="角丸四角形吹き出し 14"/>
          <p:cNvSpPr/>
          <p:nvPr/>
        </p:nvSpPr>
        <p:spPr>
          <a:xfrm>
            <a:off x="4734272" y="5302930"/>
            <a:ext cx="4336868" cy="1046792"/>
          </a:xfrm>
          <a:prstGeom prst="wedgeRoundRectCallout">
            <a:avLst>
              <a:gd name="adj1" fmla="val 7477"/>
              <a:gd name="adj2" fmla="val -62647"/>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事前確率が高いと陽性反応的中度は高くなる。つまり疾患が流行している場合や、医者がコロナと疑う場合、症状がある場合、検査を行って陽性である場合は本当にコロナの患者である確率は高まる。逆に事前確率が高いのに検査陰性の場合は真陰性である確率が下がってくる。</a:t>
            </a:r>
            <a:endParaRPr kumimoji="1" lang="ja-JP" altLang="en-US" sz="1200" dirty="0">
              <a:solidFill>
                <a:srgbClr val="000046"/>
              </a:solidFill>
              <a:latin typeface="BIZ UDPゴシック" panose="020B0400000000000000" pitchFamily="50" charset="-128"/>
              <a:ea typeface="BIZ UDPゴシック" panose="020B0400000000000000" pitchFamily="50" charset="-128"/>
            </a:endParaRPr>
          </a:p>
        </p:txBody>
      </p:sp>
      <p:sp>
        <p:nvSpPr>
          <p:cNvPr id="16" name="角丸四角形吹き出し 15"/>
          <p:cNvSpPr/>
          <p:nvPr/>
        </p:nvSpPr>
        <p:spPr>
          <a:xfrm>
            <a:off x="5040630" y="66861"/>
            <a:ext cx="3850821" cy="599080"/>
          </a:xfrm>
          <a:prstGeom prst="wedgeRoundRectCallout">
            <a:avLst>
              <a:gd name="adj1" fmla="val 8079"/>
              <a:gd name="adj2" fmla="val -42681"/>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事後確率を上げるため、高い事前確率を持つ人（＝医師が検査が必要と判断した人）に新型コロナ</a:t>
            </a:r>
            <a:r>
              <a:rPr kumimoji="1" lang="en-US" altLang="ja-JP" sz="1200" dirty="0" smtClean="0">
                <a:solidFill>
                  <a:srgbClr val="000046"/>
                </a:solidFill>
                <a:latin typeface="BIZ UDPゴシック" panose="020B0400000000000000" pitchFamily="50" charset="-128"/>
                <a:ea typeface="BIZ UDPゴシック" panose="020B0400000000000000" pitchFamily="50" charset="-128"/>
              </a:rPr>
              <a:t>PCR</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検査をやることが大切。</a:t>
            </a:r>
            <a:endParaRPr kumimoji="1" lang="ja-JP" altLang="en-US" sz="1200" dirty="0">
              <a:solidFill>
                <a:srgbClr val="000046"/>
              </a:solidFill>
              <a:latin typeface="BIZ UDPゴシック" panose="020B0400000000000000" pitchFamily="50" charset="-128"/>
              <a:ea typeface="BIZ UDPゴシック" panose="020B0400000000000000" pitchFamily="50" charset="-128"/>
            </a:endParaRPr>
          </a:p>
        </p:txBody>
      </p:sp>
      <p:sp>
        <p:nvSpPr>
          <p:cNvPr id="17" name="角丸四角形吹き出し 16"/>
          <p:cNvSpPr/>
          <p:nvPr/>
        </p:nvSpPr>
        <p:spPr>
          <a:xfrm>
            <a:off x="127907" y="1666280"/>
            <a:ext cx="2035629" cy="559124"/>
          </a:xfrm>
          <a:prstGeom prst="wedgeRoundRectCallout">
            <a:avLst>
              <a:gd name="adj1" fmla="val 61857"/>
              <a:gd name="adj2" fmla="val -43952"/>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新型コロナの</a:t>
            </a:r>
            <a:r>
              <a:rPr kumimoji="1" lang="en-US" altLang="ja-JP" sz="1200" dirty="0" smtClean="0">
                <a:solidFill>
                  <a:srgbClr val="000046"/>
                </a:solidFill>
                <a:latin typeface="BIZ UDPゴシック" panose="020B0400000000000000" pitchFamily="50" charset="-128"/>
                <a:ea typeface="BIZ UDPゴシック" panose="020B0400000000000000" pitchFamily="50" charset="-128"/>
              </a:rPr>
              <a:t>PCR</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検査がこれくらい（感度</a:t>
            </a:r>
            <a:r>
              <a:rPr kumimoji="1" lang="en-US" altLang="ja-JP" sz="1200" dirty="0" smtClean="0">
                <a:solidFill>
                  <a:srgbClr val="000046"/>
                </a:solidFill>
                <a:latin typeface="BIZ UDPゴシック" panose="020B0400000000000000" pitchFamily="50" charset="-128"/>
                <a:ea typeface="BIZ UDPゴシック" panose="020B0400000000000000" pitchFamily="50" charset="-128"/>
              </a:rPr>
              <a:t>30</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a:t>
            </a:r>
            <a:r>
              <a:rPr kumimoji="1" lang="en-US" altLang="ja-JP" sz="1200" dirty="0" smtClean="0">
                <a:solidFill>
                  <a:srgbClr val="000046"/>
                </a:solidFill>
                <a:latin typeface="BIZ UDPゴシック" panose="020B0400000000000000" pitchFamily="50" charset="-128"/>
                <a:ea typeface="BIZ UDPゴシック" panose="020B0400000000000000" pitchFamily="50" charset="-128"/>
              </a:rPr>
              <a:t>70</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％といわれている）。</a:t>
            </a:r>
            <a:r>
              <a:rPr lang="en-US" altLang="ja-JP" sz="1200" baseline="30000" dirty="0" smtClean="0">
                <a:solidFill>
                  <a:srgbClr val="000046"/>
                </a:solidFill>
                <a:latin typeface="BIZ UDPゴシック" panose="020B0400000000000000" pitchFamily="50" charset="-128"/>
                <a:ea typeface="BIZ UDPゴシック" panose="020B0400000000000000" pitchFamily="50" charset="-128"/>
              </a:rPr>
              <a:t>※2</a:t>
            </a:r>
            <a:endParaRPr kumimoji="1" lang="ja-JP" altLang="en-US" sz="1200" baseline="30000" dirty="0">
              <a:solidFill>
                <a:srgbClr val="000046"/>
              </a:solidFill>
              <a:latin typeface="BIZ UDPゴシック" panose="020B0400000000000000" pitchFamily="50" charset="-128"/>
              <a:ea typeface="BIZ UDPゴシック" panose="020B0400000000000000" pitchFamily="50" charset="-128"/>
            </a:endParaRPr>
          </a:p>
        </p:txBody>
      </p:sp>
      <p:sp>
        <p:nvSpPr>
          <p:cNvPr id="19" name="角丸四角形吹き出し 18"/>
          <p:cNvSpPr/>
          <p:nvPr/>
        </p:nvSpPr>
        <p:spPr>
          <a:xfrm>
            <a:off x="3028950" y="2895868"/>
            <a:ext cx="2171033" cy="559124"/>
          </a:xfrm>
          <a:prstGeom prst="wedgeRoundRectCallout">
            <a:avLst>
              <a:gd name="adj1" fmla="val -41990"/>
              <a:gd name="adj2" fmla="val -86156"/>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rgbClr val="000046"/>
                </a:solidFill>
                <a:latin typeface="BIZ UDPゴシック" panose="020B0400000000000000" pitchFamily="50" charset="-128"/>
                <a:ea typeface="BIZ UDPゴシック" panose="020B0400000000000000" pitchFamily="50" charset="-128"/>
              </a:rPr>
              <a:t>実際</a:t>
            </a:r>
            <a:r>
              <a:rPr lang="ja-JP" altLang="en-US" sz="1200" dirty="0" smtClean="0">
                <a:solidFill>
                  <a:srgbClr val="000046"/>
                </a:solidFill>
                <a:latin typeface="BIZ UDPゴシック" panose="020B0400000000000000" pitchFamily="50" charset="-128"/>
                <a:ea typeface="BIZ UDPゴシック" panose="020B0400000000000000" pitchFamily="50" charset="-128"/>
              </a:rPr>
              <a:t>の</a:t>
            </a:r>
            <a:r>
              <a:rPr lang="ja-JP" altLang="en-US" sz="1200" dirty="0">
                <a:solidFill>
                  <a:srgbClr val="000046"/>
                </a:solidFill>
                <a:latin typeface="BIZ UDPゴシック" panose="020B0400000000000000" pitchFamily="50" charset="-128"/>
                <a:ea typeface="BIZ UDPゴシック" panose="020B0400000000000000" pitchFamily="50" charset="-128"/>
              </a:rPr>
              <a:t>有病率</a:t>
            </a:r>
            <a:r>
              <a:rPr lang="ja-JP" altLang="en-US" sz="1200" dirty="0" smtClean="0">
                <a:solidFill>
                  <a:srgbClr val="000046"/>
                </a:solidFill>
                <a:latin typeface="BIZ UDPゴシック" panose="020B0400000000000000" pitchFamily="50" charset="-128"/>
                <a:ea typeface="BIZ UDPゴシック" panose="020B0400000000000000" pitchFamily="50" charset="-128"/>
              </a:rPr>
              <a:t>はもっと低く、</a:t>
            </a:r>
            <a:r>
              <a:rPr lang="en-US" altLang="ja-JP" sz="1200" dirty="0" smtClean="0">
                <a:solidFill>
                  <a:srgbClr val="000046"/>
                </a:solidFill>
                <a:latin typeface="BIZ UDPゴシック" panose="020B0400000000000000" pitchFamily="50" charset="-128"/>
                <a:ea typeface="BIZ UDPゴシック" panose="020B0400000000000000" pitchFamily="50" charset="-128"/>
              </a:rPr>
              <a:t>0.1</a:t>
            </a:r>
            <a:r>
              <a:rPr lang="ja-JP" altLang="en-US" sz="1200" dirty="0" smtClean="0">
                <a:solidFill>
                  <a:srgbClr val="000046"/>
                </a:solidFill>
                <a:latin typeface="BIZ UDPゴシック" panose="020B0400000000000000" pitchFamily="50" charset="-128"/>
                <a:ea typeface="BIZ UDPゴシック" panose="020B0400000000000000" pitchFamily="50" charset="-128"/>
              </a:rPr>
              <a:t>％程度と考えられる。</a:t>
            </a:r>
            <a:r>
              <a:rPr lang="en-US" altLang="ja-JP" sz="1200" baseline="30000" dirty="0" smtClean="0">
                <a:solidFill>
                  <a:srgbClr val="000046"/>
                </a:solidFill>
                <a:latin typeface="BIZ UDPゴシック" panose="020B0400000000000000" pitchFamily="50" charset="-128"/>
                <a:ea typeface="BIZ UDPゴシック" panose="020B0400000000000000" pitchFamily="50" charset="-128"/>
              </a:rPr>
              <a:t>※1</a:t>
            </a:r>
            <a:endParaRPr kumimoji="1" lang="ja-JP" altLang="en-US" sz="1200" baseline="30000" dirty="0">
              <a:solidFill>
                <a:srgbClr val="000046"/>
              </a:solidFill>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0" y="20396"/>
            <a:ext cx="5073825" cy="861774"/>
          </a:xfrm>
          <a:prstGeom prst="rect">
            <a:avLst/>
          </a:prstGeom>
          <a:noFill/>
        </p:spPr>
        <p:txBody>
          <a:bodyPr wrap="none" rtlCol="0">
            <a:spAutoFit/>
          </a:bodyPr>
          <a:lstStyle/>
          <a:p>
            <a:r>
              <a:rPr kumimoji="1" lang="en-US" altLang="ja-JP" sz="1000" dirty="0" smtClean="0">
                <a:solidFill>
                  <a:srgbClr val="000046"/>
                </a:solidFill>
                <a:latin typeface="BIZ UDPゴシック" panose="020B0400000000000000" pitchFamily="50" charset="-128"/>
                <a:ea typeface="BIZ UDPゴシック" panose="020B0400000000000000" pitchFamily="50" charset="-128"/>
              </a:rPr>
              <a:t>※1</a:t>
            </a:r>
            <a:r>
              <a:rPr kumimoji="1" lang="ja-JP" altLang="en-US" sz="1000" dirty="0" smtClean="0">
                <a:solidFill>
                  <a:srgbClr val="000046"/>
                </a:solidFill>
                <a:latin typeface="BIZ UDPゴシック" panose="020B0400000000000000" pitchFamily="50" charset="-128"/>
                <a:ea typeface="BIZ UDPゴシック" panose="020B0400000000000000" pitchFamily="50" charset="-128"/>
              </a:rPr>
              <a:t>厚生労働省が行った抗体検査の結果「</a:t>
            </a:r>
            <a:r>
              <a:rPr lang="zh-TW" altLang="en-US" sz="1000" dirty="0" smtClean="0">
                <a:solidFill>
                  <a:srgbClr val="000046"/>
                </a:solidFill>
                <a:latin typeface="BIZ UDPゴシック" panose="020B0400000000000000" pitchFamily="50" charset="-128"/>
                <a:ea typeface="BIZ UDPゴシック" panose="020B0400000000000000" pitchFamily="50" charset="-128"/>
              </a:rPr>
              <a:t>抗体</a:t>
            </a:r>
            <a:r>
              <a:rPr lang="zh-TW" altLang="en-US" sz="1000" dirty="0">
                <a:solidFill>
                  <a:srgbClr val="000046"/>
                </a:solidFill>
                <a:latin typeface="BIZ UDPゴシック" panose="020B0400000000000000" pitchFamily="50" charset="-128"/>
                <a:ea typeface="BIZ UDPゴシック" panose="020B0400000000000000" pitchFamily="50" charset="-128"/>
              </a:rPr>
              <a:t>保有調査</a:t>
            </a:r>
            <a:r>
              <a:rPr lang="zh-TW" altLang="en-US" sz="1000" dirty="0" smtClean="0">
                <a:solidFill>
                  <a:srgbClr val="000046"/>
                </a:solidFill>
                <a:latin typeface="BIZ UDPゴシック" panose="020B0400000000000000" pitchFamily="50" charset="-128"/>
                <a:ea typeface="BIZ UDPゴシック" panose="020B0400000000000000" pitchFamily="50" charset="-128"/>
              </a:rPr>
              <a:t>結果</a:t>
            </a:r>
            <a:r>
              <a:rPr lang="ja-JP" altLang="en-US" sz="1000" dirty="0" smtClean="0">
                <a:solidFill>
                  <a:srgbClr val="000046"/>
                </a:solidFill>
                <a:latin typeface="BIZ UDPゴシック" panose="020B0400000000000000" pitchFamily="50" charset="-128"/>
                <a:ea typeface="BIZ UDPゴシック" panose="020B0400000000000000" pitchFamily="50" charset="-128"/>
              </a:rPr>
              <a:t>」より：</a:t>
            </a:r>
            <a:endParaRPr lang="en-US" altLang="ja-JP" sz="1000" dirty="0" smtClean="0">
              <a:solidFill>
                <a:srgbClr val="000046"/>
              </a:solidFill>
              <a:latin typeface="BIZ UDPゴシック" panose="020B0400000000000000" pitchFamily="50" charset="-128"/>
              <a:ea typeface="BIZ UDPゴシック" panose="020B0400000000000000" pitchFamily="50" charset="-128"/>
            </a:endParaRPr>
          </a:p>
          <a:p>
            <a:r>
              <a:rPr lang="en-US" altLang="ja-JP" sz="1000" dirty="0">
                <a:solidFill>
                  <a:srgbClr val="000046"/>
                </a:solidFill>
                <a:latin typeface="BIZ UDPゴシック" panose="020B0400000000000000" pitchFamily="50" charset="-128"/>
                <a:ea typeface="BIZ UDPゴシック" panose="020B0400000000000000" pitchFamily="50" charset="-128"/>
              </a:rPr>
              <a:t>https://</a:t>
            </a:r>
            <a:r>
              <a:rPr lang="en-US" altLang="ja-JP" sz="1000" dirty="0" smtClean="0">
                <a:solidFill>
                  <a:srgbClr val="000046"/>
                </a:solidFill>
                <a:latin typeface="BIZ UDPゴシック" panose="020B0400000000000000" pitchFamily="50" charset="-128"/>
                <a:ea typeface="BIZ UDPゴシック" panose="020B0400000000000000" pitchFamily="50" charset="-128"/>
              </a:rPr>
              <a:t>www.mhlw.go.jp/content/000640287.pdf</a:t>
            </a:r>
            <a:r>
              <a:rPr lang="ja-JP" altLang="en-US" sz="1000" dirty="0" smtClean="0">
                <a:solidFill>
                  <a:srgbClr val="000046"/>
                </a:solidFill>
                <a:latin typeface="BIZ UDPゴシック" panose="020B0400000000000000" pitchFamily="50" charset="-128"/>
                <a:ea typeface="BIZ UDPゴシック" panose="020B0400000000000000" pitchFamily="50" charset="-128"/>
              </a:rPr>
              <a:t>（</a:t>
            </a:r>
            <a:r>
              <a:rPr lang="en-US" altLang="ja-JP" sz="1000" dirty="0" smtClean="0">
                <a:solidFill>
                  <a:srgbClr val="000046"/>
                </a:solidFill>
                <a:latin typeface="BIZ UDPゴシック" panose="020B0400000000000000" pitchFamily="50" charset="-128"/>
                <a:ea typeface="BIZ UDPゴシック" panose="020B0400000000000000" pitchFamily="50" charset="-128"/>
              </a:rPr>
              <a:t>2020</a:t>
            </a:r>
            <a:r>
              <a:rPr lang="ja-JP" altLang="en-US" sz="1000" dirty="0" smtClean="0">
                <a:solidFill>
                  <a:srgbClr val="000046"/>
                </a:solidFill>
                <a:latin typeface="BIZ UDPゴシック" panose="020B0400000000000000" pitchFamily="50" charset="-128"/>
                <a:ea typeface="BIZ UDPゴシック" panose="020B0400000000000000" pitchFamily="50" charset="-128"/>
              </a:rPr>
              <a:t>年</a:t>
            </a:r>
            <a:r>
              <a:rPr lang="en-US" altLang="ja-JP" sz="1000" dirty="0" smtClean="0">
                <a:solidFill>
                  <a:srgbClr val="000046"/>
                </a:solidFill>
                <a:latin typeface="BIZ UDPゴシック" panose="020B0400000000000000" pitchFamily="50" charset="-128"/>
                <a:ea typeface="BIZ UDPゴシック" panose="020B0400000000000000" pitchFamily="50" charset="-128"/>
              </a:rPr>
              <a:t>7</a:t>
            </a:r>
            <a:r>
              <a:rPr lang="ja-JP" altLang="en-US" sz="1000" dirty="0" smtClean="0">
                <a:solidFill>
                  <a:srgbClr val="000046"/>
                </a:solidFill>
                <a:latin typeface="BIZ UDPゴシック" panose="020B0400000000000000" pitchFamily="50" charset="-128"/>
                <a:ea typeface="BIZ UDPゴシック" panose="020B0400000000000000" pitchFamily="50" charset="-128"/>
              </a:rPr>
              <a:t>月</a:t>
            </a:r>
            <a:r>
              <a:rPr lang="en-US" altLang="ja-JP" sz="1000" dirty="0" smtClean="0">
                <a:solidFill>
                  <a:srgbClr val="000046"/>
                </a:solidFill>
                <a:latin typeface="BIZ UDPゴシック" panose="020B0400000000000000" pitchFamily="50" charset="-128"/>
                <a:ea typeface="BIZ UDPゴシック" panose="020B0400000000000000" pitchFamily="50" charset="-128"/>
              </a:rPr>
              <a:t>6</a:t>
            </a:r>
            <a:r>
              <a:rPr lang="ja-JP" altLang="en-US" sz="1000" dirty="0" smtClean="0">
                <a:solidFill>
                  <a:srgbClr val="000046"/>
                </a:solidFill>
                <a:latin typeface="BIZ UDPゴシック" panose="020B0400000000000000" pitchFamily="50" charset="-128"/>
                <a:ea typeface="BIZ UDPゴシック" panose="020B0400000000000000" pitchFamily="50" charset="-128"/>
              </a:rPr>
              <a:t>日閲覧）</a:t>
            </a:r>
            <a:endParaRPr lang="en-US" altLang="ja-JP" sz="1000" dirty="0" smtClean="0">
              <a:solidFill>
                <a:srgbClr val="000046"/>
              </a:solidFill>
              <a:latin typeface="BIZ UDPゴシック" panose="020B0400000000000000" pitchFamily="50" charset="-128"/>
              <a:ea typeface="BIZ UDPゴシック" panose="020B0400000000000000" pitchFamily="50" charset="-128"/>
            </a:endParaRPr>
          </a:p>
          <a:p>
            <a:r>
              <a:rPr lang="en-US" altLang="ja-JP" sz="1000" dirty="0" smtClean="0">
                <a:solidFill>
                  <a:srgbClr val="000046"/>
                </a:solidFill>
                <a:latin typeface="BIZ UDPゴシック" panose="020B0400000000000000" pitchFamily="50" charset="-128"/>
                <a:ea typeface="BIZ UDPゴシック" panose="020B0400000000000000" pitchFamily="50" charset="-128"/>
              </a:rPr>
              <a:t>※2</a:t>
            </a:r>
            <a:r>
              <a:rPr lang="ja-JP" altLang="en-US" sz="1000" dirty="0" smtClean="0">
                <a:solidFill>
                  <a:srgbClr val="000046"/>
                </a:solidFill>
                <a:latin typeface="BIZ UDPゴシック" panose="020B0400000000000000" pitchFamily="50" charset="-128"/>
                <a:ea typeface="BIZ UDPゴシック" panose="020B0400000000000000" pitchFamily="50" charset="-128"/>
              </a:rPr>
              <a:t>日本疫学会「新型</a:t>
            </a:r>
            <a:r>
              <a:rPr lang="ja-JP" altLang="en-US" sz="1000" dirty="0">
                <a:solidFill>
                  <a:srgbClr val="000046"/>
                </a:solidFill>
                <a:latin typeface="BIZ UDPゴシック" panose="020B0400000000000000" pitchFamily="50" charset="-128"/>
                <a:ea typeface="BIZ UDPゴシック" panose="020B0400000000000000" pitchFamily="50" charset="-128"/>
              </a:rPr>
              <a:t>コロナウイルス感染予防対策についての</a:t>
            </a:r>
            <a:r>
              <a:rPr lang="en-US" altLang="ja-JP" sz="1000" dirty="0">
                <a:solidFill>
                  <a:srgbClr val="000046"/>
                </a:solidFill>
                <a:latin typeface="BIZ UDPゴシック" panose="020B0400000000000000" pitchFamily="50" charset="-128"/>
                <a:ea typeface="BIZ UDPゴシック" panose="020B0400000000000000" pitchFamily="50" charset="-128"/>
              </a:rPr>
              <a:t>Q</a:t>
            </a:r>
            <a:r>
              <a:rPr lang="ja-JP" altLang="en-US" sz="1000" dirty="0">
                <a:solidFill>
                  <a:srgbClr val="000046"/>
                </a:solidFill>
                <a:latin typeface="BIZ UDPゴシック" panose="020B0400000000000000" pitchFamily="50" charset="-128"/>
                <a:ea typeface="BIZ UDPゴシック" panose="020B0400000000000000" pitchFamily="50" charset="-128"/>
              </a:rPr>
              <a:t>＆</a:t>
            </a:r>
            <a:r>
              <a:rPr lang="en-US" altLang="ja-JP" sz="1000" dirty="0">
                <a:solidFill>
                  <a:srgbClr val="000046"/>
                </a:solidFill>
                <a:latin typeface="BIZ UDPゴシック" panose="020B0400000000000000" pitchFamily="50" charset="-128"/>
                <a:ea typeface="BIZ UDPゴシック" panose="020B0400000000000000" pitchFamily="50" charset="-128"/>
              </a:rPr>
              <a:t>AQ1</a:t>
            </a:r>
            <a:r>
              <a:rPr lang="ja-JP" altLang="en-US" sz="1000" dirty="0">
                <a:solidFill>
                  <a:srgbClr val="000046"/>
                </a:solidFill>
                <a:latin typeface="BIZ UDPゴシック" panose="020B0400000000000000" pitchFamily="50" charset="-128"/>
                <a:ea typeface="BIZ UDPゴシック" panose="020B0400000000000000" pitchFamily="50" charset="-128"/>
              </a:rPr>
              <a:t>の追加</a:t>
            </a:r>
            <a:r>
              <a:rPr lang="ja-JP" altLang="en-US" sz="1000" dirty="0" smtClean="0">
                <a:solidFill>
                  <a:srgbClr val="000046"/>
                </a:solidFill>
                <a:latin typeface="BIZ UDPゴシック" panose="020B0400000000000000" pitchFamily="50" charset="-128"/>
                <a:ea typeface="BIZ UDPゴシック" panose="020B0400000000000000" pitchFamily="50" charset="-128"/>
              </a:rPr>
              <a:t>説明」：</a:t>
            </a:r>
            <a:endParaRPr lang="en-US" altLang="ja-JP" sz="1000" dirty="0" smtClean="0">
              <a:solidFill>
                <a:srgbClr val="000046"/>
              </a:solidFill>
              <a:latin typeface="BIZ UDPゴシック" panose="020B0400000000000000" pitchFamily="50" charset="-128"/>
              <a:ea typeface="BIZ UDPゴシック" panose="020B0400000000000000" pitchFamily="50" charset="-128"/>
            </a:endParaRPr>
          </a:p>
          <a:p>
            <a:r>
              <a:rPr lang="en-US" altLang="ja-JP" sz="1000" dirty="0">
                <a:solidFill>
                  <a:srgbClr val="000046"/>
                </a:solidFill>
                <a:latin typeface="BIZ UDPゴシック" panose="020B0400000000000000" pitchFamily="50" charset="-128"/>
                <a:ea typeface="BIZ UDPゴシック" panose="020B0400000000000000" pitchFamily="50" charset="-128"/>
              </a:rPr>
              <a:t>https://</a:t>
            </a:r>
            <a:r>
              <a:rPr lang="en-US" altLang="ja-JP" sz="1000" dirty="0" smtClean="0">
                <a:solidFill>
                  <a:srgbClr val="000046"/>
                </a:solidFill>
                <a:latin typeface="BIZ UDPゴシック" panose="020B0400000000000000" pitchFamily="50" charset="-128"/>
                <a:ea typeface="BIZ UDPゴシック" panose="020B0400000000000000" pitchFamily="50" charset="-128"/>
              </a:rPr>
              <a:t>jeaweb.jp/covid/qa/index.html#q1-1</a:t>
            </a:r>
            <a:r>
              <a:rPr lang="ja-JP" altLang="en-US" sz="1000" dirty="0">
                <a:solidFill>
                  <a:srgbClr val="000046"/>
                </a:solidFill>
                <a:latin typeface="BIZ UDPゴシック" panose="020B0400000000000000" pitchFamily="50" charset="-128"/>
                <a:ea typeface="BIZ UDPゴシック" panose="020B0400000000000000" pitchFamily="50" charset="-128"/>
              </a:rPr>
              <a:t>（</a:t>
            </a:r>
            <a:r>
              <a:rPr lang="en-US" altLang="ja-JP" sz="1000" dirty="0" smtClean="0">
                <a:solidFill>
                  <a:srgbClr val="000046"/>
                </a:solidFill>
                <a:latin typeface="BIZ UDPゴシック" panose="020B0400000000000000" pitchFamily="50" charset="-128"/>
                <a:ea typeface="BIZ UDPゴシック" panose="020B0400000000000000" pitchFamily="50" charset="-128"/>
              </a:rPr>
              <a:t>2021</a:t>
            </a:r>
            <a:r>
              <a:rPr lang="ja-JP" altLang="en-US" sz="1000" dirty="0" smtClean="0">
                <a:solidFill>
                  <a:srgbClr val="000046"/>
                </a:solidFill>
                <a:latin typeface="BIZ UDPゴシック" panose="020B0400000000000000" pitchFamily="50" charset="-128"/>
                <a:ea typeface="BIZ UDPゴシック" panose="020B0400000000000000" pitchFamily="50" charset="-128"/>
              </a:rPr>
              <a:t>年</a:t>
            </a:r>
            <a:r>
              <a:rPr lang="en-US" altLang="ja-JP" sz="1000" dirty="0" smtClean="0">
                <a:solidFill>
                  <a:srgbClr val="000046"/>
                </a:solidFill>
                <a:latin typeface="BIZ UDPゴシック" panose="020B0400000000000000" pitchFamily="50" charset="-128"/>
                <a:ea typeface="BIZ UDPゴシック" panose="020B0400000000000000" pitchFamily="50" charset="-128"/>
              </a:rPr>
              <a:t>5</a:t>
            </a:r>
            <a:r>
              <a:rPr lang="ja-JP" altLang="en-US" sz="1000" dirty="0" smtClean="0">
                <a:solidFill>
                  <a:srgbClr val="000046"/>
                </a:solidFill>
                <a:latin typeface="BIZ UDPゴシック" panose="020B0400000000000000" pitchFamily="50" charset="-128"/>
                <a:ea typeface="BIZ UDPゴシック" panose="020B0400000000000000" pitchFamily="50" charset="-128"/>
              </a:rPr>
              <a:t>月</a:t>
            </a:r>
            <a:r>
              <a:rPr lang="en-US" altLang="ja-JP" sz="1000" dirty="0" smtClean="0">
                <a:solidFill>
                  <a:srgbClr val="000046"/>
                </a:solidFill>
                <a:latin typeface="BIZ UDPゴシック" panose="020B0400000000000000" pitchFamily="50" charset="-128"/>
                <a:ea typeface="BIZ UDPゴシック" panose="020B0400000000000000" pitchFamily="50" charset="-128"/>
              </a:rPr>
              <a:t>24</a:t>
            </a:r>
            <a:r>
              <a:rPr lang="ja-JP" altLang="en-US" sz="1000" dirty="0" smtClean="0">
                <a:solidFill>
                  <a:srgbClr val="000046"/>
                </a:solidFill>
                <a:latin typeface="BIZ UDPゴシック" panose="020B0400000000000000" pitchFamily="50" charset="-128"/>
                <a:ea typeface="BIZ UDPゴシック" panose="020B0400000000000000" pitchFamily="50" charset="-128"/>
              </a:rPr>
              <a:t>日</a:t>
            </a:r>
            <a:r>
              <a:rPr lang="ja-JP" altLang="en-US" sz="1000" dirty="0">
                <a:solidFill>
                  <a:srgbClr val="000046"/>
                </a:solidFill>
                <a:latin typeface="BIZ UDPゴシック" panose="020B0400000000000000" pitchFamily="50" charset="-128"/>
                <a:ea typeface="BIZ UDPゴシック" panose="020B0400000000000000" pitchFamily="50" charset="-128"/>
              </a:rPr>
              <a:t>閲覧）</a:t>
            </a:r>
            <a:endParaRPr lang="en-US" altLang="ja-JP" sz="1000" dirty="0">
              <a:solidFill>
                <a:srgbClr val="000046"/>
              </a:solidFill>
              <a:latin typeface="BIZ UDPゴシック" panose="020B0400000000000000" pitchFamily="50" charset="-128"/>
              <a:ea typeface="BIZ UDPゴシック" panose="020B0400000000000000" pitchFamily="50" charset="-128"/>
            </a:endParaRPr>
          </a:p>
          <a:p>
            <a:endParaRPr kumimoji="1" lang="ja-JP" altLang="en-US" sz="1000" dirty="0">
              <a:solidFill>
                <a:srgbClr val="000046"/>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8590144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3281" y="365126"/>
            <a:ext cx="8640660" cy="1325563"/>
          </a:xfrm>
        </p:spPr>
        <p:txBody>
          <a:bodyPr>
            <a:normAutofit fontScale="90000"/>
          </a:bodyPr>
          <a:lstStyle/>
          <a:p>
            <a:pPr algn="ctr"/>
            <a:r>
              <a:rPr lang="ja-JP" altLang="en-US" dirty="0"/>
              <a:t>事後</a:t>
            </a:r>
            <a:r>
              <a:rPr lang="ja-JP" altLang="en-US" dirty="0" smtClean="0"/>
              <a:t>確率と事前確率の関係イメージ</a:t>
            </a:r>
            <a:r>
              <a:rPr lang="ja-JP" altLang="en-US" dirty="0"/>
              <a:t/>
            </a:r>
            <a:br>
              <a:rPr lang="ja-JP" altLang="en-US" dirty="0"/>
            </a:br>
            <a:r>
              <a:rPr lang="ja-JP" altLang="en-US" sz="3600" dirty="0">
                <a:solidFill>
                  <a:srgbClr val="000046"/>
                </a:solidFill>
              </a:rPr>
              <a:t>（感度</a:t>
            </a:r>
            <a:r>
              <a:rPr lang="en-US" altLang="ja-JP" sz="3600" dirty="0">
                <a:solidFill>
                  <a:srgbClr val="000046"/>
                </a:solidFill>
              </a:rPr>
              <a:t>60</a:t>
            </a:r>
            <a:r>
              <a:rPr lang="ja-JP" altLang="en-US" sz="3600" dirty="0">
                <a:solidFill>
                  <a:srgbClr val="000046"/>
                </a:solidFill>
              </a:rPr>
              <a:t>％、</a:t>
            </a:r>
            <a:r>
              <a:rPr lang="ja-JP" altLang="en-US" sz="3600" dirty="0" smtClean="0">
                <a:solidFill>
                  <a:srgbClr val="000046"/>
                </a:solidFill>
              </a:rPr>
              <a:t>特異度</a:t>
            </a:r>
            <a:r>
              <a:rPr lang="en-US" altLang="ja-JP" sz="3600" dirty="0" smtClean="0">
                <a:solidFill>
                  <a:srgbClr val="000046"/>
                </a:solidFill>
              </a:rPr>
              <a:t>85</a:t>
            </a:r>
            <a:r>
              <a:rPr lang="ja-JP" altLang="en-US" sz="3600" dirty="0" smtClean="0">
                <a:solidFill>
                  <a:srgbClr val="000046"/>
                </a:solidFill>
              </a:rPr>
              <a:t>％</a:t>
            </a:r>
            <a:r>
              <a:rPr lang="ja-JP" altLang="en-US" sz="3600" dirty="0">
                <a:solidFill>
                  <a:srgbClr val="000046"/>
                </a:solidFill>
              </a:rPr>
              <a:t>の検査の場合）</a:t>
            </a:r>
            <a:endParaRPr kumimoji="1" lang="ja-JP" altLang="en-US" sz="3600" dirty="0">
              <a:solidFill>
                <a:srgbClr val="000046"/>
              </a:solidFill>
            </a:endParaRPr>
          </a:p>
        </p:txBody>
      </p:sp>
      <p:sp>
        <p:nvSpPr>
          <p:cNvPr id="3" name="日付プレースホルダー 2"/>
          <p:cNvSpPr>
            <a:spLocks noGrp="1"/>
          </p:cNvSpPr>
          <p:nvPr>
            <p:ph type="dt" sz="half" idx="10"/>
          </p:nvPr>
        </p:nvSpPr>
        <p:spPr/>
        <p:txBody>
          <a:bodyPr/>
          <a:lstStyle/>
          <a:p>
            <a:r>
              <a:rPr lang="en-US" altLang="ja-JP" smtClean="0"/>
              <a:t>2021/06/23</a:t>
            </a:r>
            <a:endParaRPr lang="ja-JP" altLang="en-US" dirty="0"/>
          </a:p>
        </p:txBody>
      </p:sp>
      <p:sp>
        <p:nvSpPr>
          <p:cNvPr id="4" name="フッター プレースホルダー 3"/>
          <p:cNvSpPr>
            <a:spLocks noGrp="1"/>
          </p:cNvSpPr>
          <p:nvPr>
            <p:ph type="ftr" sz="quarter" idx="11"/>
          </p:nvPr>
        </p:nvSpPr>
        <p:spPr/>
        <p:txBody>
          <a:bodyPr/>
          <a:lstStyle/>
          <a:p>
            <a:r>
              <a:rPr kumimoji="1" lang="en-US" altLang="ja-JP" smtClean="0"/>
              <a:t>(C) 2021 Masako Kakizaki</a:t>
            </a:r>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982841675"/>
              </p:ext>
            </p:extLst>
          </p:nvPr>
        </p:nvGraphicFramePr>
        <p:xfrm>
          <a:off x="181798" y="2134823"/>
          <a:ext cx="4231742" cy="3774684"/>
        </p:xfrm>
        <a:graphic>
          <a:graphicData uri="http://schemas.openxmlformats.org/drawingml/2006/table">
            <a:tbl>
              <a:tblPr firstRow="1" bandRow="1">
                <a:tableStyleId>{2D5ABB26-0587-4C30-8999-92F81FD0307C}</a:tableStyleId>
              </a:tblPr>
              <a:tblGrid>
                <a:gridCol w="614720">
                  <a:extLst>
                    <a:ext uri="{9D8B030D-6E8A-4147-A177-3AD203B41FA5}">
                      <a16:colId xmlns:a16="http://schemas.microsoft.com/office/drawing/2014/main" xmlns="" val="2209539070"/>
                    </a:ext>
                  </a:extLst>
                </a:gridCol>
                <a:gridCol w="1801915">
                  <a:extLst>
                    <a:ext uri="{9D8B030D-6E8A-4147-A177-3AD203B41FA5}">
                      <a16:colId xmlns:a16="http://schemas.microsoft.com/office/drawing/2014/main" xmlns="" val="1210950021"/>
                    </a:ext>
                  </a:extLst>
                </a:gridCol>
                <a:gridCol w="1815107">
                  <a:extLst>
                    <a:ext uri="{9D8B030D-6E8A-4147-A177-3AD203B41FA5}">
                      <a16:colId xmlns:a16="http://schemas.microsoft.com/office/drawing/2014/main" xmlns="" val="5783154"/>
                    </a:ext>
                  </a:extLst>
                </a:gridCol>
              </a:tblGrid>
              <a:tr h="749418">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疾患あり</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solidFill>
                        <a:srgbClr val="000046"/>
                      </a:solidFill>
                      <a:prstDash val="dash"/>
                      <a:round/>
                      <a:headEnd type="none" w="med" len="med"/>
                      <a:tailEnd type="none" w="med" len="med"/>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疾患なし</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R>
                      <a:noFill/>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20352909"/>
                  </a:ext>
                </a:extLst>
              </a:tr>
              <a:tr h="1512633">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検査</a:t>
                      </a:r>
                      <a:endParaRPr kumimoji="1" lang="en-US" altLang="ja-JP"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noFill/>
                      <a:prstDash val="dash"/>
                      <a:round/>
                      <a:headEnd type="none" w="med" len="med"/>
                      <a:tailEnd type="none" w="med" len="med"/>
                    </a:lnL>
                    <a:lnR w="38100" cap="flat" cmpd="sng" algn="ctr">
                      <a:solidFill>
                        <a:srgbClr val="000046"/>
                      </a:solidFill>
                      <a:prstDash val="dash"/>
                      <a:round/>
                      <a:headEnd type="none" w="med" len="med"/>
                      <a:tailEnd type="none" w="med" len="med"/>
                    </a:lnR>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solidFill>
                      <a:schemeClr val="accent1">
                        <a:lumMod val="20000"/>
                        <a:lumOff val="80000"/>
                      </a:schemeClr>
                    </a:solid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497905135"/>
                  </a:ext>
                </a:extLst>
              </a:tr>
              <a:tr h="1512633">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検査</a:t>
                      </a:r>
                      <a:endParaRPr kumimoji="1" lang="en-US" altLang="ja-JP"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w="38100" cap="flat" cmpd="sng" algn="ctr">
                      <a:solidFill>
                        <a:srgbClr val="000046"/>
                      </a:solidFill>
                      <a:prstDash val="dash"/>
                      <a:round/>
                      <a:headEnd type="none" w="med" len="med"/>
                      <a:tailEnd type="none" w="med" len="med"/>
                    </a:lnT>
                    <a:lnB>
                      <a:noFill/>
                    </a:lnB>
                    <a:lnTlToBr w="12700" cmpd="sng">
                      <a:noFill/>
                      <a:prstDash val="solid"/>
                    </a:lnTlToBr>
                    <a:lnBlToTr w="12700" cmpd="sng">
                      <a:noFill/>
                      <a:prstDash val="solid"/>
                    </a:lnBlToTr>
                    <a:no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noFill/>
                      <a:prstDash val="dash"/>
                      <a:round/>
                      <a:headEnd type="none" w="med" len="med"/>
                      <a:tailEnd type="none" w="med" len="med"/>
                    </a:lnL>
                    <a:lnR w="38100" cap="flat" cmpd="sng" algn="ctr">
                      <a:solidFill>
                        <a:srgbClr val="000046"/>
                      </a:solidFill>
                      <a:prstDash val="dash"/>
                      <a:round/>
                      <a:headEnd type="none" w="med" len="med"/>
                      <a:tailEnd type="none" w="med" len="med"/>
                    </a:lnR>
                    <a:lnT w="38100" cap="flat" cmpd="sng" algn="ctr">
                      <a:solidFill>
                        <a:srgbClr val="000046"/>
                      </a:solidFill>
                      <a:prstDash val="dash"/>
                      <a:round/>
                      <a:headEnd type="none" w="med" len="med"/>
                      <a:tailEnd type="none" w="med" len="med"/>
                    </a:lnT>
                    <a:solidFill>
                      <a:srgbClr val="FFEBFF"/>
                    </a:solid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T w="38100" cap="flat" cmpd="sng" algn="ctr">
                      <a:solidFill>
                        <a:srgbClr val="000046"/>
                      </a:solidFill>
                      <a:prstDash val="dash"/>
                      <a:round/>
                      <a:headEnd type="none" w="med" len="med"/>
                      <a:tailEnd type="none" w="med" len="med"/>
                    </a:lnT>
                    <a:solidFill>
                      <a:schemeClr val="accent4">
                        <a:lumMod val="20000"/>
                        <a:lumOff val="80000"/>
                      </a:schemeClr>
                    </a:solidFill>
                  </a:tcPr>
                </a:tc>
                <a:extLst>
                  <a:ext uri="{0D108BD9-81ED-4DB2-BD59-A6C34878D82A}">
                    <a16:rowId xmlns:a16="http://schemas.microsoft.com/office/drawing/2014/main" xmlns="" val="4239960887"/>
                  </a:ext>
                </a:extLst>
              </a:tr>
            </a:tbl>
          </a:graphicData>
        </a:graphic>
      </p:graphicFrame>
      <p:grpSp>
        <p:nvGrpSpPr>
          <p:cNvPr id="7" name="グループ化 6"/>
          <p:cNvGrpSpPr/>
          <p:nvPr/>
        </p:nvGrpSpPr>
        <p:grpSpPr>
          <a:xfrm>
            <a:off x="1286097" y="4662385"/>
            <a:ext cx="180000" cy="180000"/>
            <a:chOff x="4851991" y="1137684"/>
            <a:chExt cx="2160000" cy="2160000"/>
          </a:xfrm>
        </p:grpSpPr>
        <p:sp>
          <p:nvSpPr>
            <p:cNvPr id="8" name="楕円 7"/>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十字形 9"/>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十字形 10"/>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p:cNvGrpSpPr/>
          <p:nvPr/>
        </p:nvGrpSpPr>
        <p:grpSpPr>
          <a:xfrm>
            <a:off x="3255074" y="4777055"/>
            <a:ext cx="180000" cy="180000"/>
            <a:chOff x="1903228" y="1137684"/>
            <a:chExt cx="2160000" cy="2160000"/>
          </a:xfrm>
        </p:grpSpPr>
        <p:sp>
          <p:nvSpPr>
            <p:cNvPr id="13" name="楕円 1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アーチ 1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7" name="グループ化 16"/>
          <p:cNvGrpSpPr/>
          <p:nvPr/>
        </p:nvGrpSpPr>
        <p:grpSpPr>
          <a:xfrm>
            <a:off x="1562135" y="3210750"/>
            <a:ext cx="180000" cy="180000"/>
            <a:chOff x="4851991" y="1137684"/>
            <a:chExt cx="2160000" cy="2160000"/>
          </a:xfrm>
        </p:grpSpPr>
        <p:sp>
          <p:nvSpPr>
            <p:cNvPr id="18" name="楕円 17"/>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十字形 19"/>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十字形 20"/>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8" name="グループ化 27"/>
          <p:cNvGrpSpPr/>
          <p:nvPr/>
        </p:nvGrpSpPr>
        <p:grpSpPr>
          <a:xfrm>
            <a:off x="3407474" y="4929455"/>
            <a:ext cx="180000" cy="180000"/>
            <a:chOff x="1903228" y="1137684"/>
            <a:chExt cx="2160000" cy="2160000"/>
          </a:xfrm>
        </p:grpSpPr>
        <p:sp>
          <p:nvSpPr>
            <p:cNvPr id="29" name="楕円 2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アーチ 3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33" name="グループ化 32"/>
          <p:cNvGrpSpPr/>
          <p:nvPr/>
        </p:nvGrpSpPr>
        <p:grpSpPr>
          <a:xfrm>
            <a:off x="3559874" y="5081855"/>
            <a:ext cx="180000" cy="180000"/>
            <a:chOff x="1903228" y="1137684"/>
            <a:chExt cx="2160000" cy="2160000"/>
          </a:xfrm>
        </p:grpSpPr>
        <p:sp>
          <p:nvSpPr>
            <p:cNvPr id="34" name="楕円 3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楕円 3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アーチ 3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38" name="グループ化 37"/>
          <p:cNvGrpSpPr/>
          <p:nvPr/>
        </p:nvGrpSpPr>
        <p:grpSpPr>
          <a:xfrm>
            <a:off x="3712274" y="5234255"/>
            <a:ext cx="180000" cy="180000"/>
            <a:chOff x="1903228" y="1137684"/>
            <a:chExt cx="2160000" cy="2160000"/>
          </a:xfrm>
        </p:grpSpPr>
        <p:sp>
          <p:nvSpPr>
            <p:cNvPr id="39" name="楕円 3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楕円 3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楕円 4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アーチ 4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43" name="グループ化 42"/>
          <p:cNvGrpSpPr/>
          <p:nvPr/>
        </p:nvGrpSpPr>
        <p:grpSpPr>
          <a:xfrm>
            <a:off x="3864674" y="5386655"/>
            <a:ext cx="180000" cy="180000"/>
            <a:chOff x="1903228" y="1137684"/>
            <a:chExt cx="2160000" cy="2160000"/>
          </a:xfrm>
        </p:grpSpPr>
        <p:sp>
          <p:nvSpPr>
            <p:cNvPr id="44" name="楕円 4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楕円 4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楕円 4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アーチ 4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48" name="グループ化 47"/>
          <p:cNvGrpSpPr/>
          <p:nvPr/>
        </p:nvGrpSpPr>
        <p:grpSpPr>
          <a:xfrm>
            <a:off x="4017074" y="5539055"/>
            <a:ext cx="180000" cy="180000"/>
            <a:chOff x="1903228" y="1137684"/>
            <a:chExt cx="2160000" cy="2160000"/>
          </a:xfrm>
        </p:grpSpPr>
        <p:sp>
          <p:nvSpPr>
            <p:cNvPr id="49" name="楕円 4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楕円 4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楕円 5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アーチ 5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53" name="グループ化 52"/>
          <p:cNvGrpSpPr/>
          <p:nvPr/>
        </p:nvGrpSpPr>
        <p:grpSpPr>
          <a:xfrm>
            <a:off x="4169474" y="5691455"/>
            <a:ext cx="180000" cy="180000"/>
            <a:chOff x="1903228" y="1137684"/>
            <a:chExt cx="2160000" cy="2160000"/>
          </a:xfrm>
        </p:grpSpPr>
        <p:sp>
          <p:nvSpPr>
            <p:cNvPr id="54" name="楕円 5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楕円 5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楕円 5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アーチ 5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58" name="グループ化 57"/>
          <p:cNvGrpSpPr/>
          <p:nvPr/>
        </p:nvGrpSpPr>
        <p:grpSpPr>
          <a:xfrm>
            <a:off x="3382073" y="4585124"/>
            <a:ext cx="180000" cy="180000"/>
            <a:chOff x="1903228" y="1137684"/>
            <a:chExt cx="2160000" cy="2160000"/>
          </a:xfrm>
        </p:grpSpPr>
        <p:sp>
          <p:nvSpPr>
            <p:cNvPr id="59" name="楕円 5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楕円 5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楕円 6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アーチ 6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3" name="グループ化 62"/>
          <p:cNvGrpSpPr/>
          <p:nvPr/>
        </p:nvGrpSpPr>
        <p:grpSpPr>
          <a:xfrm>
            <a:off x="3534473" y="4737524"/>
            <a:ext cx="180000" cy="180000"/>
            <a:chOff x="1903228" y="1137684"/>
            <a:chExt cx="2160000" cy="2160000"/>
          </a:xfrm>
        </p:grpSpPr>
        <p:sp>
          <p:nvSpPr>
            <p:cNvPr id="64" name="楕円 6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楕円 6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楕円 6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アーチ 6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8" name="グループ化 67"/>
          <p:cNvGrpSpPr/>
          <p:nvPr/>
        </p:nvGrpSpPr>
        <p:grpSpPr>
          <a:xfrm>
            <a:off x="3686873" y="4889924"/>
            <a:ext cx="180000" cy="180000"/>
            <a:chOff x="1903228" y="1137684"/>
            <a:chExt cx="2160000" cy="2160000"/>
          </a:xfrm>
        </p:grpSpPr>
        <p:sp>
          <p:nvSpPr>
            <p:cNvPr id="69" name="楕円 6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楕円 6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楕円 7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アーチ 7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73" name="グループ化 72"/>
          <p:cNvGrpSpPr/>
          <p:nvPr/>
        </p:nvGrpSpPr>
        <p:grpSpPr>
          <a:xfrm>
            <a:off x="3839273" y="5042324"/>
            <a:ext cx="180000" cy="180000"/>
            <a:chOff x="1903228" y="1137684"/>
            <a:chExt cx="2160000" cy="2160000"/>
          </a:xfrm>
        </p:grpSpPr>
        <p:sp>
          <p:nvSpPr>
            <p:cNvPr id="74" name="楕円 7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楕円 7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楕円 7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アーチ 7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78" name="グループ化 77"/>
          <p:cNvGrpSpPr/>
          <p:nvPr/>
        </p:nvGrpSpPr>
        <p:grpSpPr>
          <a:xfrm>
            <a:off x="3991673" y="5194724"/>
            <a:ext cx="180000" cy="180000"/>
            <a:chOff x="1903228" y="1137684"/>
            <a:chExt cx="2160000" cy="2160000"/>
          </a:xfrm>
        </p:grpSpPr>
        <p:sp>
          <p:nvSpPr>
            <p:cNvPr id="79" name="楕円 7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楕円 7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楕円 8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アーチ 8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83" name="グループ化 82"/>
          <p:cNvGrpSpPr/>
          <p:nvPr/>
        </p:nvGrpSpPr>
        <p:grpSpPr>
          <a:xfrm>
            <a:off x="4144073" y="5347124"/>
            <a:ext cx="180000" cy="180000"/>
            <a:chOff x="1903228" y="1137684"/>
            <a:chExt cx="2160000" cy="2160000"/>
          </a:xfrm>
        </p:grpSpPr>
        <p:sp>
          <p:nvSpPr>
            <p:cNvPr id="84" name="楕円 8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楕円 8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楕円 8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アーチ 8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88" name="グループ化 87"/>
          <p:cNvGrpSpPr/>
          <p:nvPr/>
        </p:nvGrpSpPr>
        <p:grpSpPr>
          <a:xfrm>
            <a:off x="2836617" y="5524256"/>
            <a:ext cx="180000" cy="180000"/>
            <a:chOff x="1903228" y="1137684"/>
            <a:chExt cx="2160000" cy="2160000"/>
          </a:xfrm>
        </p:grpSpPr>
        <p:sp>
          <p:nvSpPr>
            <p:cNvPr id="89" name="楕円 8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楕円 8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楕円 9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アーチ 9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93" name="グループ化 92"/>
          <p:cNvGrpSpPr/>
          <p:nvPr/>
        </p:nvGrpSpPr>
        <p:grpSpPr>
          <a:xfrm>
            <a:off x="3308368" y="5225199"/>
            <a:ext cx="180000" cy="180000"/>
            <a:chOff x="1903228" y="1137684"/>
            <a:chExt cx="2160000" cy="2160000"/>
          </a:xfrm>
        </p:grpSpPr>
        <p:sp>
          <p:nvSpPr>
            <p:cNvPr id="94" name="楕円 9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楕円 9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楕円 9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アーチ 9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98" name="グループ化 97"/>
          <p:cNvGrpSpPr/>
          <p:nvPr/>
        </p:nvGrpSpPr>
        <p:grpSpPr>
          <a:xfrm>
            <a:off x="2714118" y="4791025"/>
            <a:ext cx="180000" cy="180000"/>
            <a:chOff x="1903228" y="1137684"/>
            <a:chExt cx="2160000" cy="2160000"/>
          </a:xfrm>
        </p:grpSpPr>
        <p:sp>
          <p:nvSpPr>
            <p:cNvPr id="99" name="楕円 9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楕円 9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楕円 10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アーチ 10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03" name="グループ化 102"/>
          <p:cNvGrpSpPr/>
          <p:nvPr/>
        </p:nvGrpSpPr>
        <p:grpSpPr>
          <a:xfrm>
            <a:off x="3763259" y="4604582"/>
            <a:ext cx="180000" cy="180000"/>
            <a:chOff x="1903228" y="1137684"/>
            <a:chExt cx="2160000" cy="2160000"/>
          </a:xfrm>
        </p:grpSpPr>
        <p:sp>
          <p:nvSpPr>
            <p:cNvPr id="104" name="楕円 10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楕円 10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楕円 10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アーチ 10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08" name="グループ化 107"/>
          <p:cNvGrpSpPr/>
          <p:nvPr/>
        </p:nvGrpSpPr>
        <p:grpSpPr>
          <a:xfrm>
            <a:off x="3603985" y="4481392"/>
            <a:ext cx="180000" cy="180000"/>
            <a:chOff x="1903228" y="1137684"/>
            <a:chExt cx="2160000" cy="2160000"/>
          </a:xfrm>
        </p:grpSpPr>
        <p:sp>
          <p:nvSpPr>
            <p:cNvPr id="109" name="楕円 10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楕円 10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楕円 11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アーチ 11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13" name="グループ化 112"/>
          <p:cNvGrpSpPr/>
          <p:nvPr/>
        </p:nvGrpSpPr>
        <p:grpSpPr>
          <a:xfrm>
            <a:off x="3915659" y="4756982"/>
            <a:ext cx="180000" cy="180000"/>
            <a:chOff x="1903228" y="1137684"/>
            <a:chExt cx="2160000" cy="2160000"/>
          </a:xfrm>
        </p:grpSpPr>
        <p:sp>
          <p:nvSpPr>
            <p:cNvPr id="114" name="楕円 11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楕円 11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楕円 11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アーチ 11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18" name="グループ化 117"/>
          <p:cNvGrpSpPr/>
          <p:nvPr/>
        </p:nvGrpSpPr>
        <p:grpSpPr>
          <a:xfrm>
            <a:off x="4068059" y="4909382"/>
            <a:ext cx="180000" cy="180000"/>
            <a:chOff x="1903228" y="1137684"/>
            <a:chExt cx="2160000" cy="2160000"/>
          </a:xfrm>
        </p:grpSpPr>
        <p:sp>
          <p:nvSpPr>
            <p:cNvPr id="119" name="楕円 11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楕円 11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楕円 12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アーチ 12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23" name="グループ化 122"/>
          <p:cNvGrpSpPr/>
          <p:nvPr/>
        </p:nvGrpSpPr>
        <p:grpSpPr>
          <a:xfrm>
            <a:off x="4220459" y="5061782"/>
            <a:ext cx="180000" cy="180000"/>
            <a:chOff x="1903228" y="1137684"/>
            <a:chExt cx="2160000" cy="2160000"/>
          </a:xfrm>
        </p:grpSpPr>
        <p:sp>
          <p:nvSpPr>
            <p:cNvPr id="124" name="楕円 12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楕円 12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楕円 12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アーチ 12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28" name="グループ化 127"/>
          <p:cNvGrpSpPr/>
          <p:nvPr/>
        </p:nvGrpSpPr>
        <p:grpSpPr>
          <a:xfrm>
            <a:off x="2855858" y="5641668"/>
            <a:ext cx="180000" cy="180000"/>
            <a:chOff x="1903228" y="1137684"/>
            <a:chExt cx="2160000" cy="2160000"/>
          </a:xfrm>
        </p:grpSpPr>
        <p:sp>
          <p:nvSpPr>
            <p:cNvPr id="129" name="楕円 12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楕円 12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楕円 13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アーチ 13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33" name="グループ化 132"/>
          <p:cNvGrpSpPr/>
          <p:nvPr/>
        </p:nvGrpSpPr>
        <p:grpSpPr>
          <a:xfrm>
            <a:off x="2646451" y="5457228"/>
            <a:ext cx="180000" cy="180000"/>
            <a:chOff x="1903228" y="1137684"/>
            <a:chExt cx="2160000" cy="2160000"/>
          </a:xfrm>
        </p:grpSpPr>
        <p:sp>
          <p:nvSpPr>
            <p:cNvPr id="134" name="楕円 13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楕円 13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楕円 13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アーチ 13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38" name="グループ化 137"/>
          <p:cNvGrpSpPr/>
          <p:nvPr/>
        </p:nvGrpSpPr>
        <p:grpSpPr>
          <a:xfrm>
            <a:off x="3318526" y="5274806"/>
            <a:ext cx="180000" cy="180000"/>
            <a:chOff x="1903228" y="1137684"/>
            <a:chExt cx="2160000" cy="2160000"/>
          </a:xfrm>
        </p:grpSpPr>
        <p:sp>
          <p:nvSpPr>
            <p:cNvPr id="139" name="楕円 13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楕円 13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楕円 14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アーチ 14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43" name="グループ化 142"/>
          <p:cNvGrpSpPr/>
          <p:nvPr/>
        </p:nvGrpSpPr>
        <p:grpSpPr>
          <a:xfrm>
            <a:off x="2992872" y="5311726"/>
            <a:ext cx="180000" cy="180000"/>
            <a:chOff x="1903228" y="1137684"/>
            <a:chExt cx="2160000" cy="2160000"/>
          </a:xfrm>
        </p:grpSpPr>
        <p:sp>
          <p:nvSpPr>
            <p:cNvPr id="144" name="楕円 14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楕円 14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楕円 14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アーチ 14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48" name="グループ化 147"/>
          <p:cNvGrpSpPr/>
          <p:nvPr/>
        </p:nvGrpSpPr>
        <p:grpSpPr>
          <a:xfrm>
            <a:off x="3128828" y="4967507"/>
            <a:ext cx="180000" cy="180000"/>
            <a:chOff x="1903228" y="1137684"/>
            <a:chExt cx="2160000" cy="2160000"/>
          </a:xfrm>
        </p:grpSpPr>
        <p:sp>
          <p:nvSpPr>
            <p:cNvPr id="149" name="楕円 14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楕円 14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楕円 15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アーチ 15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53" name="グループ化 152"/>
          <p:cNvGrpSpPr/>
          <p:nvPr/>
        </p:nvGrpSpPr>
        <p:grpSpPr>
          <a:xfrm>
            <a:off x="3281228" y="5119907"/>
            <a:ext cx="180000" cy="180000"/>
            <a:chOff x="1903228" y="1137684"/>
            <a:chExt cx="2160000" cy="2160000"/>
          </a:xfrm>
        </p:grpSpPr>
        <p:sp>
          <p:nvSpPr>
            <p:cNvPr id="154" name="楕円 15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楕円 15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楕円 15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アーチ 15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58" name="グループ化 157"/>
          <p:cNvGrpSpPr/>
          <p:nvPr/>
        </p:nvGrpSpPr>
        <p:grpSpPr>
          <a:xfrm>
            <a:off x="3433628" y="5272307"/>
            <a:ext cx="180000" cy="180000"/>
            <a:chOff x="1903228" y="1137684"/>
            <a:chExt cx="2160000" cy="2160000"/>
          </a:xfrm>
        </p:grpSpPr>
        <p:sp>
          <p:nvSpPr>
            <p:cNvPr id="159" name="楕円 15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楕円 15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楕円 16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アーチ 16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63" name="グループ化 162"/>
          <p:cNvGrpSpPr/>
          <p:nvPr/>
        </p:nvGrpSpPr>
        <p:grpSpPr>
          <a:xfrm>
            <a:off x="3586028" y="5424707"/>
            <a:ext cx="180000" cy="180000"/>
            <a:chOff x="1903228" y="1137684"/>
            <a:chExt cx="2160000" cy="2160000"/>
          </a:xfrm>
        </p:grpSpPr>
        <p:sp>
          <p:nvSpPr>
            <p:cNvPr id="164" name="楕円 16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楕円 16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楕円 16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アーチ 16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73" name="グループ化 172"/>
          <p:cNvGrpSpPr/>
          <p:nvPr/>
        </p:nvGrpSpPr>
        <p:grpSpPr>
          <a:xfrm>
            <a:off x="3890828" y="5729507"/>
            <a:ext cx="180000" cy="180000"/>
            <a:chOff x="1903228" y="1137684"/>
            <a:chExt cx="2160000" cy="2160000"/>
          </a:xfrm>
        </p:grpSpPr>
        <p:sp>
          <p:nvSpPr>
            <p:cNvPr id="174" name="楕円 17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楕円 17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楕円 17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アーチ 17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78" name="グループ化 177"/>
          <p:cNvGrpSpPr/>
          <p:nvPr/>
        </p:nvGrpSpPr>
        <p:grpSpPr>
          <a:xfrm>
            <a:off x="3004176" y="5167124"/>
            <a:ext cx="180000" cy="180000"/>
            <a:chOff x="1903228" y="1137684"/>
            <a:chExt cx="2160000" cy="2160000"/>
          </a:xfrm>
        </p:grpSpPr>
        <p:sp>
          <p:nvSpPr>
            <p:cNvPr id="179" name="楕円 17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楕円 17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楕円 18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アーチ 18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83" name="グループ化 182"/>
          <p:cNvGrpSpPr/>
          <p:nvPr/>
        </p:nvGrpSpPr>
        <p:grpSpPr>
          <a:xfrm>
            <a:off x="3148187" y="5319524"/>
            <a:ext cx="180000" cy="180000"/>
            <a:chOff x="1903228" y="1137684"/>
            <a:chExt cx="2160000" cy="2160000"/>
          </a:xfrm>
        </p:grpSpPr>
        <p:sp>
          <p:nvSpPr>
            <p:cNvPr id="184" name="楕円 18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楕円 18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楕円 18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アーチ 18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88" name="グループ化 187"/>
          <p:cNvGrpSpPr/>
          <p:nvPr/>
        </p:nvGrpSpPr>
        <p:grpSpPr>
          <a:xfrm>
            <a:off x="3300587" y="5471924"/>
            <a:ext cx="180000" cy="180000"/>
            <a:chOff x="1903228" y="1137684"/>
            <a:chExt cx="2160000" cy="2160000"/>
          </a:xfrm>
        </p:grpSpPr>
        <p:sp>
          <p:nvSpPr>
            <p:cNvPr id="189" name="楕円 18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楕円 18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楕円 19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アーチ 19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93" name="グループ化 192"/>
          <p:cNvGrpSpPr/>
          <p:nvPr/>
        </p:nvGrpSpPr>
        <p:grpSpPr>
          <a:xfrm>
            <a:off x="3452987" y="5624324"/>
            <a:ext cx="180000" cy="180000"/>
            <a:chOff x="1903228" y="1137684"/>
            <a:chExt cx="2160000" cy="2160000"/>
          </a:xfrm>
        </p:grpSpPr>
        <p:sp>
          <p:nvSpPr>
            <p:cNvPr id="194" name="楕円 19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楕円 19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楕円 19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アーチ 19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98" name="グループ化 197"/>
          <p:cNvGrpSpPr/>
          <p:nvPr/>
        </p:nvGrpSpPr>
        <p:grpSpPr>
          <a:xfrm>
            <a:off x="2841500" y="4928932"/>
            <a:ext cx="180000" cy="180000"/>
            <a:chOff x="1903228" y="1137684"/>
            <a:chExt cx="2160000" cy="2160000"/>
          </a:xfrm>
        </p:grpSpPr>
        <p:sp>
          <p:nvSpPr>
            <p:cNvPr id="199" name="楕円 19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楕円 19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楕円 20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アーチ 20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03" name="グループ化 202"/>
          <p:cNvGrpSpPr/>
          <p:nvPr/>
        </p:nvGrpSpPr>
        <p:grpSpPr>
          <a:xfrm>
            <a:off x="3935018" y="4460699"/>
            <a:ext cx="180000" cy="180000"/>
            <a:chOff x="1903228" y="1137684"/>
            <a:chExt cx="2160000" cy="2160000"/>
          </a:xfrm>
        </p:grpSpPr>
        <p:sp>
          <p:nvSpPr>
            <p:cNvPr id="204" name="楕円 20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楕円 20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楕円 20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アーチ 20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08" name="グループ化 207"/>
          <p:cNvGrpSpPr/>
          <p:nvPr/>
        </p:nvGrpSpPr>
        <p:grpSpPr>
          <a:xfrm>
            <a:off x="4087418" y="4613099"/>
            <a:ext cx="180000" cy="180000"/>
            <a:chOff x="1903228" y="1137684"/>
            <a:chExt cx="2160000" cy="2160000"/>
          </a:xfrm>
        </p:grpSpPr>
        <p:sp>
          <p:nvSpPr>
            <p:cNvPr id="209" name="楕円 20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楕円 20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1" name="楕円 21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2" name="アーチ 21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13" name="グループ化 212"/>
          <p:cNvGrpSpPr/>
          <p:nvPr/>
        </p:nvGrpSpPr>
        <p:grpSpPr>
          <a:xfrm>
            <a:off x="4239818" y="4765499"/>
            <a:ext cx="180000" cy="180000"/>
            <a:chOff x="1903228" y="1137684"/>
            <a:chExt cx="2160000" cy="2160000"/>
          </a:xfrm>
        </p:grpSpPr>
        <p:sp>
          <p:nvSpPr>
            <p:cNvPr id="214" name="楕円 21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楕円 21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楕円 21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7" name="アーチ 21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18" name="グループ化 217"/>
          <p:cNvGrpSpPr/>
          <p:nvPr/>
        </p:nvGrpSpPr>
        <p:grpSpPr>
          <a:xfrm>
            <a:off x="2958003" y="4968923"/>
            <a:ext cx="180000" cy="180000"/>
            <a:chOff x="1903228" y="1137684"/>
            <a:chExt cx="2160000" cy="2160000"/>
          </a:xfrm>
        </p:grpSpPr>
        <p:sp>
          <p:nvSpPr>
            <p:cNvPr id="219" name="楕円 21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0" name="楕円 21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1" name="楕円 22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2" name="アーチ 22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23" name="グループ化 222"/>
          <p:cNvGrpSpPr/>
          <p:nvPr/>
        </p:nvGrpSpPr>
        <p:grpSpPr>
          <a:xfrm>
            <a:off x="2868471" y="4784197"/>
            <a:ext cx="180000" cy="180000"/>
            <a:chOff x="1903228" y="1137684"/>
            <a:chExt cx="2160000" cy="2160000"/>
          </a:xfrm>
        </p:grpSpPr>
        <p:sp>
          <p:nvSpPr>
            <p:cNvPr id="224" name="楕円 22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5" name="楕円 22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6" name="楕円 22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7" name="アーチ 22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28" name="グループ化 227"/>
          <p:cNvGrpSpPr/>
          <p:nvPr/>
        </p:nvGrpSpPr>
        <p:grpSpPr>
          <a:xfrm>
            <a:off x="2658285" y="5641634"/>
            <a:ext cx="180000" cy="180000"/>
            <a:chOff x="1903228" y="1137684"/>
            <a:chExt cx="2160000" cy="2160000"/>
          </a:xfrm>
        </p:grpSpPr>
        <p:sp>
          <p:nvSpPr>
            <p:cNvPr id="229" name="楕円 22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0" name="楕円 22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1" name="楕円 23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2" name="アーチ 23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33" name="グループ化 232"/>
          <p:cNvGrpSpPr/>
          <p:nvPr/>
        </p:nvGrpSpPr>
        <p:grpSpPr>
          <a:xfrm>
            <a:off x="2608508" y="4954959"/>
            <a:ext cx="180000" cy="180000"/>
            <a:chOff x="1903228" y="1137684"/>
            <a:chExt cx="2160000" cy="2160000"/>
          </a:xfrm>
        </p:grpSpPr>
        <p:sp>
          <p:nvSpPr>
            <p:cNvPr id="234" name="楕円 23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5" name="楕円 23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6" name="楕円 23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7" name="アーチ 23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39" name="グループ化 238"/>
          <p:cNvGrpSpPr/>
          <p:nvPr/>
        </p:nvGrpSpPr>
        <p:grpSpPr>
          <a:xfrm>
            <a:off x="2718739" y="5132324"/>
            <a:ext cx="180000" cy="180000"/>
            <a:chOff x="1903228" y="1137684"/>
            <a:chExt cx="2160000" cy="2160000"/>
          </a:xfrm>
        </p:grpSpPr>
        <p:sp>
          <p:nvSpPr>
            <p:cNvPr id="240" name="楕円 239"/>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1" name="楕円 240"/>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2" name="楕円 241"/>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3" name="アーチ 242"/>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44" name="グループ化 243"/>
          <p:cNvGrpSpPr/>
          <p:nvPr/>
        </p:nvGrpSpPr>
        <p:grpSpPr>
          <a:xfrm>
            <a:off x="4049557" y="4486631"/>
            <a:ext cx="180000" cy="180000"/>
            <a:chOff x="1903228" y="1137684"/>
            <a:chExt cx="2160000" cy="2160000"/>
          </a:xfrm>
        </p:grpSpPr>
        <p:sp>
          <p:nvSpPr>
            <p:cNvPr id="245" name="楕円 244"/>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6" name="楕円 245"/>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7" name="楕円 246"/>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8" name="アーチ 247"/>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49" name="グループ化 248"/>
          <p:cNvGrpSpPr/>
          <p:nvPr/>
        </p:nvGrpSpPr>
        <p:grpSpPr>
          <a:xfrm>
            <a:off x="3061546" y="4832613"/>
            <a:ext cx="180000" cy="180000"/>
            <a:chOff x="1903228" y="1137684"/>
            <a:chExt cx="2160000" cy="2160000"/>
          </a:xfrm>
        </p:grpSpPr>
        <p:sp>
          <p:nvSpPr>
            <p:cNvPr id="250" name="楕円 249"/>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1" name="楕円 250"/>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2" name="楕円 251"/>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3" name="アーチ 252"/>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59" name="グループ化 258"/>
          <p:cNvGrpSpPr/>
          <p:nvPr/>
        </p:nvGrpSpPr>
        <p:grpSpPr>
          <a:xfrm>
            <a:off x="2609684" y="4449064"/>
            <a:ext cx="180000" cy="180000"/>
            <a:chOff x="1903228" y="1137684"/>
            <a:chExt cx="2160000" cy="2160000"/>
          </a:xfrm>
        </p:grpSpPr>
        <p:sp>
          <p:nvSpPr>
            <p:cNvPr id="260" name="楕円 259"/>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1" name="楕円 260"/>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2" name="楕円 261"/>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3" name="アーチ 262"/>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69" name="グループ化 268"/>
          <p:cNvGrpSpPr/>
          <p:nvPr/>
        </p:nvGrpSpPr>
        <p:grpSpPr>
          <a:xfrm>
            <a:off x="2925004" y="4575811"/>
            <a:ext cx="180000" cy="180000"/>
            <a:chOff x="1903228" y="1137684"/>
            <a:chExt cx="2160000" cy="2160000"/>
          </a:xfrm>
        </p:grpSpPr>
        <p:sp>
          <p:nvSpPr>
            <p:cNvPr id="270" name="楕円 269"/>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1" name="楕円 270"/>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2" name="楕円 271"/>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3" name="アーチ 272"/>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74" name="グループ化 273"/>
          <p:cNvGrpSpPr/>
          <p:nvPr/>
        </p:nvGrpSpPr>
        <p:grpSpPr>
          <a:xfrm>
            <a:off x="3749034" y="4821724"/>
            <a:ext cx="180000" cy="180000"/>
            <a:chOff x="1903228" y="1137684"/>
            <a:chExt cx="2160000" cy="2160000"/>
          </a:xfrm>
        </p:grpSpPr>
        <p:sp>
          <p:nvSpPr>
            <p:cNvPr id="275" name="楕円 274"/>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6" name="楕円 275"/>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7" name="楕円 276"/>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8" name="アーチ 277"/>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79" name="グループ化 278"/>
          <p:cNvGrpSpPr/>
          <p:nvPr/>
        </p:nvGrpSpPr>
        <p:grpSpPr>
          <a:xfrm>
            <a:off x="2777084" y="4528670"/>
            <a:ext cx="180000" cy="180000"/>
            <a:chOff x="1903228" y="1137684"/>
            <a:chExt cx="2160000" cy="2160000"/>
          </a:xfrm>
        </p:grpSpPr>
        <p:sp>
          <p:nvSpPr>
            <p:cNvPr id="280" name="楕円 279"/>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1" name="楕円 280"/>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2" name="楕円 281"/>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3" name="アーチ 282"/>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90" name="グループ化 289"/>
          <p:cNvGrpSpPr/>
          <p:nvPr/>
        </p:nvGrpSpPr>
        <p:grpSpPr>
          <a:xfrm>
            <a:off x="3138669" y="4454811"/>
            <a:ext cx="180000" cy="180000"/>
            <a:chOff x="1903228" y="1137684"/>
            <a:chExt cx="2160000" cy="2160000"/>
          </a:xfrm>
        </p:grpSpPr>
        <p:sp>
          <p:nvSpPr>
            <p:cNvPr id="291" name="楕円 290"/>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2" name="楕円 291"/>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3" name="楕円 292"/>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4" name="アーチ 293"/>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95" name="グループ化 294"/>
          <p:cNvGrpSpPr/>
          <p:nvPr/>
        </p:nvGrpSpPr>
        <p:grpSpPr>
          <a:xfrm>
            <a:off x="3486417" y="4564860"/>
            <a:ext cx="180000" cy="180000"/>
            <a:chOff x="1903228" y="1137684"/>
            <a:chExt cx="2160000" cy="2160000"/>
          </a:xfrm>
        </p:grpSpPr>
        <p:sp>
          <p:nvSpPr>
            <p:cNvPr id="296" name="楕円 295"/>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7" name="楕円 296"/>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8" name="楕円 297"/>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9" name="アーチ 298"/>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300" name="グループ化 299"/>
          <p:cNvGrpSpPr/>
          <p:nvPr/>
        </p:nvGrpSpPr>
        <p:grpSpPr>
          <a:xfrm>
            <a:off x="3787930" y="4448398"/>
            <a:ext cx="180000" cy="180000"/>
            <a:chOff x="1903228" y="1137684"/>
            <a:chExt cx="2160000" cy="2160000"/>
          </a:xfrm>
        </p:grpSpPr>
        <p:sp>
          <p:nvSpPr>
            <p:cNvPr id="301" name="楕円 300"/>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2" name="楕円 301"/>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3" name="楕円 302"/>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4" name="アーチ 303"/>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305" name="グループ化 304"/>
          <p:cNvGrpSpPr/>
          <p:nvPr/>
        </p:nvGrpSpPr>
        <p:grpSpPr>
          <a:xfrm>
            <a:off x="3205846" y="4557186"/>
            <a:ext cx="180000" cy="180000"/>
            <a:chOff x="1903228" y="1137684"/>
            <a:chExt cx="2160000" cy="2160000"/>
          </a:xfrm>
        </p:grpSpPr>
        <p:sp>
          <p:nvSpPr>
            <p:cNvPr id="306" name="楕円 305"/>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7" name="楕円 306"/>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8" name="楕円 307"/>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9" name="アーチ 308"/>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310" name="グループ化 309"/>
          <p:cNvGrpSpPr/>
          <p:nvPr/>
        </p:nvGrpSpPr>
        <p:grpSpPr>
          <a:xfrm>
            <a:off x="2923666" y="4456138"/>
            <a:ext cx="180000" cy="180000"/>
            <a:chOff x="1903228" y="1137684"/>
            <a:chExt cx="2160000" cy="2160000"/>
          </a:xfrm>
        </p:grpSpPr>
        <p:sp>
          <p:nvSpPr>
            <p:cNvPr id="311" name="楕円 310"/>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2" name="楕円 311"/>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3" name="楕円 312"/>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4" name="アーチ 313"/>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325" name="グループ化 324"/>
          <p:cNvGrpSpPr/>
          <p:nvPr/>
        </p:nvGrpSpPr>
        <p:grpSpPr>
          <a:xfrm>
            <a:off x="2840220" y="5087679"/>
            <a:ext cx="180000" cy="180000"/>
            <a:chOff x="1903228" y="1137684"/>
            <a:chExt cx="2160000" cy="2160000"/>
          </a:xfrm>
        </p:grpSpPr>
        <p:sp>
          <p:nvSpPr>
            <p:cNvPr id="326" name="楕円 325"/>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7" name="楕円 326"/>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8" name="楕円 327"/>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9" name="アーチ 328"/>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330" name="グループ化 329"/>
          <p:cNvGrpSpPr/>
          <p:nvPr/>
        </p:nvGrpSpPr>
        <p:grpSpPr>
          <a:xfrm>
            <a:off x="4200779" y="5198373"/>
            <a:ext cx="180000" cy="180000"/>
            <a:chOff x="1903228" y="1137684"/>
            <a:chExt cx="2160000" cy="2160000"/>
          </a:xfrm>
        </p:grpSpPr>
        <p:sp>
          <p:nvSpPr>
            <p:cNvPr id="331" name="楕円 330"/>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2" name="楕円 331"/>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3" name="楕円 332"/>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4" name="アーチ 333"/>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335" name="グループ化 334"/>
          <p:cNvGrpSpPr/>
          <p:nvPr/>
        </p:nvGrpSpPr>
        <p:grpSpPr>
          <a:xfrm>
            <a:off x="3036407" y="5460694"/>
            <a:ext cx="180000" cy="180000"/>
            <a:chOff x="1903228" y="1137684"/>
            <a:chExt cx="2160000" cy="2160000"/>
          </a:xfrm>
        </p:grpSpPr>
        <p:sp>
          <p:nvSpPr>
            <p:cNvPr id="336" name="楕円 335"/>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7" name="楕円 336"/>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8" name="楕円 337"/>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9" name="アーチ 338"/>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345" name="グループ化 344"/>
          <p:cNvGrpSpPr/>
          <p:nvPr/>
        </p:nvGrpSpPr>
        <p:grpSpPr>
          <a:xfrm>
            <a:off x="2777104" y="5428090"/>
            <a:ext cx="180000" cy="180000"/>
            <a:chOff x="1903228" y="1137684"/>
            <a:chExt cx="2160000" cy="2160000"/>
          </a:xfrm>
        </p:grpSpPr>
        <p:sp>
          <p:nvSpPr>
            <p:cNvPr id="346" name="楕円 345"/>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7" name="楕円 346"/>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8" name="楕円 347"/>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9" name="アーチ 348"/>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350" name="グループ化 349"/>
          <p:cNvGrpSpPr/>
          <p:nvPr/>
        </p:nvGrpSpPr>
        <p:grpSpPr>
          <a:xfrm>
            <a:off x="3375806" y="5497892"/>
            <a:ext cx="180000" cy="180000"/>
            <a:chOff x="1903228" y="1137684"/>
            <a:chExt cx="2160000" cy="2160000"/>
          </a:xfrm>
        </p:grpSpPr>
        <p:sp>
          <p:nvSpPr>
            <p:cNvPr id="351" name="楕円 350"/>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2" name="楕円 351"/>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3" name="楕円 352"/>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4" name="アーチ 353"/>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355" name="グループ化 354"/>
          <p:cNvGrpSpPr/>
          <p:nvPr/>
        </p:nvGrpSpPr>
        <p:grpSpPr>
          <a:xfrm>
            <a:off x="4182878" y="5483040"/>
            <a:ext cx="180000" cy="180000"/>
            <a:chOff x="1903228" y="1137684"/>
            <a:chExt cx="2160000" cy="2160000"/>
          </a:xfrm>
        </p:grpSpPr>
        <p:sp>
          <p:nvSpPr>
            <p:cNvPr id="356" name="楕円 355"/>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7" name="楕円 356"/>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8" name="楕円 357"/>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9" name="アーチ 358"/>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360" name="グループ化 359"/>
          <p:cNvGrpSpPr/>
          <p:nvPr/>
        </p:nvGrpSpPr>
        <p:grpSpPr>
          <a:xfrm>
            <a:off x="3622274" y="5675304"/>
            <a:ext cx="180000" cy="180000"/>
            <a:chOff x="1903228" y="1137684"/>
            <a:chExt cx="2160000" cy="2160000"/>
          </a:xfrm>
        </p:grpSpPr>
        <p:sp>
          <p:nvSpPr>
            <p:cNvPr id="361" name="楕円 360"/>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2" name="楕円 361"/>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3" name="楕円 362"/>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4" name="アーチ 363"/>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365" name="グループ化 364"/>
          <p:cNvGrpSpPr/>
          <p:nvPr/>
        </p:nvGrpSpPr>
        <p:grpSpPr>
          <a:xfrm>
            <a:off x="3095007" y="5635711"/>
            <a:ext cx="180000" cy="180000"/>
            <a:chOff x="1903228" y="1137684"/>
            <a:chExt cx="2160000" cy="2160000"/>
          </a:xfrm>
        </p:grpSpPr>
        <p:sp>
          <p:nvSpPr>
            <p:cNvPr id="366" name="楕円 365"/>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7" name="楕円 366"/>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8" name="楕円 367"/>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9" name="アーチ 368"/>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370" name="グループ化 369"/>
          <p:cNvGrpSpPr/>
          <p:nvPr/>
        </p:nvGrpSpPr>
        <p:grpSpPr>
          <a:xfrm>
            <a:off x="3113956" y="5033156"/>
            <a:ext cx="180000" cy="180000"/>
            <a:chOff x="1903228" y="1137684"/>
            <a:chExt cx="2160000" cy="2160000"/>
          </a:xfrm>
        </p:grpSpPr>
        <p:sp>
          <p:nvSpPr>
            <p:cNvPr id="371" name="楕円 370"/>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2" name="楕円 371"/>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3" name="楕円 372"/>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4" name="アーチ 373"/>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390" name="グループ化 389"/>
          <p:cNvGrpSpPr/>
          <p:nvPr/>
        </p:nvGrpSpPr>
        <p:grpSpPr>
          <a:xfrm>
            <a:off x="3647419" y="4861150"/>
            <a:ext cx="180000" cy="180000"/>
            <a:chOff x="1903228" y="1137684"/>
            <a:chExt cx="2160000" cy="2160000"/>
          </a:xfrm>
        </p:grpSpPr>
        <p:sp>
          <p:nvSpPr>
            <p:cNvPr id="391" name="楕円 390"/>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2" name="楕円 391"/>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3" name="楕円 392"/>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4" name="アーチ 393"/>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395" name="グループ化 394"/>
          <p:cNvGrpSpPr/>
          <p:nvPr/>
        </p:nvGrpSpPr>
        <p:grpSpPr>
          <a:xfrm>
            <a:off x="2674903" y="5223124"/>
            <a:ext cx="180000" cy="180000"/>
            <a:chOff x="1903228" y="1137684"/>
            <a:chExt cx="2160000" cy="2160000"/>
          </a:xfrm>
        </p:grpSpPr>
        <p:sp>
          <p:nvSpPr>
            <p:cNvPr id="396" name="楕円 395"/>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7" name="楕円 396"/>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8" name="楕円 397"/>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9" name="アーチ 398"/>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400" name="グループ化 399"/>
          <p:cNvGrpSpPr/>
          <p:nvPr/>
        </p:nvGrpSpPr>
        <p:grpSpPr>
          <a:xfrm>
            <a:off x="4010675" y="5026074"/>
            <a:ext cx="180000" cy="180000"/>
            <a:chOff x="1903228" y="1137684"/>
            <a:chExt cx="2160000" cy="2160000"/>
          </a:xfrm>
        </p:grpSpPr>
        <p:sp>
          <p:nvSpPr>
            <p:cNvPr id="401" name="楕円 400"/>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2" name="楕円 401"/>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3" name="楕円 402"/>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4" name="アーチ 403"/>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410" name="グループ化 409"/>
          <p:cNvGrpSpPr/>
          <p:nvPr/>
        </p:nvGrpSpPr>
        <p:grpSpPr>
          <a:xfrm>
            <a:off x="3644401" y="5128806"/>
            <a:ext cx="180000" cy="180000"/>
            <a:chOff x="1903228" y="1137684"/>
            <a:chExt cx="2160000" cy="2160000"/>
          </a:xfrm>
        </p:grpSpPr>
        <p:sp>
          <p:nvSpPr>
            <p:cNvPr id="411" name="楕円 410"/>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2" name="楕円 411"/>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3" name="楕円 412"/>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4" name="アーチ 413"/>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420" name="グループ化 419"/>
          <p:cNvGrpSpPr/>
          <p:nvPr/>
        </p:nvGrpSpPr>
        <p:grpSpPr>
          <a:xfrm>
            <a:off x="3261176" y="5677642"/>
            <a:ext cx="180000" cy="180000"/>
            <a:chOff x="1903228" y="1137684"/>
            <a:chExt cx="2160000" cy="2160000"/>
          </a:xfrm>
        </p:grpSpPr>
        <p:sp>
          <p:nvSpPr>
            <p:cNvPr id="421" name="楕円 420"/>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2" name="楕円 421"/>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3" name="楕円 422"/>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4" name="アーチ 423"/>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425" name="グループ化 424"/>
          <p:cNvGrpSpPr/>
          <p:nvPr/>
        </p:nvGrpSpPr>
        <p:grpSpPr>
          <a:xfrm>
            <a:off x="3781376" y="5393055"/>
            <a:ext cx="180000" cy="180000"/>
            <a:chOff x="1903228" y="1137684"/>
            <a:chExt cx="2160000" cy="2160000"/>
          </a:xfrm>
        </p:grpSpPr>
        <p:sp>
          <p:nvSpPr>
            <p:cNvPr id="426" name="楕円 425"/>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7" name="楕円 426"/>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8" name="楕円 427"/>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9" name="アーチ 428"/>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450" name="グループ化 449"/>
          <p:cNvGrpSpPr/>
          <p:nvPr/>
        </p:nvGrpSpPr>
        <p:grpSpPr>
          <a:xfrm>
            <a:off x="3361585" y="4451655"/>
            <a:ext cx="180000" cy="180000"/>
            <a:chOff x="1903228" y="1137684"/>
            <a:chExt cx="2160000" cy="2160000"/>
          </a:xfrm>
        </p:grpSpPr>
        <p:sp>
          <p:nvSpPr>
            <p:cNvPr id="451" name="楕円 450"/>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2" name="楕円 451"/>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3" name="楕円 452"/>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4" name="アーチ 453"/>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465" name="グループ化 464"/>
          <p:cNvGrpSpPr/>
          <p:nvPr/>
        </p:nvGrpSpPr>
        <p:grpSpPr>
          <a:xfrm>
            <a:off x="4001538" y="4756966"/>
            <a:ext cx="180000" cy="180000"/>
            <a:chOff x="1903228" y="1137684"/>
            <a:chExt cx="2160000" cy="2160000"/>
          </a:xfrm>
        </p:grpSpPr>
        <p:sp>
          <p:nvSpPr>
            <p:cNvPr id="466" name="楕円 465"/>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7" name="楕円 466"/>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8" name="楕円 467"/>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9" name="アーチ 468"/>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470" name="グループ化 469"/>
          <p:cNvGrpSpPr/>
          <p:nvPr/>
        </p:nvGrpSpPr>
        <p:grpSpPr>
          <a:xfrm>
            <a:off x="1657350" y="4860948"/>
            <a:ext cx="180000" cy="180000"/>
            <a:chOff x="4851991" y="1137684"/>
            <a:chExt cx="2160000" cy="2160000"/>
          </a:xfrm>
        </p:grpSpPr>
        <p:sp>
          <p:nvSpPr>
            <p:cNvPr id="471" name="楕円 470"/>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2" name="正方形/長方形 471"/>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3" name="十字形 472"/>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4" name="十字形 473"/>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75" name="グループ化 474"/>
          <p:cNvGrpSpPr/>
          <p:nvPr/>
        </p:nvGrpSpPr>
        <p:grpSpPr>
          <a:xfrm>
            <a:off x="1381172" y="5252411"/>
            <a:ext cx="180000" cy="180000"/>
            <a:chOff x="4851991" y="1137684"/>
            <a:chExt cx="2160000" cy="2160000"/>
          </a:xfrm>
        </p:grpSpPr>
        <p:sp>
          <p:nvSpPr>
            <p:cNvPr id="476" name="楕円 475"/>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7" name="正方形/長方形 476"/>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8" name="十字形 477"/>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9" name="十字形 478"/>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80" name="グループ化 479"/>
          <p:cNvGrpSpPr/>
          <p:nvPr/>
        </p:nvGrpSpPr>
        <p:grpSpPr>
          <a:xfrm>
            <a:off x="1743297" y="5119585"/>
            <a:ext cx="180000" cy="180000"/>
            <a:chOff x="4851991" y="1137684"/>
            <a:chExt cx="2160000" cy="2160000"/>
          </a:xfrm>
        </p:grpSpPr>
        <p:sp>
          <p:nvSpPr>
            <p:cNvPr id="481" name="楕円 480"/>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2" name="正方形/長方形 481"/>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3" name="十字形 482"/>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4" name="十字形 483"/>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90" name="グループ化 489"/>
          <p:cNvGrpSpPr/>
          <p:nvPr/>
        </p:nvGrpSpPr>
        <p:grpSpPr>
          <a:xfrm>
            <a:off x="1370415" y="3403423"/>
            <a:ext cx="180000" cy="180000"/>
            <a:chOff x="4851991" y="1137684"/>
            <a:chExt cx="2160000" cy="2160000"/>
          </a:xfrm>
        </p:grpSpPr>
        <p:sp>
          <p:nvSpPr>
            <p:cNvPr id="491" name="楕円 490"/>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2" name="正方形/長方形 491"/>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3" name="十字形 492"/>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4" name="十字形 493"/>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95" name="グループ化 494"/>
          <p:cNvGrpSpPr/>
          <p:nvPr/>
        </p:nvGrpSpPr>
        <p:grpSpPr>
          <a:xfrm>
            <a:off x="1770897" y="3430192"/>
            <a:ext cx="180000" cy="180000"/>
            <a:chOff x="4851991" y="1137684"/>
            <a:chExt cx="2160000" cy="2160000"/>
          </a:xfrm>
        </p:grpSpPr>
        <p:sp>
          <p:nvSpPr>
            <p:cNvPr id="496" name="楕円 495"/>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7" name="正方形/長方形 496"/>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8" name="十字形 497"/>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9" name="十字形 498"/>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00" name="グループ化 499"/>
          <p:cNvGrpSpPr/>
          <p:nvPr/>
        </p:nvGrpSpPr>
        <p:grpSpPr>
          <a:xfrm>
            <a:off x="1675215" y="3708223"/>
            <a:ext cx="180000" cy="180000"/>
            <a:chOff x="4851991" y="1137684"/>
            <a:chExt cx="2160000" cy="2160000"/>
          </a:xfrm>
        </p:grpSpPr>
        <p:sp>
          <p:nvSpPr>
            <p:cNvPr id="501" name="楕円 500"/>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2" name="正方形/長方形 501"/>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3" name="十字形 502"/>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4" name="十字形 503"/>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05" name="グループ化 504"/>
          <p:cNvGrpSpPr/>
          <p:nvPr/>
        </p:nvGrpSpPr>
        <p:grpSpPr>
          <a:xfrm>
            <a:off x="2068818" y="3616451"/>
            <a:ext cx="180000" cy="180000"/>
            <a:chOff x="4851991" y="1137684"/>
            <a:chExt cx="2160000" cy="2160000"/>
          </a:xfrm>
        </p:grpSpPr>
        <p:sp>
          <p:nvSpPr>
            <p:cNvPr id="506" name="楕円 505"/>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7" name="正方形/長方形 506"/>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8" name="十字形 507"/>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9" name="十字形 508"/>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10" name="グループ化 509"/>
          <p:cNvGrpSpPr/>
          <p:nvPr/>
        </p:nvGrpSpPr>
        <p:grpSpPr>
          <a:xfrm>
            <a:off x="1880415" y="3786910"/>
            <a:ext cx="180000" cy="180000"/>
            <a:chOff x="4851991" y="1137684"/>
            <a:chExt cx="2160000" cy="2160000"/>
          </a:xfrm>
        </p:grpSpPr>
        <p:sp>
          <p:nvSpPr>
            <p:cNvPr id="511" name="楕円 510"/>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 name="正方形/長方形 511"/>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3" name="十字形 512"/>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4" name="十字形 513"/>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20" name="グループ化 519"/>
          <p:cNvGrpSpPr/>
          <p:nvPr/>
        </p:nvGrpSpPr>
        <p:grpSpPr>
          <a:xfrm>
            <a:off x="3881002" y="3259134"/>
            <a:ext cx="180000" cy="180000"/>
            <a:chOff x="1903228" y="1137684"/>
            <a:chExt cx="2160000" cy="2160000"/>
          </a:xfrm>
        </p:grpSpPr>
        <p:sp>
          <p:nvSpPr>
            <p:cNvPr id="521" name="楕円 520"/>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522" name="楕円 521"/>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523" name="楕円 522"/>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24" name="アーチ 523"/>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aphicFrame>
        <p:nvGraphicFramePr>
          <p:cNvPr id="525" name="表 524"/>
          <p:cNvGraphicFramePr>
            <a:graphicFrameLocks noGrp="1"/>
          </p:cNvGraphicFramePr>
          <p:nvPr>
            <p:extLst>
              <p:ext uri="{D42A27DB-BD31-4B8C-83A1-F6EECF244321}">
                <p14:modId xmlns:p14="http://schemas.microsoft.com/office/powerpoint/2010/main" val="2477343831"/>
              </p:ext>
            </p:extLst>
          </p:nvPr>
        </p:nvGraphicFramePr>
        <p:xfrm>
          <a:off x="4621291" y="2134823"/>
          <a:ext cx="4262650" cy="3774684"/>
        </p:xfrm>
        <a:graphic>
          <a:graphicData uri="http://schemas.openxmlformats.org/drawingml/2006/table">
            <a:tbl>
              <a:tblPr firstRow="1" bandRow="1">
                <a:tableStyleId>{2D5ABB26-0587-4C30-8999-92F81FD0307C}</a:tableStyleId>
              </a:tblPr>
              <a:tblGrid>
                <a:gridCol w="619210">
                  <a:extLst>
                    <a:ext uri="{9D8B030D-6E8A-4147-A177-3AD203B41FA5}">
                      <a16:colId xmlns:a16="http://schemas.microsoft.com/office/drawing/2014/main" xmlns="" val="2209539070"/>
                    </a:ext>
                  </a:extLst>
                </a:gridCol>
                <a:gridCol w="1815076">
                  <a:extLst>
                    <a:ext uri="{9D8B030D-6E8A-4147-A177-3AD203B41FA5}">
                      <a16:colId xmlns:a16="http://schemas.microsoft.com/office/drawing/2014/main" xmlns="" val="1210950021"/>
                    </a:ext>
                  </a:extLst>
                </a:gridCol>
                <a:gridCol w="1828364">
                  <a:extLst>
                    <a:ext uri="{9D8B030D-6E8A-4147-A177-3AD203B41FA5}">
                      <a16:colId xmlns:a16="http://schemas.microsoft.com/office/drawing/2014/main" xmlns="" val="5783154"/>
                    </a:ext>
                  </a:extLst>
                </a:gridCol>
              </a:tblGrid>
              <a:tr h="749418">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疾患あり</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solidFill>
                        <a:srgbClr val="000046"/>
                      </a:solidFill>
                      <a:prstDash val="dash"/>
                      <a:round/>
                      <a:headEnd type="none" w="med" len="med"/>
                      <a:tailEnd type="none" w="med" len="med"/>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疾患なし</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R>
                      <a:noFill/>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20352909"/>
                  </a:ext>
                </a:extLst>
              </a:tr>
              <a:tr h="1512633">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検査</a:t>
                      </a:r>
                      <a:endParaRPr kumimoji="1" lang="en-US" altLang="ja-JP"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noFill/>
                      <a:prstDash val="dash"/>
                      <a:round/>
                      <a:headEnd type="none" w="med" len="med"/>
                      <a:tailEnd type="none" w="med" len="med"/>
                    </a:lnL>
                    <a:lnR w="38100" cap="flat" cmpd="sng" algn="ctr">
                      <a:solidFill>
                        <a:srgbClr val="000046"/>
                      </a:solidFill>
                      <a:prstDash val="dash"/>
                      <a:round/>
                      <a:headEnd type="none" w="med" len="med"/>
                      <a:tailEnd type="none" w="med" len="med"/>
                    </a:lnR>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solidFill>
                      <a:schemeClr val="accent1">
                        <a:lumMod val="20000"/>
                        <a:lumOff val="80000"/>
                      </a:schemeClr>
                    </a:solid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497905135"/>
                  </a:ext>
                </a:extLst>
              </a:tr>
              <a:tr h="1512633">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検査</a:t>
                      </a:r>
                      <a:endParaRPr kumimoji="1" lang="en-US" altLang="ja-JP"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w="38100" cap="flat" cmpd="sng" algn="ctr">
                      <a:solidFill>
                        <a:srgbClr val="000046"/>
                      </a:solidFill>
                      <a:prstDash val="dash"/>
                      <a:round/>
                      <a:headEnd type="none" w="med" len="med"/>
                      <a:tailEnd type="none" w="med" len="med"/>
                    </a:lnT>
                    <a:lnB>
                      <a:noFill/>
                    </a:lnB>
                    <a:lnTlToBr w="12700" cmpd="sng">
                      <a:noFill/>
                      <a:prstDash val="solid"/>
                    </a:lnTlToBr>
                    <a:lnBlToTr w="12700" cmpd="sng">
                      <a:noFill/>
                      <a:prstDash val="solid"/>
                    </a:lnBlToTr>
                    <a:no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noFill/>
                      <a:prstDash val="dash"/>
                      <a:round/>
                      <a:headEnd type="none" w="med" len="med"/>
                      <a:tailEnd type="none" w="med" len="med"/>
                    </a:lnL>
                    <a:lnR w="38100" cap="flat" cmpd="sng" algn="ctr">
                      <a:solidFill>
                        <a:srgbClr val="000046"/>
                      </a:solidFill>
                      <a:prstDash val="dash"/>
                      <a:round/>
                      <a:headEnd type="none" w="med" len="med"/>
                      <a:tailEnd type="none" w="med" len="med"/>
                    </a:lnR>
                    <a:lnT w="38100" cap="flat" cmpd="sng" algn="ctr">
                      <a:solidFill>
                        <a:srgbClr val="000046"/>
                      </a:solidFill>
                      <a:prstDash val="dash"/>
                      <a:round/>
                      <a:headEnd type="none" w="med" len="med"/>
                      <a:tailEnd type="none" w="med" len="med"/>
                    </a:lnT>
                    <a:solidFill>
                      <a:srgbClr val="FFEBFF"/>
                    </a:solid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T w="38100" cap="flat" cmpd="sng" algn="ctr">
                      <a:solidFill>
                        <a:srgbClr val="000046"/>
                      </a:solidFill>
                      <a:prstDash val="dash"/>
                      <a:round/>
                      <a:headEnd type="none" w="med" len="med"/>
                      <a:tailEnd type="none" w="med" len="med"/>
                    </a:lnT>
                    <a:solidFill>
                      <a:schemeClr val="accent4">
                        <a:lumMod val="20000"/>
                        <a:lumOff val="80000"/>
                      </a:schemeClr>
                    </a:solidFill>
                  </a:tcPr>
                </a:tc>
                <a:extLst>
                  <a:ext uri="{0D108BD9-81ED-4DB2-BD59-A6C34878D82A}">
                    <a16:rowId xmlns:a16="http://schemas.microsoft.com/office/drawing/2014/main" xmlns="" val="4239960887"/>
                  </a:ext>
                </a:extLst>
              </a:tr>
            </a:tbl>
          </a:graphicData>
        </a:graphic>
      </p:graphicFrame>
      <p:grpSp>
        <p:nvGrpSpPr>
          <p:cNvPr id="526" name="グループ化 525"/>
          <p:cNvGrpSpPr/>
          <p:nvPr/>
        </p:nvGrpSpPr>
        <p:grpSpPr>
          <a:xfrm>
            <a:off x="5827129" y="4795903"/>
            <a:ext cx="180000" cy="180000"/>
            <a:chOff x="4851991" y="1137684"/>
            <a:chExt cx="2160000" cy="2160000"/>
          </a:xfrm>
        </p:grpSpPr>
        <p:sp>
          <p:nvSpPr>
            <p:cNvPr id="527" name="楕円 526"/>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8" name="正方形/長方形 52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9" name="十字形 52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0" name="十字形 52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31" name="グループ化 530"/>
          <p:cNvGrpSpPr/>
          <p:nvPr/>
        </p:nvGrpSpPr>
        <p:grpSpPr>
          <a:xfrm>
            <a:off x="5711447" y="3189993"/>
            <a:ext cx="180000" cy="180000"/>
            <a:chOff x="4851991" y="1137684"/>
            <a:chExt cx="2160000" cy="2160000"/>
          </a:xfrm>
        </p:grpSpPr>
        <p:sp>
          <p:nvSpPr>
            <p:cNvPr id="532" name="楕円 531"/>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3" name="正方形/長方形 53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4" name="十字形 53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5" name="十字形 53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36" name="グループ化 535"/>
          <p:cNvGrpSpPr/>
          <p:nvPr/>
        </p:nvGrpSpPr>
        <p:grpSpPr>
          <a:xfrm>
            <a:off x="7948506" y="5062973"/>
            <a:ext cx="180000" cy="180000"/>
            <a:chOff x="1903228" y="1137684"/>
            <a:chExt cx="2160000" cy="2160000"/>
          </a:xfrm>
        </p:grpSpPr>
        <p:sp>
          <p:nvSpPr>
            <p:cNvPr id="537" name="楕円 53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8" name="楕円 53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9" name="楕円 53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0" name="アーチ 53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546" name="グループ化 545"/>
          <p:cNvGrpSpPr/>
          <p:nvPr/>
        </p:nvGrpSpPr>
        <p:grpSpPr>
          <a:xfrm>
            <a:off x="8405706" y="5520173"/>
            <a:ext cx="180000" cy="180000"/>
            <a:chOff x="1903228" y="1137684"/>
            <a:chExt cx="2160000" cy="2160000"/>
          </a:xfrm>
        </p:grpSpPr>
        <p:sp>
          <p:nvSpPr>
            <p:cNvPr id="547" name="楕円 54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8" name="楕円 54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9" name="楕円 54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0" name="アーチ 54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556" name="グループ化 555"/>
          <p:cNvGrpSpPr/>
          <p:nvPr/>
        </p:nvGrpSpPr>
        <p:grpSpPr>
          <a:xfrm>
            <a:off x="7923105" y="4718642"/>
            <a:ext cx="180000" cy="180000"/>
            <a:chOff x="1903228" y="1137684"/>
            <a:chExt cx="2160000" cy="2160000"/>
          </a:xfrm>
        </p:grpSpPr>
        <p:sp>
          <p:nvSpPr>
            <p:cNvPr id="557" name="楕円 55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8" name="楕円 55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9" name="楕円 55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0" name="アーチ 55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561" name="グループ化 560"/>
          <p:cNvGrpSpPr/>
          <p:nvPr/>
        </p:nvGrpSpPr>
        <p:grpSpPr>
          <a:xfrm>
            <a:off x="8075505" y="4871042"/>
            <a:ext cx="180000" cy="180000"/>
            <a:chOff x="1903228" y="1137684"/>
            <a:chExt cx="2160000" cy="2160000"/>
          </a:xfrm>
        </p:grpSpPr>
        <p:sp>
          <p:nvSpPr>
            <p:cNvPr id="562" name="楕円 561"/>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3" name="楕円 56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4" name="楕円 56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5" name="アーチ 56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566" name="グループ化 565"/>
          <p:cNvGrpSpPr/>
          <p:nvPr/>
        </p:nvGrpSpPr>
        <p:grpSpPr>
          <a:xfrm>
            <a:off x="8227905" y="5023442"/>
            <a:ext cx="180000" cy="180000"/>
            <a:chOff x="1903228" y="1137684"/>
            <a:chExt cx="2160000" cy="2160000"/>
          </a:xfrm>
        </p:grpSpPr>
        <p:sp>
          <p:nvSpPr>
            <p:cNvPr id="567" name="楕円 56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8" name="楕円 56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9" name="楕円 56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0" name="アーチ 56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571" name="グループ化 570"/>
          <p:cNvGrpSpPr/>
          <p:nvPr/>
        </p:nvGrpSpPr>
        <p:grpSpPr>
          <a:xfrm>
            <a:off x="8380305" y="5175842"/>
            <a:ext cx="180000" cy="180000"/>
            <a:chOff x="1903228" y="1137684"/>
            <a:chExt cx="2160000" cy="2160000"/>
          </a:xfrm>
        </p:grpSpPr>
        <p:sp>
          <p:nvSpPr>
            <p:cNvPr id="572" name="楕円 571"/>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3" name="楕円 57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4" name="楕円 57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5" name="アーチ 57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576" name="グループ化 575"/>
          <p:cNvGrpSpPr/>
          <p:nvPr/>
        </p:nvGrpSpPr>
        <p:grpSpPr>
          <a:xfrm>
            <a:off x="8532705" y="5328242"/>
            <a:ext cx="180000" cy="180000"/>
            <a:chOff x="1903228" y="1137684"/>
            <a:chExt cx="2160000" cy="2160000"/>
          </a:xfrm>
        </p:grpSpPr>
        <p:sp>
          <p:nvSpPr>
            <p:cNvPr id="577" name="楕円 57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8" name="楕円 57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9" name="楕円 57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0" name="アーチ 57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586" name="グループ化 585"/>
          <p:cNvGrpSpPr/>
          <p:nvPr/>
        </p:nvGrpSpPr>
        <p:grpSpPr>
          <a:xfrm>
            <a:off x="8515350" y="5729507"/>
            <a:ext cx="180000" cy="180000"/>
            <a:chOff x="1903228" y="1137684"/>
            <a:chExt cx="2160000" cy="2160000"/>
          </a:xfrm>
        </p:grpSpPr>
        <p:sp>
          <p:nvSpPr>
            <p:cNvPr id="587" name="楕円 58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8" name="楕円 58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9" name="楕円 58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0" name="アーチ 58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591" name="グループ化 590"/>
          <p:cNvGrpSpPr/>
          <p:nvPr/>
        </p:nvGrpSpPr>
        <p:grpSpPr>
          <a:xfrm>
            <a:off x="7977612" y="4453535"/>
            <a:ext cx="180000" cy="180000"/>
            <a:chOff x="1903228" y="1137684"/>
            <a:chExt cx="2160000" cy="2160000"/>
          </a:xfrm>
        </p:grpSpPr>
        <p:sp>
          <p:nvSpPr>
            <p:cNvPr id="592" name="楕円 591"/>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3" name="楕円 59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4" name="楕円 59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5" name="アーチ 59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596" name="グループ化 595"/>
          <p:cNvGrpSpPr/>
          <p:nvPr/>
        </p:nvGrpSpPr>
        <p:grpSpPr>
          <a:xfrm>
            <a:off x="8304291" y="4738100"/>
            <a:ext cx="180000" cy="180000"/>
            <a:chOff x="1903228" y="1137684"/>
            <a:chExt cx="2160000" cy="2160000"/>
          </a:xfrm>
        </p:grpSpPr>
        <p:sp>
          <p:nvSpPr>
            <p:cNvPr id="597" name="楕円 59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8" name="楕円 59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9" name="楕円 59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0" name="アーチ 59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01" name="グループ化 600"/>
          <p:cNvGrpSpPr/>
          <p:nvPr/>
        </p:nvGrpSpPr>
        <p:grpSpPr>
          <a:xfrm>
            <a:off x="8145017" y="4614910"/>
            <a:ext cx="180000" cy="180000"/>
            <a:chOff x="1903228" y="1137684"/>
            <a:chExt cx="2160000" cy="2160000"/>
          </a:xfrm>
        </p:grpSpPr>
        <p:sp>
          <p:nvSpPr>
            <p:cNvPr id="602" name="楕円 601"/>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3" name="楕円 60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4" name="楕円 60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5" name="アーチ 60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06" name="グループ化 605"/>
          <p:cNvGrpSpPr/>
          <p:nvPr/>
        </p:nvGrpSpPr>
        <p:grpSpPr>
          <a:xfrm>
            <a:off x="8456691" y="4890500"/>
            <a:ext cx="180000" cy="180000"/>
            <a:chOff x="1903228" y="1137684"/>
            <a:chExt cx="2160000" cy="2160000"/>
          </a:xfrm>
        </p:grpSpPr>
        <p:sp>
          <p:nvSpPr>
            <p:cNvPr id="607" name="楕円 60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8" name="楕円 60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9" name="楕円 60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0" name="アーチ 60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11" name="グループ化 610"/>
          <p:cNvGrpSpPr/>
          <p:nvPr/>
        </p:nvGrpSpPr>
        <p:grpSpPr>
          <a:xfrm>
            <a:off x="7419252" y="5133159"/>
            <a:ext cx="180000" cy="180000"/>
            <a:chOff x="1903228" y="1137684"/>
            <a:chExt cx="2160000" cy="2160000"/>
          </a:xfrm>
        </p:grpSpPr>
        <p:sp>
          <p:nvSpPr>
            <p:cNvPr id="612" name="楕円 611"/>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3" name="楕円 61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4" name="楕円 61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5" name="アーチ 61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16" name="グループ化 615"/>
          <p:cNvGrpSpPr/>
          <p:nvPr/>
        </p:nvGrpSpPr>
        <p:grpSpPr>
          <a:xfrm>
            <a:off x="7724052" y="5437959"/>
            <a:ext cx="180000" cy="180000"/>
            <a:chOff x="1903228" y="1137684"/>
            <a:chExt cx="2160000" cy="2160000"/>
          </a:xfrm>
        </p:grpSpPr>
        <p:sp>
          <p:nvSpPr>
            <p:cNvPr id="617" name="楕円 61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8" name="楕円 61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9" name="楕円 61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0" name="アーチ 61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21" name="グループ化 620"/>
          <p:cNvGrpSpPr/>
          <p:nvPr/>
        </p:nvGrpSpPr>
        <p:grpSpPr>
          <a:xfrm>
            <a:off x="7876452" y="5590359"/>
            <a:ext cx="180000" cy="180000"/>
            <a:chOff x="1903228" y="1137684"/>
            <a:chExt cx="2160000" cy="2160000"/>
          </a:xfrm>
        </p:grpSpPr>
        <p:sp>
          <p:nvSpPr>
            <p:cNvPr id="622" name="楕円 621"/>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3" name="楕円 62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4" name="楕円 62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5" name="アーチ 62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26" name="グループ化 625"/>
          <p:cNvGrpSpPr/>
          <p:nvPr/>
        </p:nvGrpSpPr>
        <p:grpSpPr>
          <a:xfrm>
            <a:off x="7669860" y="5101025"/>
            <a:ext cx="180000" cy="180000"/>
            <a:chOff x="1903228" y="1137684"/>
            <a:chExt cx="2160000" cy="2160000"/>
          </a:xfrm>
        </p:grpSpPr>
        <p:sp>
          <p:nvSpPr>
            <p:cNvPr id="627" name="楕円 62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8" name="楕円 62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9" name="楕円 62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0" name="アーチ 62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36" name="グループ化 635"/>
          <p:cNvGrpSpPr/>
          <p:nvPr/>
        </p:nvGrpSpPr>
        <p:grpSpPr>
          <a:xfrm>
            <a:off x="7974660" y="5405825"/>
            <a:ext cx="180000" cy="180000"/>
            <a:chOff x="1903228" y="1137684"/>
            <a:chExt cx="2160000" cy="2160000"/>
          </a:xfrm>
        </p:grpSpPr>
        <p:sp>
          <p:nvSpPr>
            <p:cNvPr id="637" name="楕円 63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8" name="楕円 63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9" name="楕円 63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0" name="アーチ 63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41" name="グループ化 640"/>
          <p:cNvGrpSpPr/>
          <p:nvPr/>
        </p:nvGrpSpPr>
        <p:grpSpPr>
          <a:xfrm>
            <a:off x="8127060" y="5558225"/>
            <a:ext cx="180000" cy="180000"/>
            <a:chOff x="1903228" y="1137684"/>
            <a:chExt cx="2160000" cy="2160000"/>
          </a:xfrm>
        </p:grpSpPr>
        <p:sp>
          <p:nvSpPr>
            <p:cNvPr id="642" name="楕円 641"/>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3" name="楕円 64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4" name="楕円 64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5" name="アーチ 64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46" name="グループ化 645"/>
          <p:cNvGrpSpPr/>
          <p:nvPr/>
        </p:nvGrpSpPr>
        <p:grpSpPr>
          <a:xfrm>
            <a:off x="8279460" y="5710625"/>
            <a:ext cx="180000" cy="180000"/>
            <a:chOff x="1903228" y="1137684"/>
            <a:chExt cx="2160000" cy="2160000"/>
          </a:xfrm>
        </p:grpSpPr>
        <p:sp>
          <p:nvSpPr>
            <p:cNvPr id="647" name="楕円 64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8" name="楕円 64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9" name="楕円 64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0" name="アーチ 64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51" name="グループ化 650"/>
          <p:cNvGrpSpPr/>
          <p:nvPr/>
        </p:nvGrpSpPr>
        <p:grpSpPr>
          <a:xfrm>
            <a:off x="7545208" y="5300642"/>
            <a:ext cx="180000" cy="180000"/>
            <a:chOff x="1903228" y="1137684"/>
            <a:chExt cx="2160000" cy="2160000"/>
          </a:xfrm>
        </p:grpSpPr>
        <p:sp>
          <p:nvSpPr>
            <p:cNvPr id="652" name="楕円 651"/>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3" name="楕円 65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4" name="楕円 65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5" name="アーチ 65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56" name="グループ化 655"/>
          <p:cNvGrpSpPr/>
          <p:nvPr/>
        </p:nvGrpSpPr>
        <p:grpSpPr>
          <a:xfrm>
            <a:off x="7093601" y="5595655"/>
            <a:ext cx="180000" cy="180000"/>
            <a:chOff x="1903228" y="1137684"/>
            <a:chExt cx="2160000" cy="2160000"/>
          </a:xfrm>
        </p:grpSpPr>
        <p:sp>
          <p:nvSpPr>
            <p:cNvPr id="657" name="楕円 65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8" name="楕円 65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9" name="楕円 65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0" name="アーチ 65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61" name="グループ化 660"/>
          <p:cNvGrpSpPr/>
          <p:nvPr/>
        </p:nvGrpSpPr>
        <p:grpSpPr>
          <a:xfrm>
            <a:off x="7581561" y="5571886"/>
            <a:ext cx="180000" cy="180000"/>
            <a:chOff x="1903228" y="1137684"/>
            <a:chExt cx="2160000" cy="2160000"/>
          </a:xfrm>
        </p:grpSpPr>
        <p:sp>
          <p:nvSpPr>
            <p:cNvPr id="662" name="楕円 661"/>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3" name="楕円 66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4" name="楕円 66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5" name="アーチ 66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66" name="グループ化 665"/>
          <p:cNvGrpSpPr/>
          <p:nvPr/>
        </p:nvGrpSpPr>
        <p:grpSpPr>
          <a:xfrm>
            <a:off x="7230621" y="4977665"/>
            <a:ext cx="180000" cy="180000"/>
            <a:chOff x="1903228" y="1137684"/>
            <a:chExt cx="2160000" cy="2160000"/>
          </a:xfrm>
        </p:grpSpPr>
        <p:sp>
          <p:nvSpPr>
            <p:cNvPr id="667" name="楕円 66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8" name="楕円 66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9" name="楕円 66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0" name="アーチ 66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71" name="グループ化 670"/>
          <p:cNvGrpSpPr/>
          <p:nvPr/>
        </p:nvGrpSpPr>
        <p:grpSpPr>
          <a:xfrm>
            <a:off x="8323650" y="4441817"/>
            <a:ext cx="180000" cy="180000"/>
            <a:chOff x="1903228" y="1137684"/>
            <a:chExt cx="2160000" cy="2160000"/>
          </a:xfrm>
        </p:grpSpPr>
        <p:sp>
          <p:nvSpPr>
            <p:cNvPr id="672" name="楕円 671"/>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3" name="楕円 67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4" name="楕円 67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5" name="アーチ 67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76" name="グループ化 675"/>
          <p:cNvGrpSpPr/>
          <p:nvPr/>
        </p:nvGrpSpPr>
        <p:grpSpPr>
          <a:xfrm>
            <a:off x="8476050" y="4594217"/>
            <a:ext cx="180000" cy="180000"/>
            <a:chOff x="1903228" y="1137684"/>
            <a:chExt cx="2160000" cy="2160000"/>
          </a:xfrm>
        </p:grpSpPr>
        <p:sp>
          <p:nvSpPr>
            <p:cNvPr id="677" name="楕円 67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8" name="楕円 67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9" name="楕円 67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0" name="アーチ 67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81" name="グループ化 680"/>
          <p:cNvGrpSpPr/>
          <p:nvPr/>
        </p:nvGrpSpPr>
        <p:grpSpPr>
          <a:xfrm>
            <a:off x="8628450" y="4746617"/>
            <a:ext cx="180000" cy="180000"/>
            <a:chOff x="1903228" y="1137684"/>
            <a:chExt cx="2160000" cy="2160000"/>
          </a:xfrm>
        </p:grpSpPr>
        <p:sp>
          <p:nvSpPr>
            <p:cNvPr id="682" name="楕円 681"/>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3" name="楕円 68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4" name="楕円 68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5" name="アーチ 68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86" name="グループ化 685"/>
          <p:cNvGrpSpPr/>
          <p:nvPr/>
        </p:nvGrpSpPr>
        <p:grpSpPr>
          <a:xfrm>
            <a:off x="7195331" y="5234576"/>
            <a:ext cx="180000" cy="180000"/>
            <a:chOff x="1903228" y="1137684"/>
            <a:chExt cx="2160000" cy="2160000"/>
          </a:xfrm>
        </p:grpSpPr>
        <p:sp>
          <p:nvSpPr>
            <p:cNvPr id="687" name="楕円 68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8" name="楕円 68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9" name="楕円 68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0" name="アーチ 68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96" name="グループ化 695"/>
          <p:cNvGrpSpPr/>
          <p:nvPr/>
        </p:nvGrpSpPr>
        <p:grpSpPr>
          <a:xfrm>
            <a:off x="7223294" y="4822895"/>
            <a:ext cx="180000" cy="180000"/>
            <a:chOff x="1903228" y="1137684"/>
            <a:chExt cx="2160000" cy="2160000"/>
          </a:xfrm>
        </p:grpSpPr>
        <p:sp>
          <p:nvSpPr>
            <p:cNvPr id="697" name="楕円 69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8" name="楕円 69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9" name="楕円 69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0" name="アーチ 69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701" name="グループ化 700"/>
          <p:cNvGrpSpPr/>
          <p:nvPr/>
        </p:nvGrpSpPr>
        <p:grpSpPr>
          <a:xfrm>
            <a:off x="7191136" y="4450206"/>
            <a:ext cx="180000" cy="180000"/>
            <a:chOff x="1903228" y="1137684"/>
            <a:chExt cx="2160000" cy="2160000"/>
          </a:xfrm>
        </p:grpSpPr>
        <p:sp>
          <p:nvSpPr>
            <p:cNvPr id="702" name="楕円 701"/>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3" name="楕円 70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4" name="楕円 70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5" name="アーチ 70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706" name="グループ化 705"/>
          <p:cNvGrpSpPr/>
          <p:nvPr/>
        </p:nvGrpSpPr>
        <p:grpSpPr>
          <a:xfrm>
            <a:off x="8661725" y="4478390"/>
            <a:ext cx="180000" cy="180000"/>
            <a:chOff x="1903228" y="1137684"/>
            <a:chExt cx="2160000" cy="2160000"/>
          </a:xfrm>
        </p:grpSpPr>
        <p:sp>
          <p:nvSpPr>
            <p:cNvPr id="707" name="楕円 70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8" name="楕円 70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9" name="楕円 70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0" name="アーチ 70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711" name="グループ化 710"/>
          <p:cNvGrpSpPr/>
          <p:nvPr/>
        </p:nvGrpSpPr>
        <p:grpSpPr>
          <a:xfrm>
            <a:off x="7491415" y="4566501"/>
            <a:ext cx="180000" cy="180000"/>
            <a:chOff x="1903228" y="1137684"/>
            <a:chExt cx="2160000" cy="2160000"/>
          </a:xfrm>
        </p:grpSpPr>
        <p:sp>
          <p:nvSpPr>
            <p:cNvPr id="712" name="楕円 711"/>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3" name="楕円 71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4" name="楕円 71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5" name="アーチ 71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721" name="グループ化 720"/>
          <p:cNvGrpSpPr/>
          <p:nvPr/>
        </p:nvGrpSpPr>
        <p:grpSpPr>
          <a:xfrm>
            <a:off x="7796215" y="4871301"/>
            <a:ext cx="180000" cy="180000"/>
            <a:chOff x="1903228" y="1137684"/>
            <a:chExt cx="2160000" cy="2160000"/>
          </a:xfrm>
        </p:grpSpPr>
        <p:sp>
          <p:nvSpPr>
            <p:cNvPr id="722" name="楕円 721"/>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3" name="楕円 72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4" name="楕円 72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5" name="アーチ 72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726" name="グループ化 725"/>
          <p:cNvGrpSpPr/>
          <p:nvPr/>
        </p:nvGrpSpPr>
        <p:grpSpPr>
          <a:xfrm>
            <a:off x="8602957" y="5077453"/>
            <a:ext cx="180000" cy="180000"/>
            <a:chOff x="1903228" y="1137684"/>
            <a:chExt cx="2160000" cy="2160000"/>
          </a:xfrm>
        </p:grpSpPr>
        <p:sp>
          <p:nvSpPr>
            <p:cNvPr id="727" name="楕円 72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8" name="楕円 72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9" name="楕円 72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0" name="アーチ 72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746" name="グループ化 745"/>
          <p:cNvGrpSpPr/>
          <p:nvPr/>
        </p:nvGrpSpPr>
        <p:grpSpPr>
          <a:xfrm>
            <a:off x="7243964" y="5404144"/>
            <a:ext cx="180000" cy="180000"/>
            <a:chOff x="1903228" y="1137684"/>
            <a:chExt cx="2160000" cy="2160000"/>
          </a:xfrm>
        </p:grpSpPr>
        <p:sp>
          <p:nvSpPr>
            <p:cNvPr id="747" name="楕円 74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8" name="楕円 74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9" name="楕円 74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0" name="アーチ 74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756" name="グループ化 755"/>
          <p:cNvGrpSpPr/>
          <p:nvPr/>
        </p:nvGrpSpPr>
        <p:grpSpPr>
          <a:xfrm>
            <a:off x="7738901" y="4480788"/>
            <a:ext cx="180000" cy="180000"/>
            <a:chOff x="1903228" y="1137684"/>
            <a:chExt cx="2160000" cy="2160000"/>
          </a:xfrm>
        </p:grpSpPr>
        <p:sp>
          <p:nvSpPr>
            <p:cNvPr id="757" name="楕円 75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8" name="楕円 75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9" name="楕円 75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0" name="アーチ 75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761" name="グループ化 760"/>
          <p:cNvGrpSpPr/>
          <p:nvPr/>
        </p:nvGrpSpPr>
        <p:grpSpPr>
          <a:xfrm>
            <a:off x="7657300" y="4699165"/>
            <a:ext cx="180000" cy="180000"/>
            <a:chOff x="1903228" y="1137684"/>
            <a:chExt cx="2160000" cy="2160000"/>
          </a:xfrm>
        </p:grpSpPr>
        <p:sp>
          <p:nvSpPr>
            <p:cNvPr id="762" name="楕円 761"/>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3" name="楕円 76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4" name="楕円 76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5" name="アーチ 76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766" name="グループ化 765"/>
          <p:cNvGrpSpPr/>
          <p:nvPr/>
        </p:nvGrpSpPr>
        <p:grpSpPr>
          <a:xfrm>
            <a:off x="7553770" y="4873965"/>
            <a:ext cx="180000" cy="180000"/>
            <a:chOff x="1903228" y="1137684"/>
            <a:chExt cx="2160000" cy="2160000"/>
          </a:xfrm>
        </p:grpSpPr>
        <p:sp>
          <p:nvSpPr>
            <p:cNvPr id="767" name="楕円 76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8" name="楕円 76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9" name="楕円 76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0" name="アーチ 76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771" name="グループ化 770"/>
          <p:cNvGrpSpPr/>
          <p:nvPr/>
        </p:nvGrpSpPr>
        <p:grpSpPr>
          <a:xfrm>
            <a:off x="7396650" y="5500781"/>
            <a:ext cx="180000" cy="180000"/>
            <a:chOff x="1903228" y="1137684"/>
            <a:chExt cx="2160000" cy="2160000"/>
          </a:xfrm>
        </p:grpSpPr>
        <p:sp>
          <p:nvSpPr>
            <p:cNvPr id="772" name="楕円 771"/>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3" name="楕円 77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4" name="楕円 77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5" name="アーチ 77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776" name="グループ化 775"/>
          <p:cNvGrpSpPr/>
          <p:nvPr/>
        </p:nvGrpSpPr>
        <p:grpSpPr>
          <a:xfrm>
            <a:off x="7306650" y="5729507"/>
            <a:ext cx="180000" cy="180000"/>
            <a:chOff x="1903228" y="1137684"/>
            <a:chExt cx="2160000" cy="2160000"/>
          </a:xfrm>
        </p:grpSpPr>
        <p:sp>
          <p:nvSpPr>
            <p:cNvPr id="777" name="楕円 77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8" name="楕円 77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9" name="楕円 77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0" name="アーチ 77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781" name="グループ化 780"/>
          <p:cNvGrpSpPr/>
          <p:nvPr/>
        </p:nvGrpSpPr>
        <p:grpSpPr>
          <a:xfrm>
            <a:off x="5979529" y="4948303"/>
            <a:ext cx="180000" cy="180000"/>
            <a:chOff x="4851991" y="1137684"/>
            <a:chExt cx="2160000" cy="2160000"/>
          </a:xfrm>
        </p:grpSpPr>
        <p:sp>
          <p:nvSpPr>
            <p:cNvPr id="782" name="楕円 781"/>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3" name="正方形/長方形 78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4" name="十字形 78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5" name="十字形 78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86" name="グループ化 785"/>
          <p:cNvGrpSpPr/>
          <p:nvPr/>
        </p:nvGrpSpPr>
        <p:grpSpPr>
          <a:xfrm>
            <a:off x="6131929" y="5100703"/>
            <a:ext cx="180000" cy="180000"/>
            <a:chOff x="4851991" y="1137684"/>
            <a:chExt cx="2160000" cy="2160000"/>
          </a:xfrm>
        </p:grpSpPr>
        <p:sp>
          <p:nvSpPr>
            <p:cNvPr id="787" name="楕円 786"/>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8" name="正方形/長方形 78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9" name="十字形 78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0" name="十字形 78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91" name="グループ化 790"/>
          <p:cNvGrpSpPr/>
          <p:nvPr/>
        </p:nvGrpSpPr>
        <p:grpSpPr>
          <a:xfrm>
            <a:off x="5991007" y="5395373"/>
            <a:ext cx="180000" cy="180000"/>
            <a:chOff x="4851991" y="1137684"/>
            <a:chExt cx="2160000" cy="2160000"/>
          </a:xfrm>
        </p:grpSpPr>
        <p:sp>
          <p:nvSpPr>
            <p:cNvPr id="792" name="楕円 791"/>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3" name="正方形/長方形 79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4" name="十字形 79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5" name="十字形 79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96" name="グループ化 795"/>
          <p:cNvGrpSpPr/>
          <p:nvPr/>
        </p:nvGrpSpPr>
        <p:grpSpPr>
          <a:xfrm>
            <a:off x="5583181" y="3789328"/>
            <a:ext cx="180000" cy="180000"/>
            <a:chOff x="4851991" y="1137684"/>
            <a:chExt cx="2160000" cy="2160000"/>
          </a:xfrm>
        </p:grpSpPr>
        <p:sp>
          <p:nvSpPr>
            <p:cNvPr id="797" name="楕円 796"/>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8" name="正方形/長方形 79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9" name="十字形 79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0" name="十字形 79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01" name="グループ化 800"/>
          <p:cNvGrpSpPr/>
          <p:nvPr/>
        </p:nvGrpSpPr>
        <p:grpSpPr>
          <a:xfrm>
            <a:off x="6142991" y="3617193"/>
            <a:ext cx="180000" cy="180000"/>
            <a:chOff x="4851991" y="1137684"/>
            <a:chExt cx="2160000" cy="2160000"/>
          </a:xfrm>
        </p:grpSpPr>
        <p:sp>
          <p:nvSpPr>
            <p:cNvPr id="802" name="楕円 801"/>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3" name="正方形/長方形 80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4" name="十字形 80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5" name="十字形 80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06" name="グループ化 805"/>
          <p:cNvGrpSpPr/>
          <p:nvPr/>
        </p:nvGrpSpPr>
        <p:grpSpPr>
          <a:xfrm>
            <a:off x="5948566" y="3984610"/>
            <a:ext cx="180000" cy="180000"/>
            <a:chOff x="4851991" y="1137684"/>
            <a:chExt cx="2160000" cy="2160000"/>
          </a:xfrm>
        </p:grpSpPr>
        <p:sp>
          <p:nvSpPr>
            <p:cNvPr id="807" name="楕円 806"/>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8" name="正方形/長方形 80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9" name="十字形 80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0" name="十字形 80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11" name="グループ化 810"/>
          <p:cNvGrpSpPr/>
          <p:nvPr/>
        </p:nvGrpSpPr>
        <p:grpSpPr>
          <a:xfrm>
            <a:off x="6609850" y="3749969"/>
            <a:ext cx="180000" cy="180000"/>
            <a:chOff x="4851991" y="1137684"/>
            <a:chExt cx="2160000" cy="2160000"/>
          </a:xfrm>
        </p:grpSpPr>
        <p:sp>
          <p:nvSpPr>
            <p:cNvPr id="812" name="楕円 811"/>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3" name="正方形/長方形 81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4" name="十字形 81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5" name="十字形 81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16" name="グループ化 815"/>
          <p:cNvGrpSpPr/>
          <p:nvPr/>
        </p:nvGrpSpPr>
        <p:grpSpPr>
          <a:xfrm>
            <a:off x="6219487" y="3870205"/>
            <a:ext cx="180000" cy="180000"/>
            <a:chOff x="4851991" y="1137684"/>
            <a:chExt cx="2160000" cy="2160000"/>
          </a:xfrm>
        </p:grpSpPr>
        <p:sp>
          <p:nvSpPr>
            <p:cNvPr id="817" name="楕円 816"/>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8" name="正方形/長方形 81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9" name="十字形 81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0" name="十字形 81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21" name="グループ化 820"/>
          <p:cNvGrpSpPr/>
          <p:nvPr/>
        </p:nvGrpSpPr>
        <p:grpSpPr>
          <a:xfrm>
            <a:off x="5409792" y="3810597"/>
            <a:ext cx="180000" cy="180000"/>
            <a:chOff x="4851991" y="1137684"/>
            <a:chExt cx="2160000" cy="2160000"/>
          </a:xfrm>
        </p:grpSpPr>
        <p:sp>
          <p:nvSpPr>
            <p:cNvPr id="822" name="楕円 821"/>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3" name="正方形/長方形 82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4" name="十字形 82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5" name="十字形 82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26" name="グループ化 825"/>
          <p:cNvGrpSpPr/>
          <p:nvPr/>
        </p:nvGrpSpPr>
        <p:grpSpPr>
          <a:xfrm>
            <a:off x="5880060" y="3799696"/>
            <a:ext cx="180000" cy="180000"/>
            <a:chOff x="4851991" y="1137684"/>
            <a:chExt cx="2160000" cy="2160000"/>
          </a:xfrm>
        </p:grpSpPr>
        <p:sp>
          <p:nvSpPr>
            <p:cNvPr id="827" name="楕円 826"/>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8" name="正方形/長方形 82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9" name="十字形 82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0" name="十字形 82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31" name="グループ化 830"/>
          <p:cNvGrpSpPr/>
          <p:nvPr/>
        </p:nvGrpSpPr>
        <p:grpSpPr>
          <a:xfrm>
            <a:off x="5761824" y="4046434"/>
            <a:ext cx="180000" cy="180000"/>
            <a:chOff x="4851991" y="1137684"/>
            <a:chExt cx="2160000" cy="2160000"/>
          </a:xfrm>
        </p:grpSpPr>
        <p:sp>
          <p:nvSpPr>
            <p:cNvPr id="832" name="楕円 831"/>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3" name="正方形/長方形 83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4" name="十字形 83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5" name="十字形 83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36" name="グループ化 835"/>
          <p:cNvGrpSpPr/>
          <p:nvPr/>
        </p:nvGrpSpPr>
        <p:grpSpPr>
          <a:xfrm>
            <a:off x="6812706" y="4112985"/>
            <a:ext cx="180000" cy="180000"/>
            <a:chOff x="4851991" y="1137684"/>
            <a:chExt cx="2160000" cy="2160000"/>
          </a:xfrm>
        </p:grpSpPr>
        <p:sp>
          <p:nvSpPr>
            <p:cNvPr id="837" name="楕円 836"/>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8" name="正方形/長方形 83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9" name="十字形 83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0" name="十字形 83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41" name="グループ化 840"/>
          <p:cNvGrpSpPr/>
          <p:nvPr/>
        </p:nvGrpSpPr>
        <p:grpSpPr>
          <a:xfrm>
            <a:off x="5433176" y="4022165"/>
            <a:ext cx="180000" cy="180000"/>
            <a:chOff x="4851991" y="1137684"/>
            <a:chExt cx="2160000" cy="2160000"/>
          </a:xfrm>
        </p:grpSpPr>
        <p:sp>
          <p:nvSpPr>
            <p:cNvPr id="842" name="楕円 841"/>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3" name="正方形/長方形 84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4" name="十字形 84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5" name="十字形 84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46" name="グループ化 845"/>
          <p:cNvGrpSpPr/>
          <p:nvPr/>
        </p:nvGrpSpPr>
        <p:grpSpPr>
          <a:xfrm>
            <a:off x="5559377" y="2993329"/>
            <a:ext cx="180000" cy="180000"/>
            <a:chOff x="4851991" y="1137684"/>
            <a:chExt cx="2160000" cy="2160000"/>
          </a:xfrm>
        </p:grpSpPr>
        <p:sp>
          <p:nvSpPr>
            <p:cNvPr id="847" name="楕円 846"/>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8" name="正方形/長方形 84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9" name="十字形 84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0" name="十字形 84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51" name="グループ化 850"/>
          <p:cNvGrpSpPr/>
          <p:nvPr/>
        </p:nvGrpSpPr>
        <p:grpSpPr>
          <a:xfrm>
            <a:off x="5986003" y="3153009"/>
            <a:ext cx="180000" cy="180000"/>
            <a:chOff x="4851991" y="1137684"/>
            <a:chExt cx="2160000" cy="2160000"/>
          </a:xfrm>
        </p:grpSpPr>
        <p:sp>
          <p:nvSpPr>
            <p:cNvPr id="852" name="楕円 851"/>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3" name="正方形/長方形 85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4" name="十字形 85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5" name="十字形 85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56" name="グループ化 855"/>
          <p:cNvGrpSpPr/>
          <p:nvPr/>
        </p:nvGrpSpPr>
        <p:grpSpPr>
          <a:xfrm>
            <a:off x="5939908" y="3557041"/>
            <a:ext cx="180000" cy="180000"/>
            <a:chOff x="4851991" y="1137684"/>
            <a:chExt cx="2160000" cy="2160000"/>
          </a:xfrm>
        </p:grpSpPr>
        <p:sp>
          <p:nvSpPr>
            <p:cNvPr id="857" name="楕円 856"/>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8" name="正方形/長方形 85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9" name="十字形 85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0" name="十字形 85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61" name="グループ化 860"/>
          <p:cNvGrpSpPr/>
          <p:nvPr/>
        </p:nvGrpSpPr>
        <p:grpSpPr>
          <a:xfrm>
            <a:off x="6266605" y="4115110"/>
            <a:ext cx="180000" cy="180000"/>
            <a:chOff x="4851991" y="1137684"/>
            <a:chExt cx="2160000" cy="2160000"/>
          </a:xfrm>
        </p:grpSpPr>
        <p:sp>
          <p:nvSpPr>
            <p:cNvPr id="862" name="楕円 861"/>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3" name="正方形/長方形 86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4" name="十字形 86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5" name="十字形 86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66" name="グループ化 865"/>
          <p:cNvGrpSpPr/>
          <p:nvPr/>
        </p:nvGrpSpPr>
        <p:grpSpPr>
          <a:xfrm>
            <a:off x="6712767" y="3953868"/>
            <a:ext cx="180000" cy="180000"/>
            <a:chOff x="4851991" y="1137684"/>
            <a:chExt cx="2160000" cy="2160000"/>
          </a:xfrm>
        </p:grpSpPr>
        <p:sp>
          <p:nvSpPr>
            <p:cNvPr id="867" name="楕円 866"/>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8" name="正方形/長方形 86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9" name="十字形 86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0" name="十字形 86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71" name="グループ化 870"/>
          <p:cNvGrpSpPr/>
          <p:nvPr/>
        </p:nvGrpSpPr>
        <p:grpSpPr>
          <a:xfrm>
            <a:off x="6435878" y="3544622"/>
            <a:ext cx="180000" cy="180000"/>
            <a:chOff x="4851991" y="1137684"/>
            <a:chExt cx="2160000" cy="2160000"/>
          </a:xfrm>
        </p:grpSpPr>
        <p:sp>
          <p:nvSpPr>
            <p:cNvPr id="872" name="楕円 871"/>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3" name="正方形/長方形 87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4" name="十字形 87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5" name="十字形 87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76" name="グループ化 875"/>
          <p:cNvGrpSpPr/>
          <p:nvPr/>
        </p:nvGrpSpPr>
        <p:grpSpPr>
          <a:xfrm>
            <a:off x="5457212" y="3478707"/>
            <a:ext cx="180000" cy="180000"/>
            <a:chOff x="4851991" y="1137684"/>
            <a:chExt cx="2160000" cy="2160000"/>
          </a:xfrm>
        </p:grpSpPr>
        <p:sp>
          <p:nvSpPr>
            <p:cNvPr id="877" name="楕円 876"/>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8" name="正方形/長方形 87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9" name="十字形 87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0" name="十字形 87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81" name="グループ化 880"/>
          <p:cNvGrpSpPr/>
          <p:nvPr/>
        </p:nvGrpSpPr>
        <p:grpSpPr>
          <a:xfrm>
            <a:off x="6572616" y="3220665"/>
            <a:ext cx="180000" cy="180000"/>
            <a:chOff x="4851991" y="1137684"/>
            <a:chExt cx="2160000" cy="2160000"/>
          </a:xfrm>
        </p:grpSpPr>
        <p:sp>
          <p:nvSpPr>
            <p:cNvPr id="882" name="楕円 881"/>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3" name="正方形/長方形 88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4" name="十字形 88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5" name="十字形 88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86" name="グループ化 885"/>
          <p:cNvGrpSpPr/>
          <p:nvPr/>
        </p:nvGrpSpPr>
        <p:grpSpPr>
          <a:xfrm>
            <a:off x="6277950" y="3371766"/>
            <a:ext cx="180000" cy="180000"/>
            <a:chOff x="4851991" y="1137684"/>
            <a:chExt cx="2160000" cy="2160000"/>
          </a:xfrm>
        </p:grpSpPr>
        <p:sp>
          <p:nvSpPr>
            <p:cNvPr id="887" name="楕円 886"/>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8" name="正方形/長方形 88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9" name="十字形 88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0" name="十字形 88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91" name="グループ化 890"/>
          <p:cNvGrpSpPr/>
          <p:nvPr/>
        </p:nvGrpSpPr>
        <p:grpSpPr>
          <a:xfrm>
            <a:off x="5690848" y="2938209"/>
            <a:ext cx="180000" cy="180000"/>
            <a:chOff x="4851991" y="1137684"/>
            <a:chExt cx="2160000" cy="2160000"/>
          </a:xfrm>
        </p:grpSpPr>
        <p:sp>
          <p:nvSpPr>
            <p:cNvPr id="892" name="楕円 891"/>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3" name="正方形/長方形 89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4" name="十字形 89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5" name="十字形 89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96" name="グループ化 895"/>
          <p:cNvGrpSpPr/>
          <p:nvPr/>
        </p:nvGrpSpPr>
        <p:grpSpPr>
          <a:xfrm>
            <a:off x="6115050" y="2973244"/>
            <a:ext cx="180000" cy="180000"/>
            <a:chOff x="4851991" y="1137684"/>
            <a:chExt cx="2160000" cy="2160000"/>
          </a:xfrm>
        </p:grpSpPr>
        <p:sp>
          <p:nvSpPr>
            <p:cNvPr id="897" name="楕円 896"/>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8" name="正方形/長方形 89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9" name="十字形 89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0" name="十字形 89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01" name="グループ化 900"/>
          <p:cNvGrpSpPr/>
          <p:nvPr/>
        </p:nvGrpSpPr>
        <p:grpSpPr>
          <a:xfrm>
            <a:off x="6293387" y="2884950"/>
            <a:ext cx="180000" cy="180000"/>
            <a:chOff x="4851991" y="1137684"/>
            <a:chExt cx="2160000" cy="2160000"/>
          </a:xfrm>
        </p:grpSpPr>
        <p:sp>
          <p:nvSpPr>
            <p:cNvPr id="902" name="楕円 901"/>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3" name="正方形/長方形 90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4" name="十字形 90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5" name="十字形 90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06" name="グループ化 905"/>
          <p:cNvGrpSpPr/>
          <p:nvPr/>
        </p:nvGrpSpPr>
        <p:grpSpPr>
          <a:xfrm>
            <a:off x="6605925" y="3002066"/>
            <a:ext cx="180000" cy="180000"/>
            <a:chOff x="4851991" y="1137684"/>
            <a:chExt cx="2160000" cy="2160000"/>
          </a:xfrm>
        </p:grpSpPr>
        <p:sp>
          <p:nvSpPr>
            <p:cNvPr id="907" name="楕円 906"/>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8" name="正方形/長方形 90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9" name="十字形 90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0" name="十字形 90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11" name="グループ化 910"/>
          <p:cNvGrpSpPr/>
          <p:nvPr/>
        </p:nvGrpSpPr>
        <p:grpSpPr>
          <a:xfrm>
            <a:off x="6349688" y="3144881"/>
            <a:ext cx="180000" cy="180000"/>
            <a:chOff x="4851991" y="1137684"/>
            <a:chExt cx="2160000" cy="2160000"/>
          </a:xfrm>
        </p:grpSpPr>
        <p:sp>
          <p:nvSpPr>
            <p:cNvPr id="912" name="楕円 911"/>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3" name="正方形/長方形 91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4" name="十字形 91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5" name="十字形 91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16" name="グループ化 915"/>
          <p:cNvGrpSpPr/>
          <p:nvPr/>
        </p:nvGrpSpPr>
        <p:grpSpPr>
          <a:xfrm>
            <a:off x="6767684" y="3482431"/>
            <a:ext cx="180000" cy="180000"/>
            <a:chOff x="4851991" y="1137684"/>
            <a:chExt cx="2160000" cy="2160000"/>
          </a:xfrm>
        </p:grpSpPr>
        <p:sp>
          <p:nvSpPr>
            <p:cNvPr id="917" name="楕円 916"/>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8" name="正方形/長方形 91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9" name="十字形 91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0" name="十字形 91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21" name="グループ化 920"/>
          <p:cNvGrpSpPr/>
          <p:nvPr/>
        </p:nvGrpSpPr>
        <p:grpSpPr>
          <a:xfrm>
            <a:off x="6367950" y="3820466"/>
            <a:ext cx="180000" cy="180000"/>
            <a:chOff x="4851991" y="1137684"/>
            <a:chExt cx="2160000" cy="2160000"/>
          </a:xfrm>
        </p:grpSpPr>
        <p:sp>
          <p:nvSpPr>
            <p:cNvPr id="922" name="楕円 921"/>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3" name="正方形/長方形 92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4" name="十字形 92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5" name="十字形 92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26" name="グループ化 925"/>
          <p:cNvGrpSpPr/>
          <p:nvPr/>
        </p:nvGrpSpPr>
        <p:grpSpPr>
          <a:xfrm>
            <a:off x="5696690" y="3351003"/>
            <a:ext cx="180000" cy="180000"/>
            <a:chOff x="4851991" y="1137684"/>
            <a:chExt cx="2160000" cy="2160000"/>
          </a:xfrm>
        </p:grpSpPr>
        <p:sp>
          <p:nvSpPr>
            <p:cNvPr id="927" name="楕円 926"/>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8" name="正方形/長方形 92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9" name="十字形 92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0" name="十字形 92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31" name="グループ化 930"/>
          <p:cNvGrpSpPr/>
          <p:nvPr/>
        </p:nvGrpSpPr>
        <p:grpSpPr>
          <a:xfrm>
            <a:off x="5758882" y="3589113"/>
            <a:ext cx="180000" cy="180000"/>
            <a:chOff x="4851991" y="1137684"/>
            <a:chExt cx="2160000" cy="2160000"/>
          </a:xfrm>
        </p:grpSpPr>
        <p:sp>
          <p:nvSpPr>
            <p:cNvPr id="932" name="楕円 931"/>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3" name="正方形/長方形 93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4" name="十字形 93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5" name="十字形 93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36" name="グループ化 935"/>
          <p:cNvGrpSpPr/>
          <p:nvPr/>
        </p:nvGrpSpPr>
        <p:grpSpPr>
          <a:xfrm>
            <a:off x="6457950" y="3932165"/>
            <a:ext cx="180000" cy="180000"/>
            <a:chOff x="4851991" y="1137684"/>
            <a:chExt cx="2160000" cy="2160000"/>
          </a:xfrm>
        </p:grpSpPr>
        <p:sp>
          <p:nvSpPr>
            <p:cNvPr id="937" name="楕円 936"/>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8" name="正方形/長方形 93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9" name="十字形 93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0" name="十字形 93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41" name="グループ化 940"/>
          <p:cNvGrpSpPr/>
          <p:nvPr/>
        </p:nvGrpSpPr>
        <p:grpSpPr>
          <a:xfrm>
            <a:off x="5433433" y="3137271"/>
            <a:ext cx="180000" cy="180000"/>
            <a:chOff x="4851991" y="1137684"/>
            <a:chExt cx="2160000" cy="2160000"/>
          </a:xfrm>
        </p:grpSpPr>
        <p:sp>
          <p:nvSpPr>
            <p:cNvPr id="942" name="楕円 941"/>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3" name="正方形/長方形 94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4" name="十字形 94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5" name="十字形 94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46" name="グループ化 945"/>
          <p:cNvGrpSpPr/>
          <p:nvPr/>
        </p:nvGrpSpPr>
        <p:grpSpPr>
          <a:xfrm>
            <a:off x="6336666" y="5231417"/>
            <a:ext cx="180000" cy="180000"/>
            <a:chOff x="4851991" y="1137684"/>
            <a:chExt cx="2160000" cy="2160000"/>
          </a:xfrm>
        </p:grpSpPr>
        <p:sp>
          <p:nvSpPr>
            <p:cNvPr id="947" name="楕円 946"/>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8" name="正方形/長方形 94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9" name="十字形 94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0" name="十字形 94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51" name="グループ化 950"/>
          <p:cNvGrpSpPr/>
          <p:nvPr/>
        </p:nvGrpSpPr>
        <p:grpSpPr>
          <a:xfrm>
            <a:off x="6287126" y="5582090"/>
            <a:ext cx="180000" cy="180000"/>
            <a:chOff x="4851991" y="1137684"/>
            <a:chExt cx="2160000" cy="2160000"/>
          </a:xfrm>
        </p:grpSpPr>
        <p:sp>
          <p:nvSpPr>
            <p:cNvPr id="952" name="楕円 951"/>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3" name="正方形/長方形 95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4" name="十字形 95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5" name="十字形 95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56" name="グループ化 955"/>
          <p:cNvGrpSpPr/>
          <p:nvPr/>
        </p:nvGrpSpPr>
        <p:grpSpPr>
          <a:xfrm>
            <a:off x="6590577" y="5408702"/>
            <a:ext cx="180000" cy="180000"/>
            <a:chOff x="4851991" y="1137684"/>
            <a:chExt cx="2160000" cy="2160000"/>
          </a:xfrm>
        </p:grpSpPr>
        <p:sp>
          <p:nvSpPr>
            <p:cNvPr id="957" name="楕円 956"/>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8" name="正方形/長方形 95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9" name="十字形 95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0" name="十字形 95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61" name="グループ化 960"/>
          <p:cNvGrpSpPr/>
          <p:nvPr/>
        </p:nvGrpSpPr>
        <p:grpSpPr>
          <a:xfrm>
            <a:off x="6667442" y="5620625"/>
            <a:ext cx="180000" cy="180000"/>
            <a:chOff x="4851991" y="1137684"/>
            <a:chExt cx="2160000" cy="2160000"/>
          </a:xfrm>
        </p:grpSpPr>
        <p:sp>
          <p:nvSpPr>
            <p:cNvPr id="962" name="楕円 961"/>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3" name="正方形/長方形 96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4" name="十字形 96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5" name="十字形 96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66" name="グループ化 965"/>
          <p:cNvGrpSpPr/>
          <p:nvPr/>
        </p:nvGrpSpPr>
        <p:grpSpPr>
          <a:xfrm>
            <a:off x="5837971" y="5729507"/>
            <a:ext cx="180000" cy="180000"/>
            <a:chOff x="4851991" y="1137684"/>
            <a:chExt cx="2160000" cy="2160000"/>
          </a:xfrm>
        </p:grpSpPr>
        <p:sp>
          <p:nvSpPr>
            <p:cNvPr id="967" name="楕円 966"/>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8" name="正方形/長方形 96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9" name="十字形 96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0" name="十字形 96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71" name="グループ化 970"/>
          <p:cNvGrpSpPr/>
          <p:nvPr/>
        </p:nvGrpSpPr>
        <p:grpSpPr>
          <a:xfrm>
            <a:off x="6025050" y="5252653"/>
            <a:ext cx="180000" cy="180000"/>
            <a:chOff x="4851991" y="1137684"/>
            <a:chExt cx="2160000" cy="2160000"/>
          </a:xfrm>
        </p:grpSpPr>
        <p:sp>
          <p:nvSpPr>
            <p:cNvPr id="972" name="楕円 971"/>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3" name="正方形/長方形 97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4" name="十字形 97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5" name="十字形 97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76" name="グループ化 975"/>
          <p:cNvGrpSpPr/>
          <p:nvPr/>
        </p:nvGrpSpPr>
        <p:grpSpPr>
          <a:xfrm>
            <a:off x="6083392" y="4517062"/>
            <a:ext cx="180000" cy="180000"/>
            <a:chOff x="4851991" y="1137684"/>
            <a:chExt cx="2160000" cy="2160000"/>
          </a:xfrm>
        </p:grpSpPr>
        <p:sp>
          <p:nvSpPr>
            <p:cNvPr id="977" name="楕円 976"/>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8" name="正方形/長方形 97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9" name="十字形 97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0" name="十字形 97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81" name="グループ化 980"/>
          <p:cNvGrpSpPr/>
          <p:nvPr/>
        </p:nvGrpSpPr>
        <p:grpSpPr>
          <a:xfrm>
            <a:off x="6235792" y="4669462"/>
            <a:ext cx="180000" cy="180000"/>
            <a:chOff x="4851991" y="1137684"/>
            <a:chExt cx="2160000" cy="2160000"/>
          </a:xfrm>
        </p:grpSpPr>
        <p:sp>
          <p:nvSpPr>
            <p:cNvPr id="982" name="楕円 981"/>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3" name="正方形/長方形 98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4" name="十字形 98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5" name="十字形 98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86" name="グループ化 985"/>
          <p:cNvGrpSpPr/>
          <p:nvPr/>
        </p:nvGrpSpPr>
        <p:grpSpPr>
          <a:xfrm>
            <a:off x="6364119" y="4956767"/>
            <a:ext cx="180000" cy="180000"/>
            <a:chOff x="4851991" y="1137684"/>
            <a:chExt cx="2160000" cy="2160000"/>
          </a:xfrm>
        </p:grpSpPr>
        <p:sp>
          <p:nvSpPr>
            <p:cNvPr id="987" name="楕円 986"/>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8" name="正方形/長方形 98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9" name="十字形 98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0" name="十字形 98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91" name="グループ化 990"/>
          <p:cNvGrpSpPr/>
          <p:nvPr/>
        </p:nvGrpSpPr>
        <p:grpSpPr>
          <a:xfrm>
            <a:off x="6716939" y="4833448"/>
            <a:ext cx="180000" cy="180000"/>
            <a:chOff x="4851991" y="1137684"/>
            <a:chExt cx="2160000" cy="2160000"/>
          </a:xfrm>
        </p:grpSpPr>
        <p:sp>
          <p:nvSpPr>
            <p:cNvPr id="992" name="楕円 991"/>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3" name="正方形/長方形 99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4" name="十字形 99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5" name="十字形 99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96" name="グループ化 995"/>
          <p:cNvGrpSpPr/>
          <p:nvPr/>
        </p:nvGrpSpPr>
        <p:grpSpPr>
          <a:xfrm>
            <a:off x="6692992" y="5126662"/>
            <a:ext cx="180000" cy="180000"/>
            <a:chOff x="4851991" y="1137684"/>
            <a:chExt cx="2160000" cy="2160000"/>
          </a:xfrm>
        </p:grpSpPr>
        <p:sp>
          <p:nvSpPr>
            <p:cNvPr id="997" name="楕円 996"/>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8" name="正方形/長方形 99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9" name="十字形 99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0" name="十字形 99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01" name="グループ化 1000"/>
          <p:cNvGrpSpPr/>
          <p:nvPr/>
        </p:nvGrpSpPr>
        <p:grpSpPr>
          <a:xfrm>
            <a:off x="6845392" y="5279062"/>
            <a:ext cx="180000" cy="180000"/>
            <a:chOff x="4851991" y="1137684"/>
            <a:chExt cx="2160000" cy="2160000"/>
          </a:xfrm>
        </p:grpSpPr>
        <p:sp>
          <p:nvSpPr>
            <p:cNvPr id="1002" name="楕円 1001"/>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3" name="正方形/長方形 100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4" name="十字形 100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5" name="十字形 100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06" name="グループ化 1005"/>
          <p:cNvGrpSpPr/>
          <p:nvPr/>
        </p:nvGrpSpPr>
        <p:grpSpPr>
          <a:xfrm>
            <a:off x="5538034" y="4742934"/>
            <a:ext cx="180000" cy="180000"/>
            <a:chOff x="4851991" y="1137684"/>
            <a:chExt cx="2160000" cy="2160000"/>
          </a:xfrm>
        </p:grpSpPr>
        <p:sp>
          <p:nvSpPr>
            <p:cNvPr id="1007" name="楕円 1006"/>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8" name="正方形/長方形 100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9" name="十字形 100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0" name="十字形 100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11" name="グループ化 1010"/>
          <p:cNvGrpSpPr/>
          <p:nvPr/>
        </p:nvGrpSpPr>
        <p:grpSpPr>
          <a:xfrm>
            <a:off x="5732401" y="5114324"/>
            <a:ext cx="180000" cy="180000"/>
            <a:chOff x="4851991" y="1137684"/>
            <a:chExt cx="2160000" cy="2160000"/>
          </a:xfrm>
        </p:grpSpPr>
        <p:sp>
          <p:nvSpPr>
            <p:cNvPr id="1012" name="楕円 1011"/>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3" name="正方形/長方形 101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4" name="十字形 101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5" name="十字形 101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16" name="グループ化 1015"/>
          <p:cNvGrpSpPr/>
          <p:nvPr/>
        </p:nvGrpSpPr>
        <p:grpSpPr>
          <a:xfrm>
            <a:off x="5507574" y="5618725"/>
            <a:ext cx="180000" cy="180000"/>
            <a:chOff x="4851991" y="1137684"/>
            <a:chExt cx="2160000" cy="2160000"/>
          </a:xfrm>
        </p:grpSpPr>
        <p:sp>
          <p:nvSpPr>
            <p:cNvPr id="1017" name="楕円 1016"/>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8" name="正方形/長方形 1017"/>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9" name="十字形 1018"/>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0" name="十字形 1019"/>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21" name="グループ化 1020"/>
          <p:cNvGrpSpPr/>
          <p:nvPr/>
        </p:nvGrpSpPr>
        <p:grpSpPr>
          <a:xfrm>
            <a:off x="5584271" y="5318047"/>
            <a:ext cx="180000" cy="180000"/>
            <a:chOff x="4851991" y="1137684"/>
            <a:chExt cx="2160000" cy="2160000"/>
          </a:xfrm>
        </p:grpSpPr>
        <p:sp>
          <p:nvSpPr>
            <p:cNvPr id="1022" name="楕円 1021"/>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3" name="正方形/長方形 1022"/>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4" name="十字形 1023"/>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5" name="十字形 1024"/>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26" name="グループ化 1025"/>
          <p:cNvGrpSpPr/>
          <p:nvPr/>
        </p:nvGrpSpPr>
        <p:grpSpPr>
          <a:xfrm>
            <a:off x="8422034" y="3392652"/>
            <a:ext cx="180000" cy="180000"/>
            <a:chOff x="1903228" y="1137684"/>
            <a:chExt cx="2160000" cy="2160000"/>
          </a:xfrm>
        </p:grpSpPr>
        <p:sp>
          <p:nvSpPr>
            <p:cNvPr id="1027" name="楕円 1026"/>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28" name="楕円 102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29" name="楕円 102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30" name="アーチ 102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031" name="グループ化 1030"/>
          <p:cNvGrpSpPr/>
          <p:nvPr/>
        </p:nvGrpSpPr>
        <p:grpSpPr>
          <a:xfrm>
            <a:off x="4033402" y="3411534"/>
            <a:ext cx="180000" cy="180000"/>
            <a:chOff x="1903228" y="1137684"/>
            <a:chExt cx="2160000" cy="2160000"/>
          </a:xfrm>
        </p:grpSpPr>
        <p:sp>
          <p:nvSpPr>
            <p:cNvPr id="1032" name="楕円 1031"/>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33" name="楕円 103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34" name="楕円 103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35" name="アーチ 103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036" name="グループ化 1035"/>
          <p:cNvGrpSpPr/>
          <p:nvPr/>
        </p:nvGrpSpPr>
        <p:grpSpPr>
          <a:xfrm>
            <a:off x="3977478" y="3731346"/>
            <a:ext cx="180000" cy="180000"/>
            <a:chOff x="1903228" y="1137684"/>
            <a:chExt cx="2160000" cy="2160000"/>
          </a:xfrm>
        </p:grpSpPr>
        <p:sp>
          <p:nvSpPr>
            <p:cNvPr id="1037" name="楕円 1036"/>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38" name="楕円 103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39" name="楕円 103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40" name="アーチ 103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046" name="グループ化 1045"/>
          <p:cNvGrpSpPr/>
          <p:nvPr/>
        </p:nvGrpSpPr>
        <p:grpSpPr>
          <a:xfrm>
            <a:off x="3240879" y="3289671"/>
            <a:ext cx="180000" cy="180000"/>
            <a:chOff x="1903228" y="1137684"/>
            <a:chExt cx="2160000" cy="2160000"/>
          </a:xfrm>
        </p:grpSpPr>
        <p:sp>
          <p:nvSpPr>
            <p:cNvPr id="1047" name="楕円 1046"/>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48" name="楕円 104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49" name="楕円 104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50" name="アーチ 104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056" name="グループ化 1055"/>
          <p:cNvGrpSpPr/>
          <p:nvPr/>
        </p:nvGrpSpPr>
        <p:grpSpPr>
          <a:xfrm>
            <a:off x="3705095" y="3586405"/>
            <a:ext cx="180000" cy="180000"/>
            <a:chOff x="1903228" y="1137684"/>
            <a:chExt cx="2160000" cy="2160000"/>
          </a:xfrm>
        </p:grpSpPr>
        <p:sp>
          <p:nvSpPr>
            <p:cNvPr id="1057" name="楕円 1056"/>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58" name="楕円 105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59" name="楕円 105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60" name="アーチ 105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066" name="グループ化 1065"/>
          <p:cNvGrpSpPr/>
          <p:nvPr/>
        </p:nvGrpSpPr>
        <p:grpSpPr>
          <a:xfrm>
            <a:off x="3850479" y="3899271"/>
            <a:ext cx="180000" cy="180000"/>
            <a:chOff x="1903228" y="1137684"/>
            <a:chExt cx="2160000" cy="2160000"/>
          </a:xfrm>
        </p:grpSpPr>
        <p:sp>
          <p:nvSpPr>
            <p:cNvPr id="1067" name="楕円 1066"/>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68" name="楕円 106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69" name="楕円 106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70" name="アーチ 106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076" name="グループ化 1075"/>
          <p:cNvGrpSpPr/>
          <p:nvPr/>
        </p:nvGrpSpPr>
        <p:grpSpPr>
          <a:xfrm>
            <a:off x="2821412" y="3323005"/>
            <a:ext cx="180000" cy="180000"/>
            <a:chOff x="1903228" y="1137684"/>
            <a:chExt cx="2160000" cy="2160000"/>
          </a:xfrm>
        </p:grpSpPr>
        <p:sp>
          <p:nvSpPr>
            <p:cNvPr id="1077" name="楕円 1076"/>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78" name="楕円 107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79" name="楕円 107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80" name="アーチ 107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081" name="グループ化 1080"/>
          <p:cNvGrpSpPr/>
          <p:nvPr/>
        </p:nvGrpSpPr>
        <p:grpSpPr>
          <a:xfrm>
            <a:off x="2973812" y="3475405"/>
            <a:ext cx="180000" cy="180000"/>
            <a:chOff x="1903228" y="1137684"/>
            <a:chExt cx="2160000" cy="2160000"/>
          </a:xfrm>
        </p:grpSpPr>
        <p:sp>
          <p:nvSpPr>
            <p:cNvPr id="1082" name="楕円 1081"/>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83" name="楕円 108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84" name="楕円 108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85" name="アーチ 108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091" name="グループ化 1090"/>
          <p:cNvGrpSpPr/>
          <p:nvPr/>
        </p:nvGrpSpPr>
        <p:grpSpPr>
          <a:xfrm>
            <a:off x="3278612" y="3780205"/>
            <a:ext cx="180000" cy="180000"/>
            <a:chOff x="1903228" y="1137684"/>
            <a:chExt cx="2160000" cy="2160000"/>
          </a:xfrm>
        </p:grpSpPr>
        <p:sp>
          <p:nvSpPr>
            <p:cNvPr id="1092" name="楕円 1091"/>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93" name="楕円 109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94" name="楕円 109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95" name="アーチ 109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096" name="グループ化 1095"/>
          <p:cNvGrpSpPr/>
          <p:nvPr/>
        </p:nvGrpSpPr>
        <p:grpSpPr>
          <a:xfrm>
            <a:off x="3431012" y="3932605"/>
            <a:ext cx="180000" cy="180000"/>
            <a:chOff x="1903228" y="1137684"/>
            <a:chExt cx="2160000" cy="2160000"/>
          </a:xfrm>
        </p:grpSpPr>
        <p:sp>
          <p:nvSpPr>
            <p:cNvPr id="1097" name="楕円 1096"/>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98" name="楕円 109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99" name="楕円 109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00" name="アーチ 109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101" name="グループ化 1100"/>
          <p:cNvGrpSpPr/>
          <p:nvPr/>
        </p:nvGrpSpPr>
        <p:grpSpPr>
          <a:xfrm>
            <a:off x="3583412" y="4085005"/>
            <a:ext cx="180000" cy="180000"/>
            <a:chOff x="1903228" y="1137684"/>
            <a:chExt cx="2160000" cy="2160000"/>
          </a:xfrm>
        </p:grpSpPr>
        <p:sp>
          <p:nvSpPr>
            <p:cNvPr id="1102" name="楕円 1101"/>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103" name="楕円 110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104" name="楕円 110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05" name="アーチ 110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106" name="グループ化 1105"/>
          <p:cNvGrpSpPr/>
          <p:nvPr/>
        </p:nvGrpSpPr>
        <p:grpSpPr>
          <a:xfrm>
            <a:off x="3225225" y="4010514"/>
            <a:ext cx="180000" cy="180000"/>
            <a:chOff x="1903228" y="1137684"/>
            <a:chExt cx="2160000" cy="2160000"/>
          </a:xfrm>
        </p:grpSpPr>
        <p:sp>
          <p:nvSpPr>
            <p:cNvPr id="1107" name="楕円 1106"/>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108" name="楕円 110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109" name="楕円 110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10" name="アーチ 110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111" name="グループ化 1110"/>
          <p:cNvGrpSpPr/>
          <p:nvPr/>
        </p:nvGrpSpPr>
        <p:grpSpPr>
          <a:xfrm>
            <a:off x="2782798" y="3927940"/>
            <a:ext cx="180000" cy="180000"/>
            <a:chOff x="1903228" y="1137684"/>
            <a:chExt cx="2160000" cy="2160000"/>
          </a:xfrm>
        </p:grpSpPr>
        <p:sp>
          <p:nvSpPr>
            <p:cNvPr id="1112" name="楕円 1111"/>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113" name="楕円 111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114" name="楕円 111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15" name="アーチ 111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116" name="グループ化 1115"/>
          <p:cNvGrpSpPr/>
          <p:nvPr/>
        </p:nvGrpSpPr>
        <p:grpSpPr>
          <a:xfrm>
            <a:off x="8574434" y="3545052"/>
            <a:ext cx="180000" cy="180000"/>
            <a:chOff x="1903228" y="1137684"/>
            <a:chExt cx="2160000" cy="2160000"/>
          </a:xfrm>
        </p:grpSpPr>
        <p:sp>
          <p:nvSpPr>
            <p:cNvPr id="1117" name="楕円 1116"/>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118" name="楕円 111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119" name="楕円 111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20" name="アーチ 111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121" name="グループ化 1120"/>
          <p:cNvGrpSpPr/>
          <p:nvPr/>
        </p:nvGrpSpPr>
        <p:grpSpPr>
          <a:xfrm>
            <a:off x="8114358" y="3379959"/>
            <a:ext cx="180000" cy="180000"/>
            <a:chOff x="1903228" y="1137684"/>
            <a:chExt cx="2160000" cy="2160000"/>
          </a:xfrm>
        </p:grpSpPr>
        <p:sp>
          <p:nvSpPr>
            <p:cNvPr id="1122" name="楕円 1121"/>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123" name="楕円 112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124" name="楕円 112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25" name="アーチ 112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131" name="グループ化 1130"/>
          <p:cNvGrpSpPr/>
          <p:nvPr/>
        </p:nvGrpSpPr>
        <p:grpSpPr>
          <a:xfrm>
            <a:off x="7716544" y="3276594"/>
            <a:ext cx="180000" cy="180000"/>
            <a:chOff x="1903228" y="1137684"/>
            <a:chExt cx="2160000" cy="2160000"/>
          </a:xfrm>
        </p:grpSpPr>
        <p:sp>
          <p:nvSpPr>
            <p:cNvPr id="1132" name="楕円 1131"/>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133" name="楕円 113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134" name="楕円 113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35" name="アーチ 113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141" name="グループ化 1140"/>
          <p:cNvGrpSpPr/>
          <p:nvPr/>
        </p:nvGrpSpPr>
        <p:grpSpPr>
          <a:xfrm>
            <a:off x="7207168" y="3596230"/>
            <a:ext cx="180000" cy="180000"/>
            <a:chOff x="1903228" y="1137684"/>
            <a:chExt cx="2160000" cy="2160000"/>
          </a:xfrm>
        </p:grpSpPr>
        <p:sp>
          <p:nvSpPr>
            <p:cNvPr id="1142" name="楕円 1141"/>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143" name="楕円 114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144" name="楕円 114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45" name="アーチ 114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151" name="グループ化 1150"/>
          <p:cNvGrpSpPr/>
          <p:nvPr/>
        </p:nvGrpSpPr>
        <p:grpSpPr>
          <a:xfrm>
            <a:off x="7644655" y="3571617"/>
            <a:ext cx="180000" cy="180000"/>
            <a:chOff x="1903228" y="1137684"/>
            <a:chExt cx="2160000" cy="2160000"/>
          </a:xfrm>
        </p:grpSpPr>
        <p:sp>
          <p:nvSpPr>
            <p:cNvPr id="1152" name="楕円 1151"/>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153" name="楕円 115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154" name="楕円 115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55" name="アーチ 115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156" name="グループ化 1155"/>
          <p:cNvGrpSpPr/>
          <p:nvPr/>
        </p:nvGrpSpPr>
        <p:grpSpPr>
          <a:xfrm>
            <a:off x="8425350" y="3843520"/>
            <a:ext cx="180000" cy="180000"/>
            <a:chOff x="1903228" y="1137684"/>
            <a:chExt cx="2160000" cy="2160000"/>
          </a:xfrm>
        </p:grpSpPr>
        <p:sp>
          <p:nvSpPr>
            <p:cNvPr id="1157" name="楕円 1156"/>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158" name="楕円 115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159" name="楕円 115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60" name="アーチ 115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161" name="グループ化 1160"/>
          <p:cNvGrpSpPr/>
          <p:nvPr/>
        </p:nvGrpSpPr>
        <p:grpSpPr>
          <a:xfrm>
            <a:off x="3072938" y="4820966"/>
            <a:ext cx="180000" cy="180000"/>
            <a:chOff x="1903228" y="1137684"/>
            <a:chExt cx="2160000" cy="2160000"/>
          </a:xfrm>
        </p:grpSpPr>
        <p:sp>
          <p:nvSpPr>
            <p:cNvPr id="1162" name="楕円 1161"/>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3" name="楕円 116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4" name="楕円 116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5" name="アーチ 116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166" name="グループ化 1165"/>
          <p:cNvGrpSpPr/>
          <p:nvPr/>
        </p:nvGrpSpPr>
        <p:grpSpPr>
          <a:xfrm>
            <a:off x="3766428" y="5556401"/>
            <a:ext cx="180000" cy="180000"/>
            <a:chOff x="1903228" y="1137684"/>
            <a:chExt cx="2160000" cy="2160000"/>
          </a:xfrm>
        </p:grpSpPr>
        <p:sp>
          <p:nvSpPr>
            <p:cNvPr id="1167" name="楕円 116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8" name="楕円 116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9" name="楕円 116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0" name="アーチ 116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171" name="グループ化 1170"/>
          <p:cNvGrpSpPr/>
          <p:nvPr/>
        </p:nvGrpSpPr>
        <p:grpSpPr>
          <a:xfrm>
            <a:off x="3427722" y="4813087"/>
            <a:ext cx="180000" cy="180000"/>
            <a:chOff x="1903228" y="1137684"/>
            <a:chExt cx="2160000" cy="2160000"/>
          </a:xfrm>
        </p:grpSpPr>
        <p:sp>
          <p:nvSpPr>
            <p:cNvPr id="1172" name="楕円 1171"/>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3" name="楕円 117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4" name="楕円 117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5" name="アーチ 117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176" name="グループ化 1175"/>
          <p:cNvGrpSpPr/>
          <p:nvPr/>
        </p:nvGrpSpPr>
        <p:grpSpPr>
          <a:xfrm>
            <a:off x="3438862" y="5102503"/>
            <a:ext cx="180000" cy="180000"/>
            <a:chOff x="1903228" y="1137684"/>
            <a:chExt cx="2160000" cy="2160000"/>
          </a:xfrm>
        </p:grpSpPr>
        <p:sp>
          <p:nvSpPr>
            <p:cNvPr id="1177" name="楕円 117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8" name="楕円 117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9" name="楕円 117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0" name="アーチ 117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181" name="グループ化 1180"/>
          <p:cNvGrpSpPr/>
          <p:nvPr/>
        </p:nvGrpSpPr>
        <p:grpSpPr>
          <a:xfrm>
            <a:off x="8161827" y="5285396"/>
            <a:ext cx="180000" cy="180000"/>
            <a:chOff x="1903228" y="1137684"/>
            <a:chExt cx="2160000" cy="2160000"/>
          </a:xfrm>
        </p:grpSpPr>
        <p:sp>
          <p:nvSpPr>
            <p:cNvPr id="1182" name="楕円 1181"/>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3" name="楕円 118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4" name="楕円 118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5" name="アーチ 118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186" name="グループ化 1185"/>
          <p:cNvGrpSpPr/>
          <p:nvPr/>
        </p:nvGrpSpPr>
        <p:grpSpPr>
          <a:xfrm>
            <a:off x="7306650" y="4629927"/>
            <a:ext cx="180000" cy="180000"/>
            <a:chOff x="1903228" y="1137684"/>
            <a:chExt cx="2160000" cy="2160000"/>
          </a:xfrm>
        </p:grpSpPr>
        <p:sp>
          <p:nvSpPr>
            <p:cNvPr id="1187" name="楕円 1186"/>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8" name="楕円 1187"/>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9" name="楕円 1188"/>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0" name="アーチ 1189"/>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191" name="グループ化 1190"/>
          <p:cNvGrpSpPr/>
          <p:nvPr/>
        </p:nvGrpSpPr>
        <p:grpSpPr>
          <a:xfrm>
            <a:off x="7836091" y="5187791"/>
            <a:ext cx="180000" cy="180000"/>
            <a:chOff x="1903228" y="1137684"/>
            <a:chExt cx="2160000" cy="2160000"/>
          </a:xfrm>
        </p:grpSpPr>
        <p:sp>
          <p:nvSpPr>
            <p:cNvPr id="1192" name="楕円 1191"/>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3" name="楕円 1192"/>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4" name="楕円 1193"/>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5" name="アーチ 1194"/>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98" name="テキスト ボックス 1197"/>
          <p:cNvSpPr txBox="1"/>
          <p:nvPr/>
        </p:nvSpPr>
        <p:spPr>
          <a:xfrm>
            <a:off x="1062346" y="1546445"/>
            <a:ext cx="3044423" cy="369332"/>
          </a:xfrm>
          <a:prstGeom prst="rect">
            <a:avLst/>
          </a:prstGeom>
          <a:noFill/>
        </p:spPr>
        <p:txBody>
          <a:bodyPr wrap="none" rtlCol="0">
            <a:spAutoFit/>
          </a:bodyPr>
          <a:lstStyle/>
          <a:p>
            <a:r>
              <a:rPr kumimoji="1" lang="ja-JP" altLang="en-US"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検査前確率（＝有病率）</a:t>
            </a:r>
            <a:r>
              <a:rPr lang="en-US" altLang="ja-JP"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1</a:t>
            </a:r>
            <a:r>
              <a:rPr kumimoji="1" lang="en-US" altLang="ja-JP"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0</a:t>
            </a:r>
            <a:r>
              <a:rPr kumimoji="1" lang="ja-JP" altLang="en-US"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a:t>
            </a:r>
          </a:p>
        </p:txBody>
      </p:sp>
      <p:sp>
        <p:nvSpPr>
          <p:cNvPr id="1199" name="テキスト ボックス 1198"/>
          <p:cNvSpPr txBox="1"/>
          <p:nvPr/>
        </p:nvSpPr>
        <p:spPr>
          <a:xfrm>
            <a:off x="5533271" y="1565169"/>
            <a:ext cx="3073277" cy="369332"/>
          </a:xfrm>
          <a:prstGeom prst="rect">
            <a:avLst/>
          </a:prstGeom>
          <a:noFill/>
        </p:spPr>
        <p:txBody>
          <a:bodyPr wrap="none" rtlCol="0">
            <a:spAutoFit/>
          </a:bodyPr>
          <a:lstStyle/>
          <a:p>
            <a:r>
              <a:rPr kumimoji="1" lang="ja-JP" altLang="en-US"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検査前確率（＝有病率</a:t>
            </a:r>
            <a:r>
              <a:rPr kumimoji="1" lang="ja-JP" altLang="en-US"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50</a:t>
            </a:r>
            <a:r>
              <a:rPr kumimoji="1" lang="ja-JP" altLang="en-US"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a:t>
            </a:r>
            <a:endParaRPr kumimoji="1" lang="ja-JP" altLang="en-US"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200" name="角丸四角形 1199"/>
          <p:cNvSpPr/>
          <p:nvPr/>
        </p:nvSpPr>
        <p:spPr>
          <a:xfrm>
            <a:off x="755576" y="2805107"/>
            <a:ext cx="3657964" cy="1565557"/>
          </a:xfrm>
          <a:prstGeom prst="round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1" name="角丸四角形 1200"/>
          <p:cNvSpPr/>
          <p:nvPr/>
        </p:nvSpPr>
        <p:spPr>
          <a:xfrm>
            <a:off x="5256699" y="2805106"/>
            <a:ext cx="3657964" cy="1565557"/>
          </a:xfrm>
          <a:prstGeom prst="round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2" name="テキスト ボックス 1201"/>
          <p:cNvSpPr txBox="1"/>
          <p:nvPr/>
        </p:nvSpPr>
        <p:spPr>
          <a:xfrm>
            <a:off x="4084854" y="2335963"/>
            <a:ext cx="1569660" cy="461665"/>
          </a:xfrm>
          <a:prstGeom prst="rect">
            <a:avLst/>
          </a:prstGeom>
          <a:noFill/>
        </p:spPr>
        <p:txBody>
          <a:bodyPr wrap="none" rtlCol="0">
            <a:spAutoFit/>
          </a:bodyPr>
          <a:lstStyle/>
          <a:p>
            <a:pPr algn="ctr"/>
            <a:r>
              <a:rPr kumimoji="1" lang="ja-JP" altLang="en-US" sz="1200" b="1" dirty="0" smtClean="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rPr>
              <a:t>陽性反応的中度</a:t>
            </a:r>
            <a:endParaRPr kumimoji="1" lang="en-US" altLang="ja-JP" sz="1200" b="1" dirty="0" smtClean="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r>
              <a:rPr kumimoji="1" lang="ja-JP" altLang="en-US" sz="1200" b="1" dirty="0" smtClean="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rPr>
              <a:t>有病率低＜有病率高</a:t>
            </a:r>
            <a:endParaRPr kumimoji="1" lang="ja-JP" altLang="en-US" sz="1200" b="1" dirty="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203" name="角丸四角形 1202"/>
          <p:cNvSpPr/>
          <p:nvPr/>
        </p:nvSpPr>
        <p:spPr>
          <a:xfrm>
            <a:off x="701406" y="4448176"/>
            <a:ext cx="3712134" cy="1453216"/>
          </a:xfrm>
          <a:prstGeom prst="roundRect">
            <a:avLst/>
          </a:prstGeom>
          <a:noFill/>
          <a:ln w="571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6" name="角丸四角形吹き出し 1195"/>
          <p:cNvSpPr/>
          <p:nvPr/>
        </p:nvSpPr>
        <p:spPr>
          <a:xfrm>
            <a:off x="80834" y="1921133"/>
            <a:ext cx="1963024" cy="427379"/>
          </a:xfrm>
          <a:prstGeom prst="wedgeRoundRectCallout">
            <a:avLst>
              <a:gd name="adj1" fmla="val -13602"/>
              <a:gd name="adj2" fmla="val 88312"/>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rgbClr val="000046"/>
                </a:solidFill>
                <a:latin typeface="BIZ UDPゴシック" panose="020B0400000000000000" pitchFamily="50" charset="-128"/>
                <a:ea typeface="BIZ UDPゴシック" panose="020B0400000000000000" pitchFamily="50" charset="-128"/>
              </a:rPr>
              <a:t>事前確率（有病率）が低いと陽性反応的中度は低くなる。</a:t>
            </a:r>
            <a:endParaRPr kumimoji="1" lang="ja-JP" altLang="en-US" sz="1100" dirty="0">
              <a:solidFill>
                <a:srgbClr val="000046"/>
              </a:solidFill>
              <a:latin typeface="BIZ UDPゴシック" panose="020B0400000000000000" pitchFamily="50" charset="-128"/>
              <a:ea typeface="BIZ UDPゴシック" panose="020B0400000000000000" pitchFamily="50" charset="-128"/>
            </a:endParaRPr>
          </a:p>
        </p:txBody>
      </p:sp>
      <p:sp>
        <p:nvSpPr>
          <p:cNvPr id="1204" name="角丸四角形 1203"/>
          <p:cNvSpPr/>
          <p:nvPr/>
        </p:nvSpPr>
        <p:spPr>
          <a:xfrm>
            <a:off x="5229614" y="4448176"/>
            <a:ext cx="3712134" cy="1453216"/>
          </a:xfrm>
          <a:prstGeom prst="roundRect">
            <a:avLst/>
          </a:prstGeom>
          <a:noFill/>
          <a:ln w="571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5" name="テキスト ボックス 1204"/>
          <p:cNvSpPr txBox="1"/>
          <p:nvPr/>
        </p:nvSpPr>
        <p:spPr>
          <a:xfrm>
            <a:off x="4084854" y="5869156"/>
            <a:ext cx="1569660" cy="461665"/>
          </a:xfrm>
          <a:prstGeom prst="rect">
            <a:avLst/>
          </a:prstGeom>
          <a:noFill/>
        </p:spPr>
        <p:txBody>
          <a:bodyPr wrap="none" rtlCol="0">
            <a:spAutoFit/>
          </a:bodyPr>
          <a:lstStyle/>
          <a:p>
            <a:pPr algn="ctr"/>
            <a:r>
              <a:rPr kumimoji="1" lang="ja-JP" altLang="en-US" sz="1200" b="1" dirty="0" smtClean="0">
                <a:solidFill>
                  <a:srgbClr val="EA5F00"/>
                </a:solidFill>
                <a:latin typeface="BIZ UDPゴシック" panose="020B0400000000000000" pitchFamily="50" charset="-128"/>
                <a:ea typeface="BIZ UDPゴシック" panose="020B0400000000000000" pitchFamily="50" charset="-128"/>
                <a:cs typeface="メイリオ" panose="020B0604030504040204" pitchFamily="50" charset="-128"/>
              </a:rPr>
              <a:t>陰性反応的中度</a:t>
            </a:r>
            <a:endParaRPr kumimoji="1" lang="en-US" altLang="ja-JP" sz="1200" b="1" dirty="0" smtClean="0">
              <a:solidFill>
                <a:srgbClr val="EA5F0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r>
              <a:rPr kumimoji="1" lang="ja-JP" altLang="en-US" sz="1200" b="1" dirty="0" smtClean="0">
                <a:solidFill>
                  <a:srgbClr val="EA5F00"/>
                </a:solidFill>
                <a:latin typeface="BIZ UDPゴシック" panose="020B0400000000000000" pitchFamily="50" charset="-128"/>
                <a:ea typeface="BIZ UDPゴシック" panose="020B0400000000000000" pitchFamily="50" charset="-128"/>
                <a:cs typeface="メイリオ" panose="020B0604030504040204" pitchFamily="50" charset="-128"/>
              </a:rPr>
              <a:t>有病率低＞有病率高</a:t>
            </a:r>
            <a:endParaRPr kumimoji="1" lang="ja-JP" altLang="en-US" sz="1200" b="1" dirty="0">
              <a:solidFill>
                <a:srgbClr val="EA5F00"/>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197" name="角丸四角形吹き出し 1196"/>
          <p:cNvSpPr/>
          <p:nvPr/>
        </p:nvSpPr>
        <p:spPr>
          <a:xfrm>
            <a:off x="7242865" y="1941979"/>
            <a:ext cx="1775301" cy="416283"/>
          </a:xfrm>
          <a:prstGeom prst="wedgeRoundRectCallout">
            <a:avLst>
              <a:gd name="adj1" fmla="val -45515"/>
              <a:gd name="adj2" fmla="val 65499"/>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rgbClr val="000046"/>
                </a:solidFill>
                <a:latin typeface="BIZ UDPゴシック" panose="020B0400000000000000" pitchFamily="50" charset="-128"/>
                <a:ea typeface="BIZ UDPゴシック" panose="020B0400000000000000" pitchFamily="50" charset="-128"/>
              </a:rPr>
              <a:t>事前確率が高いと陽性反応的中度は高くなる</a:t>
            </a:r>
            <a:r>
              <a:rPr lang="ja-JP" altLang="en-US" sz="1100" dirty="0" smtClean="0">
                <a:solidFill>
                  <a:srgbClr val="000046"/>
                </a:solidFill>
                <a:latin typeface="BIZ UDPゴシック" panose="020B0400000000000000" pitchFamily="50" charset="-128"/>
                <a:ea typeface="BIZ UDPゴシック" panose="020B0400000000000000" pitchFamily="50" charset="-128"/>
              </a:rPr>
              <a:t>。</a:t>
            </a:r>
            <a:endParaRPr kumimoji="1" lang="ja-JP" altLang="en-US" sz="1100" dirty="0">
              <a:solidFill>
                <a:srgbClr val="000046"/>
              </a:solidFill>
              <a:latin typeface="BIZ UDPゴシック" panose="020B0400000000000000" pitchFamily="50" charset="-128"/>
              <a:ea typeface="BIZ UDPゴシック" panose="020B0400000000000000" pitchFamily="50" charset="-128"/>
            </a:endParaRPr>
          </a:p>
        </p:txBody>
      </p:sp>
      <p:sp>
        <p:nvSpPr>
          <p:cNvPr id="1207" name="角丸四角形吹き出し 1206"/>
          <p:cNvSpPr/>
          <p:nvPr/>
        </p:nvSpPr>
        <p:spPr>
          <a:xfrm>
            <a:off x="5866548" y="5987020"/>
            <a:ext cx="2263967" cy="578114"/>
          </a:xfrm>
          <a:prstGeom prst="wedgeRoundRectCallout">
            <a:avLst>
              <a:gd name="adj1" fmla="val 56385"/>
              <a:gd name="adj2" fmla="val -45370"/>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rgbClr val="000046"/>
                </a:solidFill>
                <a:latin typeface="BIZ UDPゴシック" panose="020B0400000000000000" pitchFamily="50" charset="-128"/>
                <a:ea typeface="BIZ UDPゴシック" panose="020B0400000000000000" pitchFamily="50" charset="-128"/>
              </a:rPr>
              <a:t>事前確率が高いにも関わらず検査陰性の場合は真陰性である確率が下がってくる。</a:t>
            </a:r>
          </a:p>
        </p:txBody>
      </p:sp>
    </p:spTree>
    <p:extLst>
      <p:ext uri="{BB962C8B-B14F-4D97-AF65-F5344CB8AC3E}">
        <p14:creationId xmlns:p14="http://schemas.microsoft.com/office/powerpoint/2010/main" val="2474846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検査は数値で見ることが多い</a:t>
            </a:r>
            <a:endParaRPr kumimoji="1" lang="ja-JP" altLang="en-US" dirty="0"/>
          </a:p>
        </p:txBody>
      </p:sp>
      <p:sp>
        <p:nvSpPr>
          <p:cNvPr id="6" name="コンテンツ プレースホルダー 5"/>
          <p:cNvSpPr>
            <a:spLocks noGrp="1"/>
          </p:cNvSpPr>
          <p:nvPr>
            <p:ph idx="1"/>
          </p:nvPr>
        </p:nvSpPr>
        <p:spPr/>
        <p:txBody>
          <a:bodyPr/>
          <a:lstStyle/>
          <a:p>
            <a:r>
              <a:rPr kumimoji="1" lang="ja-JP" altLang="en-US" dirty="0" smtClean="0"/>
              <a:t>実際、検査陽性</a:t>
            </a:r>
            <a:r>
              <a:rPr kumimoji="1" lang="en-US" altLang="ja-JP" dirty="0" smtClean="0"/>
              <a:t>/</a:t>
            </a:r>
            <a:r>
              <a:rPr kumimoji="1" lang="ja-JP" altLang="en-US" dirty="0" smtClean="0"/>
              <a:t>陰性と一律に結果が出る検査は少ない</a:t>
            </a:r>
            <a:endParaRPr kumimoji="1" lang="en-US" altLang="ja-JP" dirty="0" smtClean="0"/>
          </a:p>
          <a:p>
            <a:r>
              <a:rPr kumimoji="1" lang="ja-JP" altLang="en-US" dirty="0" smtClean="0"/>
              <a:t>カットオフ値（これ以上の値だと疾患あり</a:t>
            </a:r>
            <a:r>
              <a:rPr kumimoji="1" lang="en-US" altLang="ja-JP" dirty="0" smtClean="0"/>
              <a:t>or</a:t>
            </a:r>
            <a:r>
              <a:rPr kumimoji="1" lang="ja-JP" altLang="en-US" dirty="0" smtClean="0"/>
              <a:t>なしと判断する値：基準値）を決める必要がある</a:t>
            </a:r>
            <a:endParaRPr kumimoji="1" lang="en-US" altLang="ja-JP" dirty="0" smtClean="0"/>
          </a:p>
          <a:p>
            <a:r>
              <a:rPr kumimoji="1" lang="ja-JP" altLang="en-US" dirty="0" smtClean="0"/>
              <a:t>カットオフ値が異なると感度・特異度が異なってくる</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2021/06/23</a:t>
            </a:r>
            <a:endParaRPr lang="ja-JP" altLang="en-US" dirty="0"/>
          </a:p>
        </p:txBody>
      </p:sp>
      <p:sp>
        <p:nvSpPr>
          <p:cNvPr id="4" name="フッター プレースホルダー 3"/>
          <p:cNvSpPr>
            <a:spLocks noGrp="1"/>
          </p:cNvSpPr>
          <p:nvPr>
            <p:ph type="ftr" sz="quarter" idx="11"/>
          </p:nvPr>
        </p:nvSpPr>
        <p:spPr/>
        <p:txBody>
          <a:bodyPr/>
          <a:lstStyle/>
          <a:p>
            <a:r>
              <a:rPr kumimoji="1" lang="en-US" altLang="ja-JP" smtClean="0"/>
              <a:t>(C) 2021 Masako Kakizaki</a:t>
            </a:r>
            <a:endParaRPr kumimoji="1" lang="ja-JP" altLang="en-US"/>
          </a:p>
        </p:txBody>
      </p:sp>
    </p:spTree>
    <p:extLst>
      <p:ext uri="{BB962C8B-B14F-4D97-AF65-F5344CB8AC3E}">
        <p14:creationId xmlns:p14="http://schemas.microsoft.com/office/powerpoint/2010/main" val="3776119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角丸四角形吹き出し 223"/>
          <p:cNvSpPr/>
          <p:nvPr/>
        </p:nvSpPr>
        <p:spPr>
          <a:xfrm>
            <a:off x="3339520" y="3710174"/>
            <a:ext cx="1159275" cy="2094945"/>
          </a:xfrm>
          <a:prstGeom prst="wedgeRoundRectCallout">
            <a:avLst>
              <a:gd name="adj1" fmla="val -42114"/>
              <a:gd name="adj2" fmla="val 39829"/>
              <a:gd name="adj3" fmla="val 16667"/>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srgbClr val="00004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2" name="角丸四角形吹き出し 221"/>
          <p:cNvSpPr/>
          <p:nvPr/>
        </p:nvSpPr>
        <p:spPr>
          <a:xfrm>
            <a:off x="3332950" y="3571909"/>
            <a:ext cx="2520959" cy="1306253"/>
          </a:xfrm>
          <a:prstGeom prst="wedgeRoundRectCallout">
            <a:avLst>
              <a:gd name="adj1" fmla="val -42114"/>
              <a:gd name="adj2" fmla="val 39829"/>
              <a:gd name="adj3" fmla="val 16667"/>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 name="タイトル 1"/>
          <p:cNvSpPr>
            <a:spLocks noGrp="1"/>
          </p:cNvSpPr>
          <p:nvPr>
            <p:ph type="title"/>
          </p:nvPr>
        </p:nvSpPr>
        <p:spPr/>
        <p:txBody>
          <a:bodyPr/>
          <a:lstStyle/>
          <a:p>
            <a:r>
              <a:rPr kumimoji="1" lang="ja-JP" altLang="en-US" dirty="0" smtClean="0"/>
              <a:t>検査値と実際の患者分布</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2021/06/23</a:t>
            </a:r>
            <a:endParaRPr lang="ja-JP" altLang="en-US" dirty="0"/>
          </a:p>
        </p:txBody>
      </p:sp>
      <p:sp>
        <p:nvSpPr>
          <p:cNvPr id="5" name="フッター プレースホルダー 4"/>
          <p:cNvSpPr>
            <a:spLocks noGrp="1"/>
          </p:cNvSpPr>
          <p:nvPr>
            <p:ph type="ftr" sz="quarter" idx="11"/>
          </p:nvPr>
        </p:nvSpPr>
        <p:spPr/>
        <p:txBody>
          <a:bodyPr/>
          <a:lstStyle/>
          <a:p>
            <a:r>
              <a:rPr kumimoji="1" lang="en-US" altLang="ja-JP" smtClean="0"/>
              <a:t>(C) 2021 Masako Kakizaki</a:t>
            </a:r>
            <a:endParaRPr kumimoji="1" lang="ja-JP" altLang="en-US"/>
          </a:p>
        </p:txBody>
      </p:sp>
      <p:sp>
        <p:nvSpPr>
          <p:cNvPr id="8" name="楕円 7"/>
          <p:cNvSpPr/>
          <p:nvPr/>
        </p:nvSpPr>
        <p:spPr>
          <a:xfrm>
            <a:off x="3456179" y="3245802"/>
            <a:ext cx="280934" cy="288576"/>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 name="正方形/長方形 8"/>
          <p:cNvSpPr/>
          <p:nvPr/>
        </p:nvSpPr>
        <p:spPr>
          <a:xfrm>
            <a:off x="3490077" y="3383236"/>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 name="十字形 9"/>
          <p:cNvSpPr/>
          <p:nvPr/>
        </p:nvSpPr>
        <p:spPr>
          <a:xfrm rot="2630339">
            <a:off x="3496498" y="332265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 name="十字形 10"/>
          <p:cNvSpPr/>
          <p:nvPr/>
        </p:nvSpPr>
        <p:spPr>
          <a:xfrm rot="2630339">
            <a:off x="3644047" y="332224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3" name="楕円 12"/>
          <p:cNvSpPr/>
          <p:nvPr/>
        </p:nvSpPr>
        <p:spPr>
          <a:xfrm>
            <a:off x="2334386" y="2403669"/>
            <a:ext cx="280934" cy="288576"/>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 name="正方形/長方形 13"/>
          <p:cNvSpPr/>
          <p:nvPr/>
        </p:nvSpPr>
        <p:spPr>
          <a:xfrm>
            <a:off x="2368284" y="254110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 name="十字形 14"/>
          <p:cNvSpPr/>
          <p:nvPr/>
        </p:nvSpPr>
        <p:spPr>
          <a:xfrm rot="2630339">
            <a:off x="2374705" y="248051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 name="十字形 15"/>
          <p:cNvSpPr/>
          <p:nvPr/>
        </p:nvSpPr>
        <p:spPr>
          <a:xfrm rot="2630339">
            <a:off x="2522254" y="248010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 name="楕円 17"/>
          <p:cNvSpPr/>
          <p:nvPr/>
        </p:nvSpPr>
        <p:spPr>
          <a:xfrm>
            <a:off x="2906226" y="3245802"/>
            <a:ext cx="280934" cy="288576"/>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 name="正方形/長方形 18"/>
          <p:cNvSpPr/>
          <p:nvPr/>
        </p:nvSpPr>
        <p:spPr>
          <a:xfrm>
            <a:off x="2940124" y="3383236"/>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 name="十字形 19"/>
          <p:cNvSpPr/>
          <p:nvPr/>
        </p:nvSpPr>
        <p:spPr>
          <a:xfrm rot="2630339">
            <a:off x="2946545" y="332265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 name="十字形 20"/>
          <p:cNvSpPr/>
          <p:nvPr/>
        </p:nvSpPr>
        <p:spPr>
          <a:xfrm rot="2630339">
            <a:off x="3094094" y="332224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3" name="楕円 22"/>
          <p:cNvSpPr/>
          <p:nvPr/>
        </p:nvSpPr>
        <p:spPr>
          <a:xfrm>
            <a:off x="3456179" y="2839759"/>
            <a:ext cx="280934" cy="288576"/>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4" name="正方形/長方形 23"/>
          <p:cNvSpPr/>
          <p:nvPr/>
        </p:nvSpPr>
        <p:spPr>
          <a:xfrm>
            <a:off x="3490077" y="297719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5" name="十字形 24"/>
          <p:cNvSpPr/>
          <p:nvPr/>
        </p:nvSpPr>
        <p:spPr>
          <a:xfrm rot="2630339">
            <a:off x="3496498" y="291660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6" name="十字形 25"/>
          <p:cNvSpPr/>
          <p:nvPr/>
        </p:nvSpPr>
        <p:spPr>
          <a:xfrm rot="2630339">
            <a:off x="3644047" y="291619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8" name="楕円 27"/>
          <p:cNvSpPr/>
          <p:nvPr/>
        </p:nvSpPr>
        <p:spPr>
          <a:xfrm>
            <a:off x="2356273" y="2845189"/>
            <a:ext cx="280934" cy="288576"/>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9" name="正方形/長方形 28"/>
          <p:cNvSpPr/>
          <p:nvPr/>
        </p:nvSpPr>
        <p:spPr>
          <a:xfrm>
            <a:off x="2390171" y="298262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0" name="十字形 29"/>
          <p:cNvSpPr/>
          <p:nvPr/>
        </p:nvSpPr>
        <p:spPr>
          <a:xfrm rot="2630339">
            <a:off x="2396592" y="292203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1" name="十字形 30"/>
          <p:cNvSpPr/>
          <p:nvPr/>
        </p:nvSpPr>
        <p:spPr>
          <a:xfrm rot="2630339">
            <a:off x="2544141" y="292162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3" name="楕円 32"/>
          <p:cNvSpPr/>
          <p:nvPr/>
        </p:nvSpPr>
        <p:spPr>
          <a:xfrm>
            <a:off x="2906226" y="2839759"/>
            <a:ext cx="280934" cy="288576"/>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4" name="正方形/長方形 33"/>
          <p:cNvSpPr/>
          <p:nvPr/>
        </p:nvSpPr>
        <p:spPr>
          <a:xfrm>
            <a:off x="2940124" y="297719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5" name="十字形 34"/>
          <p:cNvSpPr/>
          <p:nvPr/>
        </p:nvSpPr>
        <p:spPr>
          <a:xfrm rot="2630339">
            <a:off x="2946545" y="291660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6" name="十字形 35"/>
          <p:cNvSpPr/>
          <p:nvPr/>
        </p:nvSpPr>
        <p:spPr>
          <a:xfrm rot="2630339">
            <a:off x="3094094" y="291619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8" name="楕円 37"/>
          <p:cNvSpPr/>
          <p:nvPr/>
        </p:nvSpPr>
        <p:spPr>
          <a:xfrm>
            <a:off x="3466895" y="3680345"/>
            <a:ext cx="280934" cy="288576"/>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9" name="正方形/長方形 38"/>
          <p:cNvSpPr/>
          <p:nvPr/>
        </p:nvSpPr>
        <p:spPr>
          <a:xfrm>
            <a:off x="3500793" y="3817779"/>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0" name="十字形 39"/>
          <p:cNvSpPr/>
          <p:nvPr/>
        </p:nvSpPr>
        <p:spPr>
          <a:xfrm rot="2630339">
            <a:off x="3507214" y="375719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1" name="十字形 40"/>
          <p:cNvSpPr/>
          <p:nvPr/>
        </p:nvSpPr>
        <p:spPr>
          <a:xfrm rot="2630339">
            <a:off x="3654763" y="3756784"/>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3" name="楕円 42"/>
          <p:cNvSpPr/>
          <p:nvPr/>
        </p:nvSpPr>
        <p:spPr>
          <a:xfrm>
            <a:off x="3455170" y="2410523"/>
            <a:ext cx="280934" cy="288576"/>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4" name="正方形/長方形 43"/>
          <p:cNvSpPr/>
          <p:nvPr/>
        </p:nvSpPr>
        <p:spPr>
          <a:xfrm>
            <a:off x="3489068" y="2547957"/>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5" name="十字形 44"/>
          <p:cNvSpPr/>
          <p:nvPr/>
        </p:nvSpPr>
        <p:spPr>
          <a:xfrm rot="2630339">
            <a:off x="3495489" y="248737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6" name="十字形 45"/>
          <p:cNvSpPr/>
          <p:nvPr/>
        </p:nvSpPr>
        <p:spPr>
          <a:xfrm rot="2630339">
            <a:off x="3643038" y="2486962"/>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8" name="楕円 47"/>
          <p:cNvSpPr/>
          <p:nvPr/>
        </p:nvSpPr>
        <p:spPr>
          <a:xfrm>
            <a:off x="2906226" y="2411424"/>
            <a:ext cx="280934" cy="288576"/>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9" name="正方形/長方形 48"/>
          <p:cNvSpPr/>
          <p:nvPr/>
        </p:nvSpPr>
        <p:spPr>
          <a:xfrm>
            <a:off x="2940124" y="2548858"/>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0" name="十字形 49"/>
          <p:cNvSpPr/>
          <p:nvPr/>
        </p:nvSpPr>
        <p:spPr>
          <a:xfrm rot="2630339">
            <a:off x="2946545" y="2488272"/>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1" name="十字形 50"/>
          <p:cNvSpPr/>
          <p:nvPr/>
        </p:nvSpPr>
        <p:spPr>
          <a:xfrm rot="2630339">
            <a:off x="3094094" y="248786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3" name="楕円 52"/>
          <p:cNvSpPr/>
          <p:nvPr/>
        </p:nvSpPr>
        <p:spPr>
          <a:xfrm>
            <a:off x="4006132" y="3245802"/>
            <a:ext cx="280934" cy="288576"/>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4" name="正方形/長方形 53"/>
          <p:cNvSpPr/>
          <p:nvPr/>
        </p:nvSpPr>
        <p:spPr>
          <a:xfrm>
            <a:off x="4040030" y="3383236"/>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5" name="十字形 54"/>
          <p:cNvSpPr/>
          <p:nvPr/>
        </p:nvSpPr>
        <p:spPr>
          <a:xfrm rot="2630339">
            <a:off x="4046451" y="332265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6" name="十字形 55"/>
          <p:cNvSpPr/>
          <p:nvPr/>
        </p:nvSpPr>
        <p:spPr>
          <a:xfrm rot="2630339">
            <a:off x="4194000" y="332224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8" name="楕円 57"/>
          <p:cNvSpPr/>
          <p:nvPr/>
        </p:nvSpPr>
        <p:spPr>
          <a:xfrm>
            <a:off x="4006132" y="2839759"/>
            <a:ext cx="280934" cy="288576"/>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9" name="正方形/長方形 58"/>
          <p:cNvSpPr/>
          <p:nvPr/>
        </p:nvSpPr>
        <p:spPr>
          <a:xfrm>
            <a:off x="4040030" y="297719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0" name="十字形 59"/>
          <p:cNvSpPr/>
          <p:nvPr/>
        </p:nvSpPr>
        <p:spPr>
          <a:xfrm rot="2630339">
            <a:off x="4046451" y="291660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1" name="十字形 60"/>
          <p:cNvSpPr/>
          <p:nvPr/>
        </p:nvSpPr>
        <p:spPr>
          <a:xfrm rot="2630339">
            <a:off x="4194000" y="291619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3" name="楕円 62"/>
          <p:cNvSpPr/>
          <p:nvPr/>
        </p:nvSpPr>
        <p:spPr>
          <a:xfrm>
            <a:off x="4006132" y="2411424"/>
            <a:ext cx="280934" cy="288576"/>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4" name="正方形/長方形 63"/>
          <p:cNvSpPr/>
          <p:nvPr/>
        </p:nvSpPr>
        <p:spPr>
          <a:xfrm>
            <a:off x="4040030" y="2548858"/>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5" name="十字形 64"/>
          <p:cNvSpPr/>
          <p:nvPr/>
        </p:nvSpPr>
        <p:spPr>
          <a:xfrm rot="2630339">
            <a:off x="4046451" y="2488272"/>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6" name="十字形 65"/>
          <p:cNvSpPr/>
          <p:nvPr/>
        </p:nvSpPr>
        <p:spPr>
          <a:xfrm rot="2630339">
            <a:off x="4194000" y="248786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8" name="楕円 67"/>
          <p:cNvSpPr/>
          <p:nvPr/>
        </p:nvSpPr>
        <p:spPr>
          <a:xfrm>
            <a:off x="4006132" y="4512662"/>
            <a:ext cx="280934" cy="288576"/>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9" name="正方形/長方形 68"/>
          <p:cNvSpPr/>
          <p:nvPr/>
        </p:nvSpPr>
        <p:spPr>
          <a:xfrm>
            <a:off x="4040030" y="4650096"/>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0" name="十字形 69"/>
          <p:cNvSpPr/>
          <p:nvPr/>
        </p:nvSpPr>
        <p:spPr>
          <a:xfrm rot="2630339">
            <a:off x="4046451" y="458951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1" name="十字形 70"/>
          <p:cNvSpPr/>
          <p:nvPr/>
        </p:nvSpPr>
        <p:spPr>
          <a:xfrm rot="2630339">
            <a:off x="4194000" y="458910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3" name="楕円 72"/>
          <p:cNvSpPr/>
          <p:nvPr/>
        </p:nvSpPr>
        <p:spPr>
          <a:xfrm>
            <a:off x="4006132" y="4106619"/>
            <a:ext cx="280934" cy="288576"/>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4" name="正方形/長方形 73"/>
          <p:cNvSpPr/>
          <p:nvPr/>
        </p:nvSpPr>
        <p:spPr>
          <a:xfrm>
            <a:off x="4040030" y="424405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5" name="十字形 74"/>
          <p:cNvSpPr/>
          <p:nvPr/>
        </p:nvSpPr>
        <p:spPr>
          <a:xfrm rot="2630339">
            <a:off x="4046451" y="418346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6" name="十字形 75"/>
          <p:cNvSpPr/>
          <p:nvPr/>
        </p:nvSpPr>
        <p:spPr>
          <a:xfrm rot="2630339">
            <a:off x="4194000" y="418305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8" name="楕円 77"/>
          <p:cNvSpPr/>
          <p:nvPr/>
        </p:nvSpPr>
        <p:spPr>
          <a:xfrm>
            <a:off x="4006132" y="3678284"/>
            <a:ext cx="280934" cy="288576"/>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9" name="正方形/長方形 78"/>
          <p:cNvSpPr/>
          <p:nvPr/>
        </p:nvSpPr>
        <p:spPr>
          <a:xfrm>
            <a:off x="4040030" y="3815718"/>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0" name="十字形 79"/>
          <p:cNvSpPr/>
          <p:nvPr/>
        </p:nvSpPr>
        <p:spPr>
          <a:xfrm rot="2630339">
            <a:off x="4046451" y="3755132"/>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1" name="十字形 80"/>
          <p:cNvSpPr/>
          <p:nvPr/>
        </p:nvSpPr>
        <p:spPr>
          <a:xfrm rot="2630339">
            <a:off x="4194000" y="375472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3" name="楕円 82"/>
          <p:cNvSpPr/>
          <p:nvPr/>
        </p:nvSpPr>
        <p:spPr>
          <a:xfrm>
            <a:off x="3466895" y="1967164"/>
            <a:ext cx="280934" cy="288576"/>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4" name="正方形/長方形 83"/>
          <p:cNvSpPr/>
          <p:nvPr/>
        </p:nvSpPr>
        <p:spPr>
          <a:xfrm>
            <a:off x="3500793" y="2104598"/>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5" name="十字形 84"/>
          <p:cNvSpPr/>
          <p:nvPr/>
        </p:nvSpPr>
        <p:spPr>
          <a:xfrm rot="2630339">
            <a:off x="3507214" y="2044012"/>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6" name="十字形 85"/>
          <p:cNvSpPr/>
          <p:nvPr/>
        </p:nvSpPr>
        <p:spPr>
          <a:xfrm rot="2630339">
            <a:off x="3654763" y="204360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8" name="楕円 87"/>
          <p:cNvSpPr/>
          <p:nvPr/>
        </p:nvSpPr>
        <p:spPr>
          <a:xfrm>
            <a:off x="4017857" y="1968065"/>
            <a:ext cx="280934" cy="288576"/>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9" name="正方形/長方形 88"/>
          <p:cNvSpPr/>
          <p:nvPr/>
        </p:nvSpPr>
        <p:spPr>
          <a:xfrm>
            <a:off x="4051755" y="2105499"/>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0" name="十字形 89"/>
          <p:cNvSpPr/>
          <p:nvPr/>
        </p:nvSpPr>
        <p:spPr>
          <a:xfrm rot="2630339">
            <a:off x="4058176" y="204491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1" name="十字形 90"/>
          <p:cNvSpPr/>
          <p:nvPr/>
        </p:nvSpPr>
        <p:spPr>
          <a:xfrm rot="2630339">
            <a:off x="4205725" y="2044504"/>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3" name="楕円 92"/>
          <p:cNvSpPr/>
          <p:nvPr/>
        </p:nvSpPr>
        <p:spPr>
          <a:xfrm>
            <a:off x="3999407" y="4958491"/>
            <a:ext cx="280934" cy="288576"/>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4" name="正方形/長方形 93"/>
          <p:cNvSpPr/>
          <p:nvPr/>
        </p:nvSpPr>
        <p:spPr>
          <a:xfrm>
            <a:off x="4033305" y="5095925"/>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5" name="十字形 94"/>
          <p:cNvSpPr/>
          <p:nvPr/>
        </p:nvSpPr>
        <p:spPr>
          <a:xfrm rot="2630339">
            <a:off x="4039726" y="5035339"/>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6" name="十字形 95"/>
          <p:cNvSpPr/>
          <p:nvPr/>
        </p:nvSpPr>
        <p:spPr>
          <a:xfrm rot="2630339">
            <a:off x="4187275" y="503493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8" name="楕円 97"/>
          <p:cNvSpPr/>
          <p:nvPr/>
        </p:nvSpPr>
        <p:spPr>
          <a:xfrm>
            <a:off x="3521627" y="4951637"/>
            <a:ext cx="280934" cy="288576"/>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9" name="正方形/長方形 98"/>
          <p:cNvSpPr/>
          <p:nvPr/>
        </p:nvSpPr>
        <p:spPr>
          <a:xfrm>
            <a:off x="3555525" y="5089071"/>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0" name="十字形 99"/>
          <p:cNvSpPr/>
          <p:nvPr/>
        </p:nvSpPr>
        <p:spPr>
          <a:xfrm rot="2630339">
            <a:off x="3561946" y="5028485"/>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1" name="十字形 100"/>
          <p:cNvSpPr/>
          <p:nvPr/>
        </p:nvSpPr>
        <p:spPr>
          <a:xfrm rot="2630339">
            <a:off x="3709495" y="5028076"/>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3" name="楕円 102"/>
          <p:cNvSpPr/>
          <p:nvPr/>
        </p:nvSpPr>
        <p:spPr>
          <a:xfrm>
            <a:off x="4020508" y="5384422"/>
            <a:ext cx="280934" cy="288576"/>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p:nvSpPr>
        <p:spPr>
          <a:xfrm>
            <a:off x="4054406" y="5521856"/>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十字形 104"/>
          <p:cNvSpPr/>
          <p:nvPr/>
        </p:nvSpPr>
        <p:spPr>
          <a:xfrm rot="2630339">
            <a:off x="4060827" y="546127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十字形 105"/>
          <p:cNvSpPr/>
          <p:nvPr/>
        </p:nvSpPr>
        <p:spPr>
          <a:xfrm rot="2630339">
            <a:off x="4208376" y="546086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楕円 107"/>
          <p:cNvSpPr/>
          <p:nvPr/>
        </p:nvSpPr>
        <p:spPr>
          <a:xfrm>
            <a:off x="4855826" y="4983372"/>
            <a:ext cx="288032" cy="288577"/>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9" name="楕円 108"/>
          <p:cNvSpPr/>
          <p:nvPr/>
        </p:nvSpPr>
        <p:spPr>
          <a:xfrm>
            <a:off x="4930971" y="5120807"/>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0" name="楕円 109"/>
          <p:cNvSpPr/>
          <p:nvPr/>
        </p:nvSpPr>
        <p:spPr>
          <a:xfrm>
            <a:off x="5043452" y="5120807"/>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1" name="アーチ 110"/>
          <p:cNvSpPr/>
          <p:nvPr/>
        </p:nvSpPr>
        <p:spPr>
          <a:xfrm rot="10800000">
            <a:off x="4930971" y="5165198"/>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113" name="楕円 112"/>
          <p:cNvSpPr/>
          <p:nvPr/>
        </p:nvSpPr>
        <p:spPr>
          <a:xfrm>
            <a:off x="4863267" y="5391443"/>
            <a:ext cx="288032" cy="288577"/>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楕円 113"/>
          <p:cNvSpPr/>
          <p:nvPr/>
        </p:nvSpPr>
        <p:spPr>
          <a:xfrm>
            <a:off x="4938412" y="5528878"/>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楕円 114"/>
          <p:cNvSpPr/>
          <p:nvPr/>
        </p:nvSpPr>
        <p:spPr>
          <a:xfrm>
            <a:off x="5050893" y="5528878"/>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アーチ 115"/>
          <p:cNvSpPr/>
          <p:nvPr/>
        </p:nvSpPr>
        <p:spPr>
          <a:xfrm rot="10800000">
            <a:off x="4938412" y="5573269"/>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8" name="楕円 117"/>
          <p:cNvSpPr/>
          <p:nvPr/>
        </p:nvSpPr>
        <p:spPr>
          <a:xfrm>
            <a:off x="4855826" y="4520032"/>
            <a:ext cx="288032" cy="288577"/>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9" name="楕円 118"/>
          <p:cNvSpPr/>
          <p:nvPr/>
        </p:nvSpPr>
        <p:spPr>
          <a:xfrm>
            <a:off x="4930971" y="4657467"/>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0" name="楕円 119"/>
          <p:cNvSpPr/>
          <p:nvPr/>
        </p:nvSpPr>
        <p:spPr>
          <a:xfrm>
            <a:off x="5043452" y="4657467"/>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1" name="アーチ 120"/>
          <p:cNvSpPr/>
          <p:nvPr/>
        </p:nvSpPr>
        <p:spPr>
          <a:xfrm rot="10800000">
            <a:off x="4930971" y="4701858"/>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123" name="楕円 122"/>
          <p:cNvSpPr/>
          <p:nvPr/>
        </p:nvSpPr>
        <p:spPr>
          <a:xfrm>
            <a:off x="4846176" y="4106619"/>
            <a:ext cx="288032" cy="288577"/>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4" name="楕円 123"/>
          <p:cNvSpPr/>
          <p:nvPr/>
        </p:nvSpPr>
        <p:spPr>
          <a:xfrm>
            <a:off x="4921321" y="4244054"/>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5" name="楕円 124"/>
          <p:cNvSpPr/>
          <p:nvPr/>
        </p:nvSpPr>
        <p:spPr>
          <a:xfrm>
            <a:off x="5033802" y="4244054"/>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6" name="アーチ 125"/>
          <p:cNvSpPr/>
          <p:nvPr/>
        </p:nvSpPr>
        <p:spPr>
          <a:xfrm rot="10800000">
            <a:off x="4921321" y="4288445"/>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128" name="楕円 127"/>
          <p:cNvSpPr/>
          <p:nvPr/>
        </p:nvSpPr>
        <p:spPr>
          <a:xfrm>
            <a:off x="4851254" y="5861846"/>
            <a:ext cx="288032" cy="288577"/>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楕円 128"/>
          <p:cNvSpPr/>
          <p:nvPr/>
        </p:nvSpPr>
        <p:spPr>
          <a:xfrm>
            <a:off x="4926399" y="5999281"/>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楕円 129"/>
          <p:cNvSpPr/>
          <p:nvPr/>
        </p:nvSpPr>
        <p:spPr>
          <a:xfrm>
            <a:off x="5038880" y="5999281"/>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アーチ 130"/>
          <p:cNvSpPr/>
          <p:nvPr/>
        </p:nvSpPr>
        <p:spPr>
          <a:xfrm rot="10800000">
            <a:off x="4926399" y="6043672"/>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8" name="楕円 137"/>
          <p:cNvSpPr/>
          <p:nvPr/>
        </p:nvSpPr>
        <p:spPr>
          <a:xfrm>
            <a:off x="5406513" y="4983372"/>
            <a:ext cx="288032" cy="288577"/>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39" name="楕円 138"/>
          <p:cNvSpPr/>
          <p:nvPr/>
        </p:nvSpPr>
        <p:spPr>
          <a:xfrm>
            <a:off x="5481658" y="5120807"/>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0" name="楕円 139"/>
          <p:cNvSpPr/>
          <p:nvPr/>
        </p:nvSpPr>
        <p:spPr>
          <a:xfrm>
            <a:off x="5594139" y="5120807"/>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1" name="アーチ 140"/>
          <p:cNvSpPr/>
          <p:nvPr/>
        </p:nvSpPr>
        <p:spPr>
          <a:xfrm rot="10800000">
            <a:off x="5481658" y="5165198"/>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143" name="楕円 142"/>
          <p:cNvSpPr/>
          <p:nvPr/>
        </p:nvSpPr>
        <p:spPr>
          <a:xfrm>
            <a:off x="5413954" y="5391443"/>
            <a:ext cx="288032" cy="288577"/>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4" name="楕円 143"/>
          <p:cNvSpPr/>
          <p:nvPr/>
        </p:nvSpPr>
        <p:spPr>
          <a:xfrm>
            <a:off x="5489099" y="5528878"/>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楕円 144"/>
          <p:cNvSpPr/>
          <p:nvPr/>
        </p:nvSpPr>
        <p:spPr>
          <a:xfrm>
            <a:off x="5601580" y="5528878"/>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アーチ 145"/>
          <p:cNvSpPr/>
          <p:nvPr/>
        </p:nvSpPr>
        <p:spPr>
          <a:xfrm rot="10800000">
            <a:off x="5489099" y="5573269"/>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8" name="楕円 147"/>
          <p:cNvSpPr/>
          <p:nvPr/>
        </p:nvSpPr>
        <p:spPr>
          <a:xfrm>
            <a:off x="5406513" y="4520032"/>
            <a:ext cx="288032" cy="288577"/>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9" name="楕円 148"/>
          <p:cNvSpPr/>
          <p:nvPr/>
        </p:nvSpPr>
        <p:spPr>
          <a:xfrm>
            <a:off x="5481658" y="4657467"/>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0" name="楕円 149"/>
          <p:cNvSpPr/>
          <p:nvPr/>
        </p:nvSpPr>
        <p:spPr>
          <a:xfrm>
            <a:off x="5594139" y="4657467"/>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1" name="アーチ 150"/>
          <p:cNvSpPr/>
          <p:nvPr/>
        </p:nvSpPr>
        <p:spPr>
          <a:xfrm rot="10800000">
            <a:off x="5481658" y="4701858"/>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153" name="楕円 152"/>
          <p:cNvSpPr/>
          <p:nvPr/>
        </p:nvSpPr>
        <p:spPr>
          <a:xfrm>
            <a:off x="5401941" y="5861846"/>
            <a:ext cx="288032" cy="288577"/>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楕円 153"/>
          <p:cNvSpPr/>
          <p:nvPr/>
        </p:nvSpPr>
        <p:spPr>
          <a:xfrm>
            <a:off x="5477086" y="5999281"/>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楕円 154"/>
          <p:cNvSpPr/>
          <p:nvPr/>
        </p:nvSpPr>
        <p:spPr>
          <a:xfrm>
            <a:off x="5589567" y="5999281"/>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アーチ 155"/>
          <p:cNvSpPr/>
          <p:nvPr/>
        </p:nvSpPr>
        <p:spPr>
          <a:xfrm rot="10800000">
            <a:off x="5477086" y="6043672"/>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8" name="楕円 157"/>
          <p:cNvSpPr/>
          <p:nvPr/>
        </p:nvSpPr>
        <p:spPr>
          <a:xfrm>
            <a:off x="5952628" y="4985619"/>
            <a:ext cx="288032" cy="288577"/>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9" name="楕円 158"/>
          <p:cNvSpPr/>
          <p:nvPr/>
        </p:nvSpPr>
        <p:spPr>
          <a:xfrm>
            <a:off x="6027773" y="5123054"/>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0" name="楕円 159"/>
          <p:cNvSpPr/>
          <p:nvPr/>
        </p:nvSpPr>
        <p:spPr>
          <a:xfrm>
            <a:off x="6140254" y="5123054"/>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1" name="アーチ 160"/>
          <p:cNvSpPr/>
          <p:nvPr/>
        </p:nvSpPr>
        <p:spPr>
          <a:xfrm rot="10800000">
            <a:off x="6027773" y="5167445"/>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163" name="楕円 162"/>
          <p:cNvSpPr/>
          <p:nvPr/>
        </p:nvSpPr>
        <p:spPr>
          <a:xfrm>
            <a:off x="5960069" y="5393690"/>
            <a:ext cx="288032" cy="288577"/>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楕円 163"/>
          <p:cNvSpPr/>
          <p:nvPr/>
        </p:nvSpPr>
        <p:spPr>
          <a:xfrm>
            <a:off x="6035214" y="5531125"/>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楕円 164"/>
          <p:cNvSpPr/>
          <p:nvPr/>
        </p:nvSpPr>
        <p:spPr>
          <a:xfrm>
            <a:off x="6147695" y="5531125"/>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アーチ 165"/>
          <p:cNvSpPr/>
          <p:nvPr/>
        </p:nvSpPr>
        <p:spPr>
          <a:xfrm rot="10800000">
            <a:off x="6035214" y="5575516"/>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3" name="楕円 172"/>
          <p:cNvSpPr/>
          <p:nvPr/>
        </p:nvSpPr>
        <p:spPr>
          <a:xfrm>
            <a:off x="5948056" y="5864093"/>
            <a:ext cx="288032" cy="288577"/>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4" name="楕円 173"/>
          <p:cNvSpPr/>
          <p:nvPr/>
        </p:nvSpPr>
        <p:spPr>
          <a:xfrm>
            <a:off x="6023201" y="6001528"/>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楕円 174"/>
          <p:cNvSpPr/>
          <p:nvPr/>
        </p:nvSpPr>
        <p:spPr>
          <a:xfrm>
            <a:off x="6135682" y="6001528"/>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アーチ 175"/>
          <p:cNvSpPr/>
          <p:nvPr/>
        </p:nvSpPr>
        <p:spPr>
          <a:xfrm rot="10800000">
            <a:off x="6023201" y="6045919"/>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8" name="楕円 177"/>
          <p:cNvSpPr/>
          <p:nvPr/>
        </p:nvSpPr>
        <p:spPr>
          <a:xfrm>
            <a:off x="6464458" y="5007769"/>
            <a:ext cx="288032" cy="288577"/>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79" name="楕円 178"/>
          <p:cNvSpPr/>
          <p:nvPr/>
        </p:nvSpPr>
        <p:spPr>
          <a:xfrm>
            <a:off x="6539603" y="5145204"/>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0" name="楕円 179"/>
          <p:cNvSpPr/>
          <p:nvPr/>
        </p:nvSpPr>
        <p:spPr>
          <a:xfrm>
            <a:off x="6652084" y="5145204"/>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1" name="アーチ 180"/>
          <p:cNvSpPr/>
          <p:nvPr/>
        </p:nvSpPr>
        <p:spPr>
          <a:xfrm rot="10800000">
            <a:off x="6539603" y="5189595"/>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183" name="楕円 182"/>
          <p:cNvSpPr/>
          <p:nvPr/>
        </p:nvSpPr>
        <p:spPr>
          <a:xfrm>
            <a:off x="6471899" y="5415840"/>
            <a:ext cx="288032" cy="288577"/>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楕円 183"/>
          <p:cNvSpPr/>
          <p:nvPr/>
        </p:nvSpPr>
        <p:spPr>
          <a:xfrm>
            <a:off x="6547044" y="5553275"/>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楕円 184"/>
          <p:cNvSpPr/>
          <p:nvPr/>
        </p:nvSpPr>
        <p:spPr>
          <a:xfrm>
            <a:off x="6659525" y="5553275"/>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アーチ 185"/>
          <p:cNvSpPr/>
          <p:nvPr/>
        </p:nvSpPr>
        <p:spPr>
          <a:xfrm rot="10800000">
            <a:off x="6547044" y="5597666"/>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8" name="楕円 187"/>
          <p:cNvSpPr/>
          <p:nvPr/>
        </p:nvSpPr>
        <p:spPr>
          <a:xfrm>
            <a:off x="6459886" y="5886243"/>
            <a:ext cx="288032" cy="288577"/>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楕円 188"/>
          <p:cNvSpPr/>
          <p:nvPr/>
        </p:nvSpPr>
        <p:spPr>
          <a:xfrm>
            <a:off x="6535031" y="6023678"/>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楕円 189"/>
          <p:cNvSpPr/>
          <p:nvPr/>
        </p:nvSpPr>
        <p:spPr>
          <a:xfrm>
            <a:off x="6647512" y="6023678"/>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アーチ 190"/>
          <p:cNvSpPr/>
          <p:nvPr/>
        </p:nvSpPr>
        <p:spPr>
          <a:xfrm rot="10800000">
            <a:off x="6535031" y="6068069"/>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3" name="楕円 192"/>
          <p:cNvSpPr/>
          <p:nvPr/>
        </p:nvSpPr>
        <p:spPr>
          <a:xfrm>
            <a:off x="6936787" y="5014716"/>
            <a:ext cx="288032" cy="288577"/>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4" name="楕円 193"/>
          <p:cNvSpPr/>
          <p:nvPr/>
        </p:nvSpPr>
        <p:spPr>
          <a:xfrm>
            <a:off x="7011932" y="5152151"/>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5" name="楕円 194"/>
          <p:cNvSpPr/>
          <p:nvPr/>
        </p:nvSpPr>
        <p:spPr>
          <a:xfrm>
            <a:off x="7124413" y="5152151"/>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6" name="アーチ 195"/>
          <p:cNvSpPr/>
          <p:nvPr/>
        </p:nvSpPr>
        <p:spPr>
          <a:xfrm rot="10800000">
            <a:off x="7011932" y="5196542"/>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198" name="楕円 197"/>
          <p:cNvSpPr/>
          <p:nvPr/>
        </p:nvSpPr>
        <p:spPr>
          <a:xfrm>
            <a:off x="6944228" y="5422787"/>
            <a:ext cx="288032" cy="288577"/>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楕円 198"/>
          <p:cNvSpPr/>
          <p:nvPr/>
        </p:nvSpPr>
        <p:spPr>
          <a:xfrm>
            <a:off x="7019373" y="5560222"/>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楕円 199"/>
          <p:cNvSpPr/>
          <p:nvPr/>
        </p:nvSpPr>
        <p:spPr>
          <a:xfrm>
            <a:off x="7131854" y="5560222"/>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アーチ 200"/>
          <p:cNvSpPr/>
          <p:nvPr/>
        </p:nvSpPr>
        <p:spPr>
          <a:xfrm rot="10800000">
            <a:off x="7019373" y="5604613"/>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3" name="楕円 202"/>
          <p:cNvSpPr/>
          <p:nvPr/>
        </p:nvSpPr>
        <p:spPr>
          <a:xfrm>
            <a:off x="6932215" y="5893190"/>
            <a:ext cx="288032" cy="288577"/>
          </a:xfrm>
          <a:prstGeom prst="ellipse">
            <a:avLst/>
          </a:prstGeom>
          <a:no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4" name="楕円 203"/>
          <p:cNvSpPr/>
          <p:nvPr/>
        </p:nvSpPr>
        <p:spPr>
          <a:xfrm>
            <a:off x="7007360" y="6030625"/>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楕円 204"/>
          <p:cNvSpPr/>
          <p:nvPr/>
        </p:nvSpPr>
        <p:spPr>
          <a:xfrm>
            <a:off x="7119841" y="6030625"/>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アーチ 205"/>
          <p:cNvSpPr/>
          <p:nvPr/>
        </p:nvSpPr>
        <p:spPr>
          <a:xfrm rot="10800000">
            <a:off x="7007360" y="6075016"/>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8" name="楕円 207"/>
          <p:cNvSpPr/>
          <p:nvPr/>
        </p:nvSpPr>
        <p:spPr>
          <a:xfrm>
            <a:off x="4843272" y="3677261"/>
            <a:ext cx="288032" cy="288577"/>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9" name="楕円 208"/>
          <p:cNvSpPr/>
          <p:nvPr/>
        </p:nvSpPr>
        <p:spPr>
          <a:xfrm>
            <a:off x="4918417" y="3814696"/>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0" name="楕円 209"/>
          <p:cNvSpPr/>
          <p:nvPr/>
        </p:nvSpPr>
        <p:spPr>
          <a:xfrm>
            <a:off x="5030898" y="3814696"/>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1" name="アーチ 210"/>
          <p:cNvSpPr/>
          <p:nvPr/>
        </p:nvSpPr>
        <p:spPr>
          <a:xfrm rot="10800000">
            <a:off x="4918417" y="3859087"/>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213" name="楕円 212"/>
          <p:cNvSpPr/>
          <p:nvPr/>
        </p:nvSpPr>
        <p:spPr>
          <a:xfrm>
            <a:off x="5354090" y="3681939"/>
            <a:ext cx="288032" cy="288577"/>
          </a:xfrm>
          <a:prstGeom prst="ellipse">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4" name="楕円 213"/>
          <p:cNvSpPr/>
          <p:nvPr/>
        </p:nvSpPr>
        <p:spPr>
          <a:xfrm>
            <a:off x="5429235" y="3819374"/>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5" name="楕円 214"/>
          <p:cNvSpPr/>
          <p:nvPr/>
        </p:nvSpPr>
        <p:spPr>
          <a:xfrm>
            <a:off x="5541716" y="3819374"/>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6" name="アーチ 215"/>
          <p:cNvSpPr/>
          <p:nvPr/>
        </p:nvSpPr>
        <p:spPr>
          <a:xfrm rot="10800000">
            <a:off x="5429235" y="3863765"/>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217" name="テキスト ボックス 216"/>
          <p:cNvSpPr txBox="1"/>
          <p:nvPr/>
        </p:nvSpPr>
        <p:spPr>
          <a:xfrm>
            <a:off x="4154849" y="1491160"/>
            <a:ext cx="877163" cy="369332"/>
          </a:xfrm>
          <a:prstGeom prst="rect">
            <a:avLst/>
          </a:prstGeom>
          <a:noFill/>
        </p:spPr>
        <p:txBody>
          <a:bodyPr wrap="none" rtlCol="0">
            <a:spAutoFit/>
          </a:bodyPr>
          <a:lstStyle/>
          <a:p>
            <a:r>
              <a:rPr lang="ja-JP" altLang="en-US"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検査値</a:t>
            </a:r>
            <a:endParaRPr lang="ja-JP" altLang="en-US"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cxnSp>
        <p:nvCxnSpPr>
          <p:cNvPr id="218" name="直線矢印コネクタ 217"/>
          <p:cNvCxnSpPr/>
          <p:nvPr/>
        </p:nvCxnSpPr>
        <p:spPr>
          <a:xfrm>
            <a:off x="4580084" y="1895645"/>
            <a:ext cx="13347" cy="4392303"/>
          </a:xfrm>
          <a:prstGeom prst="straightConnector1">
            <a:avLst/>
          </a:prstGeom>
          <a:ln w="19050">
            <a:solidFill>
              <a:srgbClr val="000042"/>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19" name="テキスト ボックス 218"/>
          <p:cNvSpPr txBox="1"/>
          <p:nvPr/>
        </p:nvSpPr>
        <p:spPr>
          <a:xfrm>
            <a:off x="771298" y="1803613"/>
            <a:ext cx="1107996" cy="369332"/>
          </a:xfrm>
          <a:prstGeom prst="rect">
            <a:avLst/>
          </a:prstGeom>
          <a:noFill/>
        </p:spPr>
        <p:txBody>
          <a:bodyPr wrap="none" rtlCol="0">
            <a:spAutoFit/>
          </a:bodyPr>
          <a:lstStyle/>
          <a:p>
            <a:r>
              <a:rPr lang="ja-JP" altLang="en-US"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疾患あり</a:t>
            </a:r>
            <a:endParaRPr lang="ja-JP" altLang="en-US"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21" name="テキスト ボックス 220"/>
          <p:cNvSpPr txBox="1"/>
          <p:nvPr/>
        </p:nvSpPr>
        <p:spPr>
          <a:xfrm>
            <a:off x="7649022" y="1787292"/>
            <a:ext cx="1107996" cy="369332"/>
          </a:xfrm>
          <a:prstGeom prst="rect">
            <a:avLst/>
          </a:prstGeom>
          <a:noFill/>
        </p:spPr>
        <p:txBody>
          <a:bodyPr wrap="none" rtlCol="0">
            <a:spAutoFit/>
          </a:bodyPr>
          <a:lstStyle/>
          <a:p>
            <a:r>
              <a:rPr lang="ja-JP" altLang="en-US"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疾患なし</a:t>
            </a:r>
            <a:endParaRPr lang="ja-JP" altLang="en-US"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23" name="角丸四角形吹き出し 222"/>
          <p:cNvSpPr/>
          <p:nvPr/>
        </p:nvSpPr>
        <p:spPr>
          <a:xfrm>
            <a:off x="6023200" y="2330547"/>
            <a:ext cx="2520959" cy="915255"/>
          </a:xfrm>
          <a:prstGeom prst="wedgeRoundRectCallout">
            <a:avLst>
              <a:gd name="adj1" fmla="val -62882"/>
              <a:gd name="adj2" fmla="val 73269"/>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疾患があるけれども検査値が低い人、疾患がないけれども検査値が高い人が存在する</a:t>
            </a:r>
            <a:endPar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Tree>
    <p:extLst>
      <p:ext uri="{BB962C8B-B14F-4D97-AF65-F5344CB8AC3E}">
        <p14:creationId xmlns:p14="http://schemas.microsoft.com/office/powerpoint/2010/main" val="3701093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カットオフ値を設定する</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2021/06/23</a:t>
            </a:r>
            <a:endParaRPr lang="ja-JP" altLang="en-US" dirty="0"/>
          </a:p>
        </p:txBody>
      </p:sp>
      <p:sp>
        <p:nvSpPr>
          <p:cNvPr id="5" name="フッター プレースホルダー 4"/>
          <p:cNvSpPr>
            <a:spLocks noGrp="1"/>
          </p:cNvSpPr>
          <p:nvPr>
            <p:ph type="ftr" sz="quarter" idx="11"/>
          </p:nvPr>
        </p:nvSpPr>
        <p:spPr/>
        <p:txBody>
          <a:bodyPr/>
          <a:lstStyle/>
          <a:p>
            <a:r>
              <a:rPr kumimoji="1" lang="en-US" altLang="ja-JP" smtClean="0"/>
              <a:t>(C) 2021 Masako Kakizaki</a:t>
            </a:r>
            <a:endParaRPr kumimoji="1" lang="ja-JP" altLang="en-US"/>
          </a:p>
        </p:txBody>
      </p:sp>
      <p:sp>
        <p:nvSpPr>
          <p:cNvPr id="8" name="楕円 7"/>
          <p:cNvSpPr/>
          <p:nvPr/>
        </p:nvSpPr>
        <p:spPr>
          <a:xfrm>
            <a:off x="3456179" y="3245802"/>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 name="正方形/長方形 8"/>
          <p:cNvSpPr/>
          <p:nvPr/>
        </p:nvSpPr>
        <p:spPr>
          <a:xfrm>
            <a:off x="3490077" y="3383236"/>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 name="十字形 9"/>
          <p:cNvSpPr/>
          <p:nvPr/>
        </p:nvSpPr>
        <p:spPr>
          <a:xfrm rot="2630339">
            <a:off x="3496498" y="332265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 name="十字形 10"/>
          <p:cNvSpPr/>
          <p:nvPr/>
        </p:nvSpPr>
        <p:spPr>
          <a:xfrm rot="2630339">
            <a:off x="3644047" y="332224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3" name="楕円 12"/>
          <p:cNvSpPr/>
          <p:nvPr/>
        </p:nvSpPr>
        <p:spPr>
          <a:xfrm>
            <a:off x="2334386" y="2403669"/>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 name="正方形/長方形 13"/>
          <p:cNvSpPr/>
          <p:nvPr/>
        </p:nvSpPr>
        <p:spPr>
          <a:xfrm>
            <a:off x="2368284" y="254110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 name="十字形 14"/>
          <p:cNvSpPr/>
          <p:nvPr/>
        </p:nvSpPr>
        <p:spPr>
          <a:xfrm rot="2630339">
            <a:off x="2374705" y="248051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 name="十字形 15"/>
          <p:cNvSpPr/>
          <p:nvPr/>
        </p:nvSpPr>
        <p:spPr>
          <a:xfrm rot="2630339">
            <a:off x="2522254" y="248010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 name="楕円 17"/>
          <p:cNvSpPr/>
          <p:nvPr/>
        </p:nvSpPr>
        <p:spPr>
          <a:xfrm>
            <a:off x="2906226" y="3245802"/>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 name="正方形/長方形 18"/>
          <p:cNvSpPr/>
          <p:nvPr/>
        </p:nvSpPr>
        <p:spPr>
          <a:xfrm>
            <a:off x="2940124" y="3383236"/>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 name="十字形 19"/>
          <p:cNvSpPr/>
          <p:nvPr/>
        </p:nvSpPr>
        <p:spPr>
          <a:xfrm rot="2630339">
            <a:off x="2946545" y="332265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 name="十字形 20"/>
          <p:cNvSpPr/>
          <p:nvPr/>
        </p:nvSpPr>
        <p:spPr>
          <a:xfrm rot="2630339">
            <a:off x="3094094" y="332224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3" name="楕円 22"/>
          <p:cNvSpPr/>
          <p:nvPr/>
        </p:nvSpPr>
        <p:spPr>
          <a:xfrm>
            <a:off x="3456179" y="2839759"/>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4" name="正方形/長方形 23"/>
          <p:cNvSpPr/>
          <p:nvPr/>
        </p:nvSpPr>
        <p:spPr>
          <a:xfrm>
            <a:off x="3490077" y="297719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5" name="十字形 24"/>
          <p:cNvSpPr/>
          <p:nvPr/>
        </p:nvSpPr>
        <p:spPr>
          <a:xfrm rot="2630339">
            <a:off x="3496498" y="291660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6" name="十字形 25"/>
          <p:cNvSpPr/>
          <p:nvPr/>
        </p:nvSpPr>
        <p:spPr>
          <a:xfrm rot="2630339">
            <a:off x="3644047" y="291619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8" name="楕円 27"/>
          <p:cNvSpPr/>
          <p:nvPr/>
        </p:nvSpPr>
        <p:spPr>
          <a:xfrm>
            <a:off x="2356273" y="2845189"/>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9" name="正方形/長方形 28"/>
          <p:cNvSpPr/>
          <p:nvPr/>
        </p:nvSpPr>
        <p:spPr>
          <a:xfrm>
            <a:off x="2390171" y="298262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0" name="十字形 29"/>
          <p:cNvSpPr/>
          <p:nvPr/>
        </p:nvSpPr>
        <p:spPr>
          <a:xfrm rot="2630339">
            <a:off x="2396592" y="292203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1" name="十字形 30"/>
          <p:cNvSpPr/>
          <p:nvPr/>
        </p:nvSpPr>
        <p:spPr>
          <a:xfrm rot="2630339">
            <a:off x="2544141" y="292162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3" name="楕円 32"/>
          <p:cNvSpPr/>
          <p:nvPr/>
        </p:nvSpPr>
        <p:spPr>
          <a:xfrm>
            <a:off x="2906226" y="2839759"/>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4" name="正方形/長方形 33"/>
          <p:cNvSpPr/>
          <p:nvPr/>
        </p:nvSpPr>
        <p:spPr>
          <a:xfrm>
            <a:off x="2940124" y="297719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5" name="十字形 34"/>
          <p:cNvSpPr/>
          <p:nvPr/>
        </p:nvSpPr>
        <p:spPr>
          <a:xfrm rot="2630339">
            <a:off x="2946545" y="291660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6" name="十字形 35"/>
          <p:cNvSpPr/>
          <p:nvPr/>
        </p:nvSpPr>
        <p:spPr>
          <a:xfrm rot="2630339">
            <a:off x="3094094" y="291619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8" name="楕円 37"/>
          <p:cNvSpPr/>
          <p:nvPr/>
        </p:nvSpPr>
        <p:spPr>
          <a:xfrm>
            <a:off x="3466895" y="3680345"/>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9" name="正方形/長方形 38"/>
          <p:cNvSpPr/>
          <p:nvPr/>
        </p:nvSpPr>
        <p:spPr>
          <a:xfrm>
            <a:off x="3500793" y="3817779"/>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0" name="十字形 39"/>
          <p:cNvSpPr/>
          <p:nvPr/>
        </p:nvSpPr>
        <p:spPr>
          <a:xfrm rot="2630339">
            <a:off x="3507214" y="375719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1" name="十字形 40"/>
          <p:cNvSpPr/>
          <p:nvPr/>
        </p:nvSpPr>
        <p:spPr>
          <a:xfrm rot="2630339">
            <a:off x="3654763" y="3756784"/>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3" name="楕円 42"/>
          <p:cNvSpPr/>
          <p:nvPr/>
        </p:nvSpPr>
        <p:spPr>
          <a:xfrm>
            <a:off x="3455170" y="2410523"/>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4" name="正方形/長方形 43"/>
          <p:cNvSpPr/>
          <p:nvPr/>
        </p:nvSpPr>
        <p:spPr>
          <a:xfrm>
            <a:off x="3489068" y="2547957"/>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5" name="十字形 44"/>
          <p:cNvSpPr/>
          <p:nvPr/>
        </p:nvSpPr>
        <p:spPr>
          <a:xfrm rot="2630339">
            <a:off x="3495489" y="248737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6" name="十字形 45"/>
          <p:cNvSpPr/>
          <p:nvPr/>
        </p:nvSpPr>
        <p:spPr>
          <a:xfrm rot="2630339">
            <a:off x="3643038" y="2486962"/>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8" name="楕円 47"/>
          <p:cNvSpPr/>
          <p:nvPr/>
        </p:nvSpPr>
        <p:spPr>
          <a:xfrm>
            <a:off x="2906226" y="2411424"/>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9" name="正方形/長方形 48"/>
          <p:cNvSpPr/>
          <p:nvPr/>
        </p:nvSpPr>
        <p:spPr>
          <a:xfrm>
            <a:off x="2940124" y="2548858"/>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0" name="十字形 49"/>
          <p:cNvSpPr/>
          <p:nvPr/>
        </p:nvSpPr>
        <p:spPr>
          <a:xfrm rot="2630339">
            <a:off x="2946545" y="2488272"/>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1" name="十字形 50"/>
          <p:cNvSpPr/>
          <p:nvPr/>
        </p:nvSpPr>
        <p:spPr>
          <a:xfrm rot="2630339">
            <a:off x="3094094" y="248786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3" name="楕円 52"/>
          <p:cNvSpPr/>
          <p:nvPr/>
        </p:nvSpPr>
        <p:spPr>
          <a:xfrm>
            <a:off x="4006132" y="3245802"/>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4" name="正方形/長方形 53"/>
          <p:cNvSpPr/>
          <p:nvPr/>
        </p:nvSpPr>
        <p:spPr>
          <a:xfrm>
            <a:off x="4040030" y="3383236"/>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5" name="十字形 54"/>
          <p:cNvSpPr/>
          <p:nvPr/>
        </p:nvSpPr>
        <p:spPr>
          <a:xfrm rot="2630339">
            <a:off x="4046451" y="332265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6" name="十字形 55"/>
          <p:cNvSpPr/>
          <p:nvPr/>
        </p:nvSpPr>
        <p:spPr>
          <a:xfrm rot="2630339">
            <a:off x="4194000" y="332224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8" name="楕円 57"/>
          <p:cNvSpPr/>
          <p:nvPr/>
        </p:nvSpPr>
        <p:spPr>
          <a:xfrm>
            <a:off x="4006132" y="2839759"/>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9" name="正方形/長方形 58"/>
          <p:cNvSpPr/>
          <p:nvPr/>
        </p:nvSpPr>
        <p:spPr>
          <a:xfrm>
            <a:off x="4040030" y="297719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0" name="十字形 59"/>
          <p:cNvSpPr/>
          <p:nvPr/>
        </p:nvSpPr>
        <p:spPr>
          <a:xfrm rot="2630339">
            <a:off x="4046451" y="291660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1" name="十字形 60"/>
          <p:cNvSpPr/>
          <p:nvPr/>
        </p:nvSpPr>
        <p:spPr>
          <a:xfrm rot="2630339">
            <a:off x="4194000" y="291619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3" name="楕円 62"/>
          <p:cNvSpPr/>
          <p:nvPr/>
        </p:nvSpPr>
        <p:spPr>
          <a:xfrm>
            <a:off x="4006132" y="2411424"/>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4" name="正方形/長方形 63"/>
          <p:cNvSpPr/>
          <p:nvPr/>
        </p:nvSpPr>
        <p:spPr>
          <a:xfrm>
            <a:off x="4040030" y="2548858"/>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5" name="十字形 64"/>
          <p:cNvSpPr/>
          <p:nvPr/>
        </p:nvSpPr>
        <p:spPr>
          <a:xfrm rot="2630339">
            <a:off x="4046451" y="2488272"/>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6" name="十字形 65"/>
          <p:cNvSpPr/>
          <p:nvPr/>
        </p:nvSpPr>
        <p:spPr>
          <a:xfrm rot="2630339">
            <a:off x="4194000" y="248786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8" name="楕円 67"/>
          <p:cNvSpPr/>
          <p:nvPr/>
        </p:nvSpPr>
        <p:spPr>
          <a:xfrm>
            <a:off x="4006132" y="4512662"/>
            <a:ext cx="280934" cy="288576"/>
          </a:xfrm>
          <a:prstGeom prst="ellipse">
            <a:avLst/>
          </a:prstGeom>
          <a:solidFill>
            <a:srgbClr val="FFEB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9" name="正方形/長方形 68"/>
          <p:cNvSpPr/>
          <p:nvPr/>
        </p:nvSpPr>
        <p:spPr>
          <a:xfrm>
            <a:off x="4040030" y="4650096"/>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0" name="十字形 69"/>
          <p:cNvSpPr/>
          <p:nvPr/>
        </p:nvSpPr>
        <p:spPr>
          <a:xfrm rot="2630339">
            <a:off x="4046451" y="458951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1" name="十字形 70"/>
          <p:cNvSpPr/>
          <p:nvPr/>
        </p:nvSpPr>
        <p:spPr>
          <a:xfrm rot="2630339">
            <a:off x="4194000" y="458910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3" name="楕円 72"/>
          <p:cNvSpPr/>
          <p:nvPr/>
        </p:nvSpPr>
        <p:spPr>
          <a:xfrm>
            <a:off x="4006132" y="4106619"/>
            <a:ext cx="280934" cy="288576"/>
          </a:xfrm>
          <a:prstGeom prst="ellipse">
            <a:avLst/>
          </a:prstGeom>
          <a:solidFill>
            <a:srgbClr val="FFEB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4" name="正方形/長方形 73"/>
          <p:cNvSpPr/>
          <p:nvPr/>
        </p:nvSpPr>
        <p:spPr>
          <a:xfrm>
            <a:off x="4040030" y="424405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5" name="十字形 74"/>
          <p:cNvSpPr/>
          <p:nvPr/>
        </p:nvSpPr>
        <p:spPr>
          <a:xfrm rot="2630339">
            <a:off x="4046451" y="418346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6" name="十字形 75"/>
          <p:cNvSpPr/>
          <p:nvPr/>
        </p:nvSpPr>
        <p:spPr>
          <a:xfrm rot="2630339">
            <a:off x="4194000" y="418305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8" name="楕円 77"/>
          <p:cNvSpPr/>
          <p:nvPr/>
        </p:nvSpPr>
        <p:spPr>
          <a:xfrm>
            <a:off x="4006132" y="3678284"/>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9" name="正方形/長方形 78"/>
          <p:cNvSpPr/>
          <p:nvPr/>
        </p:nvSpPr>
        <p:spPr>
          <a:xfrm>
            <a:off x="4040030" y="3815718"/>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0" name="十字形 79"/>
          <p:cNvSpPr/>
          <p:nvPr/>
        </p:nvSpPr>
        <p:spPr>
          <a:xfrm rot="2630339">
            <a:off x="4046451" y="3755132"/>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1" name="十字形 80"/>
          <p:cNvSpPr/>
          <p:nvPr/>
        </p:nvSpPr>
        <p:spPr>
          <a:xfrm rot="2630339">
            <a:off x="4194000" y="375472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3" name="楕円 82"/>
          <p:cNvSpPr/>
          <p:nvPr/>
        </p:nvSpPr>
        <p:spPr>
          <a:xfrm>
            <a:off x="3466895" y="1967164"/>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4" name="正方形/長方形 83"/>
          <p:cNvSpPr/>
          <p:nvPr/>
        </p:nvSpPr>
        <p:spPr>
          <a:xfrm>
            <a:off x="3500793" y="2104598"/>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5" name="十字形 84"/>
          <p:cNvSpPr/>
          <p:nvPr/>
        </p:nvSpPr>
        <p:spPr>
          <a:xfrm rot="2630339">
            <a:off x="3507214" y="2044012"/>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6" name="十字形 85"/>
          <p:cNvSpPr/>
          <p:nvPr/>
        </p:nvSpPr>
        <p:spPr>
          <a:xfrm rot="2630339">
            <a:off x="3654763" y="204360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8" name="楕円 87"/>
          <p:cNvSpPr/>
          <p:nvPr/>
        </p:nvSpPr>
        <p:spPr>
          <a:xfrm>
            <a:off x="4017857" y="1968065"/>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9" name="正方形/長方形 88"/>
          <p:cNvSpPr/>
          <p:nvPr/>
        </p:nvSpPr>
        <p:spPr>
          <a:xfrm>
            <a:off x="4051755" y="2105499"/>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0" name="十字形 89"/>
          <p:cNvSpPr/>
          <p:nvPr/>
        </p:nvSpPr>
        <p:spPr>
          <a:xfrm rot="2630339">
            <a:off x="4058176" y="204491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1" name="十字形 90"/>
          <p:cNvSpPr/>
          <p:nvPr/>
        </p:nvSpPr>
        <p:spPr>
          <a:xfrm rot="2630339">
            <a:off x="4205725" y="2044504"/>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3" name="楕円 92"/>
          <p:cNvSpPr/>
          <p:nvPr/>
        </p:nvSpPr>
        <p:spPr>
          <a:xfrm>
            <a:off x="3999407" y="4958491"/>
            <a:ext cx="280934" cy="288576"/>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4" name="正方形/長方形 93"/>
          <p:cNvSpPr/>
          <p:nvPr/>
        </p:nvSpPr>
        <p:spPr>
          <a:xfrm>
            <a:off x="4033305" y="5095925"/>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5" name="十字形 94"/>
          <p:cNvSpPr/>
          <p:nvPr/>
        </p:nvSpPr>
        <p:spPr>
          <a:xfrm rot="2630339">
            <a:off x="4039726" y="5035339"/>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6" name="十字形 95"/>
          <p:cNvSpPr/>
          <p:nvPr/>
        </p:nvSpPr>
        <p:spPr>
          <a:xfrm rot="2630339">
            <a:off x="4187275" y="503493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8" name="楕円 97"/>
          <p:cNvSpPr/>
          <p:nvPr/>
        </p:nvSpPr>
        <p:spPr>
          <a:xfrm>
            <a:off x="3521627" y="4951637"/>
            <a:ext cx="280934" cy="288576"/>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9" name="正方形/長方形 98"/>
          <p:cNvSpPr/>
          <p:nvPr/>
        </p:nvSpPr>
        <p:spPr>
          <a:xfrm>
            <a:off x="3555525" y="5089071"/>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0" name="十字形 99"/>
          <p:cNvSpPr/>
          <p:nvPr/>
        </p:nvSpPr>
        <p:spPr>
          <a:xfrm rot="2630339">
            <a:off x="3561946" y="5028485"/>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1" name="十字形 100"/>
          <p:cNvSpPr/>
          <p:nvPr/>
        </p:nvSpPr>
        <p:spPr>
          <a:xfrm rot="2630339">
            <a:off x="3709495" y="5028076"/>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3" name="楕円 102"/>
          <p:cNvSpPr/>
          <p:nvPr/>
        </p:nvSpPr>
        <p:spPr>
          <a:xfrm>
            <a:off x="4020508" y="5384422"/>
            <a:ext cx="280934" cy="288576"/>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4" name="正方形/長方形 103"/>
          <p:cNvSpPr/>
          <p:nvPr/>
        </p:nvSpPr>
        <p:spPr>
          <a:xfrm>
            <a:off x="4054406" y="5521856"/>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5" name="十字形 104"/>
          <p:cNvSpPr/>
          <p:nvPr/>
        </p:nvSpPr>
        <p:spPr>
          <a:xfrm rot="2630339">
            <a:off x="4060827" y="546127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6" name="十字形 105"/>
          <p:cNvSpPr/>
          <p:nvPr/>
        </p:nvSpPr>
        <p:spPr>
          <a:xfrm rot="2630339">
            <a:off x="4208376" y="546086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nvGrpSpPr>
          <p:cNvPr id="107" name="グループ化 106"/>
          <p:cNvGrpSpPr/>
          <p:nvPr/>
        </p:nvGrpSpPr>
        <p:grpSpPr>
          <a:xfrm>
            <a:off x="4855826" y="4983372"/>
            <a:ext cx="288032" cy="288577"/>
            <a:chOff x="1903228" y="1137684"/>
            <a:chExt cx="2160000" cy="2160000"/>
          </a:xfrm>
        </p:grpSpPr>
        <p:sp>
          <p:nvSpPr>
            <p:cNvPr id="108" name="楕円 10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9" name="楕円 10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0" name="楕円 10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1" name="アーチ 11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12" name="グループ化 111"/>
          <p:cNvGrpSpPr/>
          <p:nvPr/>
        </p:nvGrpSpPr>
        <p:grpSpPr>
          <a:xfrm>
            <a:off x="4863267" y="5391443"/>
            <a:ext cx="288032" cy="288577"/>
            <a:chOff x="1903228" y="1137684"/>
            <a:chExt cx="2160000" cy="2160000"/>
          </a:xfrm>
        </p:grpSpPr>
        <p:sp>
          <p:nvSpPr>
            <p:cNvPr id="113" name="楕円 11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4" name="楕円 11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5" name="楕円 11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6" name="アーチ 11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17" name="グループ化 116"/>
          <p:cNvGrpSpPr/>
          <p:nvPr/>
        </p:nvGrpSpPr>
        <p:grpSpPr>
          <a:xfrm>
            <a:off x="4855826" y="4520032"/>
            <a:ext cx="288032" cy="288577"/>
            <a:chOff x="1903228" y="1137684"/>
            <a:chExt cx="2160000" cy="2160000"/>
          </a:xfrm>
        </p:grpSpPr>
        <p:sp>
          <p:nvSpPr>
            <p:cNvPr id="118" name="楕円 11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9" name="楕円 11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0" name="楕円 11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1" name="アーチ 12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22" name="グループ化 121"/>
          <p:cNvGrpSpPr/>
          <p:nvPr/>
        </p:nvGrpSpPr>
        <p:grpSpPr>
          <a:xfrm>
            <a:off x="4846176" y="4106619"/>
            <a:ext cx="288032" cy="288577"/>
            <a:chOff x="1903228" y="1137684"/>
            <a:chExt cx="2160000" cy="2160000"/>
          </a:xfrm>
        </p:grpSpPr>
        <p:sp>
          <p:nvSpPr>
            <p:cNvPr id="123" name="楕円 12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4" name="楕円 12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5" name="楕円 12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6" name="アーチ 12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27" name="グループ化 126"/>
          <p:cNvGrpSpPr/>
          <p:nvPr/>
        </p:nvGrpSpPr>
        <p:grpSpPr>
          <a:xfrm>
            <a:off x="4851254" y="5861846"/>
            <a:ext cx="288032" cy="288577"/>
            <a:chOff x="1903228" y="1137684"/>
            <a:chExt cx="2160000" cy="2160000"/>
          </a:xfrm>
        </p:grpSpPr>
        <p:sp>
          <p:nvSpPr>
            <p:cNvPr id="128" name="楕円 12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楕円 12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楕円 12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アーチ 13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37" name="グループ化 136"/>
          <p:cNvGrpSpPr/>
          <p:nvPr/>
        </p:nvGrpSpPr>
        <p:grpSpPr>
          <a:xfrm>
            <a:off x="5406513" y="4983372"/>
            <a:ext cx="288032" cy="288577"/>
            <a:chOff x="1903228" y="1137684"/>
            <a:chExt cx="2160000" cy="2160000"/>
          </a:xfrm>
        </p:grpSpPr>
        <p:sp>
          <p:nvSpPr>
            <p:cNvPr id="138" name="楕円 13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39" name="楕円 13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0" name="楕円 13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1" name="アーチ 14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42" name="グループ化 141"/>
          <p:cNvGrpSpPr/>
          <p:nvPr/>
        </p:nvGrpSpPr>
        <p:grpSpPr>
          <a:xfrm>
            <a:off x="5413954" y="5391443"/>
            <a:ext cx="288032" cy="288577"/>
            <a:chOff x="1903228" y="1137684"/>
            <a:chExt cx="2160000" cy="2160000"/>
          </a:xfrm>
        </p:grpSpPr>
        <p:sp>
          <p:nvSpPr>
            <p:cNvPr id="143" name="楕円 14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4" name="楕円 14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5" name="楕円 14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6" name="アーチ 14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47" name="グループ化 146"/>
          <p:cNvGrpSpPr/>
          <p:nvPr/>
        </p:nvGrpSpPr>
        <p:grpSpPr>
          <a:xfrm>
            <a:off x="5406513" y="4520032"/>
            <a:ext cx="288032" cy="288577"/>
            <a:chOff x="1903228" y="1137684"/>
            <a:chExt cx="2160000" cy="2160000"/>
          </a:xfrm>
        </p:grpSpPr>
        <p:sp>
          <p:nvSpPr>
            <p:cNvPr id="148" name="楕円 14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9" name="楕円 14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0" name="楕円 14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1" name="アーチ 15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52" name="グループ化 151"/>
          <p:cNvGrpSpPr/>
          <p:nvPr/>
        </p:nvGrpSpPr>
        <p:grpSpPr>
          <a:xfrm>
            <a:off x="5401941" y="5861846"/>
            <a:ext cx="288032" cy="288577"/>
            <a:chOff x="1903228" y="1137684"/>
            <a:chExt cx="2160000" cy="2160000"/>
          </a:xfrm>
        </p:grpSpPr>
        <p:sp>
          <p:nvSpPr>
            <p:cNvPr id="153" name="楕円 15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楕円 15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楕円 15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アーチ 15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57" name="グループ化 156"/>
          <p:cNvGrpSpPr/>
          <p:nvPr/>
        </p:nvGrpSpPr>
        <p:grpSpPr>
          <a:xfrm>
            <a:off x="5952628" y="4985619"/>
            <a:ext cx="288032" cy="288577"/>
            <a:chOff x="1903228" y="1137684"/>
            <a:chExt cx="2160000" cy="2160000"/>
          </a:xfrm>
        </p:grpSpPr>
        <p:sp>
          <p:nvSpPr>
            <p:cNvPr id="158" name="楕円 15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9" name="楕円 15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0" name="楕円 15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1" name="アーチ 16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62" name="グループ化 161"/>
          <p:cNvGrpSpPr/>
          <p:nvPr/>
        </p:nvGrpSpPr>
        <p:grpSpPr>
          <a:xfrm>
            <a:off x="5960069" y="5393690"/>
            <a:ext cx="288032" cy="288577"/>
            <a:chOff x="1903228" y="1137684"/>
            <a:chExt cx="2160000" cy="2160000"/>
          </a:xfrm>
        </p:grpSpPr>
        <p:sp>
          <p:nvSpPr>
            <p:cNvPr id="163" name="楕円 16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4" name="楕円 16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5" name="楕円 16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6" name="アーチ 16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72" name="グループ化 171"/>
          <p:cNvGrpSpPr/>
          <p:nvPr/>
        </p:nvGrpSpPr>
        <p:grpSpPr>
          <a:xfrm>
            <a:off x="5948056" y="5864093"/>
            <a:ext cx="288032" cy="288577"/>
            <a:chOff x="1903228" y="1137684"/>
            <a:chExt cx="2160000" cy="2160000"/>
          </a:xfrm>
        </p:grpSpPr>
        <p:sp>
          <p:nvSpPr>
            <p:cNvPr id="173" name="楕円 17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4" name="楕円 17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楕円 17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アーチ 17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77" name="グループ化 176"/>
          <p:cNvGrpSpPr/>
          <p:nvPr/>
        </p:nvGrpSpPr>
        <p:grpSpPr>
          <a:xfrm>
            <a:off x="6464458" y="5007769"/>
            <a:ext cx="288032" cy="288577"/>
            <a:chOff x="1903228" y="1137684"/>
            <a:chExt cx="2160000" cy="2160000"/>
          </a:xfrm>
        </p:grpSpPr>
        <p:sp>
          <p:nvSpPr>
            <p:cNvPr id="178" name="楕円 17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79" name="楕円 17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0" name="楕円 17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1" name="アーチ 18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82" name="グループ化 181"/>
          <p:cNvGrpSpPr/>
          <p:nvPr/>
        </p:nvGrpSpPr>
        <p:grpSpPr>
          <a:xfrm>
            <a:off x="6471899" y="5415840"/>
            <a:ext cx="288032" cy="288577"/>
            <a:chOff x="1903228" y="1137684"/>
            <a:chExt cx="2160000" cy="2160000"/>
          </a:xfrm>
        </p:grpSpPr>
        <p:sp>
          <p:nvSpPr>
            <p:cNvPr id="183" name="楕円 18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4" name="楕円 18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5" name="楕円 18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6" name="アーチ 18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87" name="グループ化 186"/>
          <p:cNvGrpSpPr/>
          <p:nvPr/>
        </p:nvGrpSpPr>
        <p:grpSpPr>
          <a:xfrm>
            <a:off x="6459886" y="5886243"/>
            <a:ext cx="288032" cy="288577"/>
            <a:chOff x="1903228" y="1137684"/>
            <a:chExt cx="2160000" cy="2160000"/>
          </a:xfrm>
        </p:grpSpPr>
        <p:sp>
          <p:nvSpPr>
            <p:cNvPr id="188" name="楕円 18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楕円 18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楕円 18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アーチ 19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92" name="グループ化 191"/>
          <p:cNvGrpSpPr/>
          <p:nvPr/>
        </p:nvGrpSpPr>
        <p:grpSpPr>
          <a:xfrm>
            <a:off x="6936787" y="5014716"/>
            <a:ext cx="288032" cy="288577"/>
            <a:chOff x="1903228" y="1137684"/>
            <a:chExt cx="2160000" cy="2160000"/>
          </a:xfrm>
        </p:grpSpPr>
        <p:sp>
          <p:nvSpPr>
            <p:cNvPr id="193" name="楕円 19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4" name="楕円 19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5" name="楕円 19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6" name="アーチ 19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97" name="グループ化 196"/>
          <p:cNvGrpSpPr/>
          <p:nvPr/>
        </p:nvGrpSpPr>
        <p:grpSpPr>
          <a:xfrm>
            <a:off x="6944228" y="5422787"/>
            <a:ext cx="288032" cy="288577"/>
            <a:chOff x="1903228" y="1137684"/>
            <a:chExt cx="2160000" cy="2160000"/>
          </a:xfrm>
        </p:grpSpPr>
        <p:sp>
          <p:nvSpPr>
            <p:cNvPr id="198" name="楕円 19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楕円 19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楕円 19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アーチ 20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02" name="グループ化 201"/>
          <p:cNvGrpSpPr/>
          <p:nvPr/>
        </p:nvGrpSpPr>
        <p:grpSpPr>
          <a:xfrm>
            <a:off x="6932215" y="5893190"/>
            <a:ext cx="288032" cy="288577"/>
            <a:chOff x="1903228" y="1137684"/>
            <a:chExt cx="2160000" cy="2160000"/>
          </a:xfrm>
        </p:grpSpPr>
        <p:sp>
          <p:nvSpPr>
            <p:cNvPr id="203" name="楕円 20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4" name="楕円 20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楕円 20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アーチ 20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07" name="グループ化 206"/>
          <p:cNvGrpSpPr/>
          <p:nvPr/>
        </p:nvGrpSpPr>
        <p:grpSpPr>
          <a:xfrm>
            <a:off x="4843272" y="3677261"/>
            <a:ext cx="288032" cy="288577"/>
            <a:chOff x="1903228" y="1137684"/>
            <a:chExt cx="2160000" cy="2160000"/>
          </a:xfrm>
        </p:grpSpPr>
        <p:sp>
          <p:nvSpPr>
            <p:cNvPr id="208" name="楕円 207"/>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9" name="楕円 20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0" name="楕円 20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1" name="アーチ 21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212" name="グループ化 211"/>
          <p:cNvGrpSpPr/>
          <p:nvPr/>
        </p:nvGrpSpPr>
        <p:grpSpPr>
          <a:xfrm>
            <a:off x="5354090" y="3681939"/>
            <a:ext cx="288032" cy="288577"/>
            <a:chOff x="1903228" y="1137684"/>
            <a:chExt cx="2160000" cy="2160000"/>
          </a:xfrm>
        </p:grpSpPr>
        <p:sp>
          <p:nvSpPr>
            <p:cNvPr id="213" name="楕円 212"/>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4" name="楕円 21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5" name="楕円 21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6" name="アーチ 21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sp>
        <p:nvSpPr>
          <p:cNvPr id="217" name="テキスト ボックス 216"/>
          <p:cNvSpPr txBox="1"/>
          <p:nvPr/>
        </p:nvSpPr>
        <p:spPr>
          <a:xfrm>
            <a:off x="4154849" y="1491160"/>
            <a:ext cx="877163" cy="369332"/>
          </a:xfrm>
          <a:prstGeom prst="rect">
            <a:avLst/>
          </a:prstGeom>
          <a:noFill/>
        </p:spPr>
        <p:txBody>
          <a:bodyPr wrap="none" rtlCol="0">
            <a:spAutoFit/>
          </a:bodyPr>
          <a:lstStyle/>
          <a:p>
            <a:r>
              <a:rPr lang="ja-JP" altLang="en-US"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検査値</a:t>
            </a:r>
            <a:endParaRPr lang="ja-JP" altLang="en-US"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cxnSp>
        <p:nvCxnSpPr>
          <p:cNvPr id="218" name="直線矢印コネクタ 217"/>
          <p:cNvCxnSpPr/>
          <p:nvPr/>
        </p:nvCxnSpPr>
        <p:spPr>
          <a:xfrm>
            <a:off x="4580084" y="1895645"/>
            <a:ext cx="13347" cy="4392303"/>
          </a:xfrm>
          <a:prstGeom prst="straightConnector1">
            <a:avLst/>
          </a:prstGeom>
          <a:ln w="19050">
            <a:solidFill>
              <a:srgbClr val="000042"/>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1" name="直線矢印コネクタ 220"/>
          <p:cNvCxnSpPr/>
          <p:nvPr/>
        </p:nvCxnSpPr>
        <p:spPr>
          <a:xfrm flipH="1" flipV="1">
            <a:off x="1790107" y="4060282"/>
            <a:ext cx="5442153" cy="3909"/>
          </a:xfrm>
          <a:prstGeom prst="straightConnector1">
            <a:avLst/>
          </a:prstGeom>
          <a:ln w="19050">
            <a:solidFill>
              <a:srgbClr val="00004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2" name="テキスト ボックス 221"/>
          <p:cNvSpPr txBox="1"/>
          <p:nvPr/>
        </p:nvSpPr>
        <p:spPr>
          <a:xfrm>
            <a:off x="254103" y="3881083"/>
            <a:ext cx="1439818" cy="369332"/>
          </a:xfrm>
          <a:prstGeom prst="rect">
            <a:avLst/>
          </a:prstGeom>
          <a:noFill/>
        </p:spPr>
        <p:txBody>
          <a:bodyPr wrap="none" rtlCol="0">
            <a:spAutoFit/>
          </a:bodyPr>
          <a:lstStyle/>
          <a:p>
            <a:r>
              <a:rPr lang="ja-JP" altLang="en-US"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カットオフ値</a:t>
            </a:r>
            <a:endParaRPr lang="ja-JP" altLang="en-US"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23" name="テキスト ボックス 222"/>
          <p:cNvSpPr txBox="1"/>
          <p:nvPr/>
        </p:nvSpPr>
        <p:spPr>
          <a:xfrm>
            <a:off x="6225121" y="3683970"/>
            <a:ext cx="877163" cy="369332"/>
          </a:xfrm>
          <a:prstGeom prst="rect">
            <a:avLst/>
          </a:prstGeom>
          <a:noFill/>
        </p:spPr>
        <p:txBody>
          <a:bodyPr wrap="none" rtlCol="0">
            <a:spAutoFit/>
          </a:bodyPr>
          <a:lstStyle/>
          <a:p>
            <a:r>
              <a:rPr lang="ja-JP" altLang="en-US" b="1" dirty="0" smtClean="0">
                <a:solidFill>
                  <a:srgbClr val="00B050"/>
                </a:solidFill>
                <a:latin typeface="BIZ UDPゴシック" panose="020B0400000000000000" pitchFamily="50" charset="-128"/>
                <a:ea typeface="BIZ UDPゴシック" panose="020B0400000000000000" pitchFamily="50" charset="-128"/>
                <a:cs typeface="メイリオ" panose="020B0604030504040204" pitchFamily="50" charset="-128"/>
              </a:rPr>
              <a:t>偽陽性</a:t>
            </a:r>
            <a:endParaRPr lang="ja-JP" altLang="en-US" b="1" dirty="0">
              <a:solidFill>
                <a:srgbClr val="00B050"/>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24" name="テキスト ボックス 223"/>
          <p:cNvSpPr txBox="1"/>
          <p:nvPr/>
        </p:nvSpPr>
        <p:spPr>
          <a:xfrm>
            <a:off x="6229943" y="4180655"/>
            <a:ext cx="877163" cy="369332"/>
          </a:xfrm>
          <a:prstGeom prst="rect">
            <a:avLst/>
          </a:prstGeom>
          <a:noFill/>
        </p:spPr>
        <p:txBody>
          <a:bodyPr wrap="none" rtlCol="0">
            <a:spAutoFit/>
          </a:bodyPr>
          <a:lstStyle/>
          <a:p>
            <a:r>
              <a:rPr lang="ja-JP" altLang="en-US" b="1" dirty="0" smtClean="0">
                <a:solidFill>
                  <a:srgbClr val="FF6600"/>
                </a:solidFill>
                <a:latin typeface="BIZ UDPゴシック" panose="020B0400000000000000" pitchFamily="50" charset="-128"/>
                <a:ea typeface="BIZ UDPゴシック" panose="020B0400000000000000" pitchFamily="50" charset="-128"/>
                <a:cs typeface="メイリオ" panose="020B0604030504040204" pitchFamily="50" charset="-128"/>
              </a:rPr>
              <a:t>真陰性</a:t>
            </a:r>
            <a:endParaRPr lang="ja-JP" altLang="en-US" b="1" dirty="0">
              <a:solidFill>
                <a:srgbClr val="FF6600"/>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25" name="テキスト ボックス 224"/>
          <p:cNvSpPr txBox="1"/>
          <p:nvPr/>
        </p:nvSpPr>
        <p:spPr>
          <a:xfrm>
            <a:off x="1905052" y="4200833"/>
            <a:ext cx="877163" cy="369332"/>
          </a:xfrm>
          <a:prstGeom prst="rect">
            <a:avLst/>
          </a:prstGeom>
          <a:noFill/>
        </p:spPr>
        <p:txBody>
          <a:bodyPr wrap="none" rtlCol="0">
            <a:spAutoFit/>
          </a:bodyPr>
          <a:lstStyle/>
          <a:p>
            <a:r>
              <a:rPr lang="ja-JP" altLang="en-US" b="1" dirty="0" smtClean="0">
                <a:solidFill>
                  <a:srgbClr val="FF0066"/>
                </a:solidFill>
                <a:latin typeface="BIZ UDPゴシック" panose="020B0400000000000000" pitchFamily="50" charset="-128"/>
                <a:ea typeface="BIZ UDPゴシック" panose="020B0400000000000000" pitchFamily="50" charset="-128"/>
                <a:cs typeface="メイリオ" panose="020B0604030504040204" pitchFamily="50" charset="-128"/>
              </a:rPr>
              <a:t>偽陰性</a:t>
            </a:r>
            <a:endParaRPr lang="ja-JP" altLang="en-US" b="1" dirty="0">
              <a:solidFill>
                <a:srgbClr val="FF0066"/>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26" name="テキスト ボックス 225"/>
          <p:cNvSpPr txBox="1"/>
          <p:nvPr/>
        </p:nvSpPr>
        <p:spPr>
          <a:xfrm>
            <a:off x="1909266" y="3686362"/>
            <a:ext cx="877163" cy="369332"/>
          </a:xfrm>
          <a:prstGeom prst="rect">
            <a:avLst/>
          </a:prstGeom>
          <a:noFill/>
        </p:spPr>
        <p:txBody>
          <a:bodyPr wrap="none" rtlCol="0">
            <a:spAutoFit/>
          </a:bodyPr>
          <a:lstStyle/>
          <a:p>
            <a:r>
              <a:rPr lang="ja-JP" altLang="en-US" b="1" dirty="0" smtClean="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rPr>
              <a:t>真陽性</a:t>
            </a:r>
            <a:endParaRPr lang="ja-JP" altLang="en-US" b="1" dirty="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27" name="角丸四角形吹き出し 226"/>
          <p:cNvSpPr/>
          <p:nvPr/>
        </p:nvSpPr>
        <p:spPr>
          <a:xfrm>
            <a:off x="5411459" y="2310120"/>
            <a:ext cx="3041511" cy="763953"/>
          </a:xfrm>
          <a:prstGeom prst="wedgeRoundRectCallout">
            <a:avLst>
              <a:gd name="adj1" fmla="val -49014"/>
              <a:gd name="adj2" fmla="val -131787"/>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・非疾患群と疾患群の境界値で</a:t>
            </a:r>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ある「カットオフ値</a:t>
            </a:r>
            <a:r>
              <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」を設定すると</a:t>
            </a:r>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偽陰性</a:t>
            </a:r>
            <a:r>
              <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・偽陽性がかならず出る</a:t>
            </a:r>
            <a:endParaRPr lang="en-US" altLang="ja-JP"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高感度と高特異度は両立しない</a:t>
            </a:r>
          </a:p>
        </p:txBody>
      </p:sp>
      <p:sp>
        <p:nvSpPr>
          <p:cNvPr id="228" name="テキスト ボックス 227"/>
          <p:cNvSpPr txBox="1"/>
          <p:nvPr/>
        </p:nvSpPr>
        <p:spPr>
          <a:xfrm>
            <a:off x="771298" y="1803613"/>
            <a:ext cx="1107996" cy="369332"/>
          </a:xfrm>
          <a:prstGeom prst="rect">
            <a:avLst/>
          </a:prstGeom>
          <a:noFill/>
        </p:spPr>
        <p:txBody>
          <a:bodyPr wrap="none" rtlCol="0">
            <a:spAutoFit/>
          </a:bodyPr>
          <a:lstStyle/>
          <a:p>
            <a:r>
              <a:rPr lang="ja-JP" altLang="en-US"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疾患あり</a:t>
            </a:r>
            <a:endParaRPr lang="ja-JP" altLang="en-US"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29" name="テキスト ボックス 228"/>
          <p:cNvSpPr txBox="1"/>
          <p:nvPr/>
        </p:nvSpPr>
        <p:spPr>
          <a:xfrm>
            <a:off x="7649022" y="1787292"/>
            <a:ext cx="1107996" cy="369332"/>
          </a:xfrm>
          <a:prstGeom prst="rect">
            <a:avLst/>
          </a:prstGeom>
          <a:noFill/>
        </p:spPr>
        <p:txBody>
          <a:bodyPr wrap="none" rtlCol="0">
            <a:spAutoFit/>
          </a:bodyPr>
          <a:lstStyle/>
          <a:p>
            <a:r>
              <a:rPr lang="ja-JP" altLang="en-US"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疾患なし</a:t>
            </a:r>
            <a:endParaRPr lang="ja-JP" altLang="en-US"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Tree>
    <p:extLst>
      <p:ext uri="{BB962C8B-B14F-4D97-AF65-F5344CB8AC3E}">
        <p14:creationId xmlns:p14="http://schemas.microsoft.com/office/powerpoint/2010/main" val="423804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カットオフ値を下げる</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2021/06/23</a:t>
            </a:r>
            <a:endParaRPr lang="ja-JP" altLang="en-US" dirty="0"/>
          </a:p>
        </p:txBody>
      </p:sp>
      <p:sp>
        <p:nvSpPr>
          <p:cNvPr id="5" name="フッター プレースホルダー 4"/>
          <p:cNvSpPr>
            <a:spLocks noGrp="1"/>
          </p:cNvSpPr>
          <p:nvPr>
            <p:ph type="ftr" sz="quarter" idx="11"/>
          </p:nvPr>
        </p:nvSpPr>
        <p:spPr/>
        <p:txBody>
          <a:bodyPr/>
          <a:lstStyle/>
          <a:p>
            <a:r>
              <a:rPr kumimoji="1" lang="en-US" altLang="ja-JP" smtClean="0"/>
              <a:t>(C) 2021 Masako Kakizaki</a:t>
            </a:r>
            <a:endParaRPr kumimoji="1" lang="ja-JP" altLang="en-US"/>
          </a:p>
        </p:txBody>
      </p:sp>
      <p:sp>
        <p:nvSpPr>
          <p:cNvPr id="8" name="楕円 7"/>
          <p:cNvSpPr/>
          <p:nvPr/>
        </p:nvSpPr>
        <p:spPr>
          <a:xfrm>
            <a:off x="3456179" y="3245802"/>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 name="正方形/長方形 8"/>
          <p:cNvSpPr/>
          <p:nvPr/>
        </p:nvSpPr>
        <p:spPr>
          <a:xfrm>
            <a:off x="3490077" y="3383236"/>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 name="十字形 9"/>
          <p:cNvSpPr/>
          <p:nvPr/>
        </p:nvSpPr>
        <p:spPr>
          <a:xfrm rot="2630339">
            <a:off x="3496498" y="332265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 name="十字形 10"/>
          <p:cNvSpPr/>
          <p:nvPr/>
        </p:nvSpPr>
        <p:spPr>
          <a:xfrm rot="2630339">
            <a:off x="3644047" y="332224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3" name="楕円 12"/>
          <p:cNvSpPr/>
          <p:nvPr/>
        </p:nvSpPr>
        <p:spPr>
          <a:xfrm>
            <a:off x="2334386" y="2403669"/>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 name="正方形/長方形 13"/>
          <p:cNvSpPr/>
          <p:nvPr/>
        </p:nvSpPr>
        <p:spPr>
          <a:xfrm>
            <a:off x="2368284" y="254110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 name="十字形 14"/>
          <p:cNvSpPr/>
          <p:nvPr/>
        </p:nvSpPr>
        <p:spPr>
          <a:xfrm rot="2630339">
            <a:off x="2374705" y="248051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 name="十字形 15"/>
          <p:cNvSpPr/>
          <p:nvPr/>
        </p:nvSpPr>
        <p:spPr>
          <a:xfrm rot="2630339">
            <a:off x="2522254" y="248010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 name="楕円 17"/>
          <p:cNvSpPr/>
          <p:nvPr/>
        </p:nvSpPr>
        <p:spPr>
          <a:xfrm>
            <a:off x="2906226" y="3245802"/>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 name="正方形/長方形 18"/>
          <p:cNvSpPr/>
          <p:nvPr/>
        </p:nvSpPr>
        <p:spPr>
          <a:xfrm>
            <a:off x="2940124" y="3383236"/>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 name="十字形 19"/>
          <p:cNvSpPr/>
          <p:nvPr/>
        </p:nvSpPr>
        <p:spPr>
          <a:xfrm rot="2630339">
            <a:off x="2946545" y="332265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 name="十字形 20"/>
          <p:cNvSpPr/>
          <p:nvPr/>
        </p:nvSpPr>
        <p:spPr>
          <a:xfrm rot="2630339">
            <a:off x="3094094" y="332224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3" name="楕円 22"/>
          <p:cNvSpPr/>
          <p:nvPr/>
        </p:nvSpPr>
        <p:spPr>
          <a:xfrm>
            <a:off x="3456179" y="2839759"/>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4" name="正方形/長方形 23"/>
          <p:cNvSpPr/>
          <p:nvPr/>
        </p:nvSpPr>
        <p:spPr>
          <a:xfrm>
            <a:off x="3490077" y="297719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5" name="十字形 24"/>
          <p:cNvSpPr/>
          <p:nvPr/>
        </p:nvSpPr>
        <p:spPr>
          <a:xfrm rot="2630339">
            <a:off x="3496498" y="291660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6" name="十字形 25"/>
          <p:cNvSpPr/>
          <p:nvPr/>
        </p:nvSpPr>
        <p:spPr>
          <a:xfrm rot="2630339">
            <a:off x="3644047" y="291619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8" name="楕円 27"/>
          <p:cNvSpPr/>
          <p:nvPr/>
        </p:nvSpPr>
        <p:spPr>
          <a:xfrm>
            <a:off x="2356273" y="2845189"/>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9" name="正方形/長方形 28"/>
          <p:cNvSpPr/>
          <p:nvPr/>
        </p:nvSpPr>
        <p:spPr>
          <a:xfrm>
            <a:off x="2390171" y="298262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0" name="十字形 29"/>
          <p:cNvSpPr/>
          <p:nvPr/>
        </p:nvSpPr>
        <p:spPr>
          <a:xfrm rot="2630339">
            <a:off x="2396592" y="292203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1" name="十字形 30"/>
          <p:cNvSpPr/>
          <p:nvPr/>
        </p:nvSpPr>
        <p:spPr>
          <a:xfrm rot="2630339">
            <a:off x="2544141" y="292162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3" name="楕円 32"/>
          <p:cNvSpPr/>
          <p:nvPr/>
        </p:nvSpPr>
        <p:spPr>
          <a:xfrm>
            <a:off x="2906226" y="2839759"/>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4" name="正方形/長方形 33"/>
          <p:cNvSpPr/>
          <p:nvPr/>
        </p:nvSpPr>
        <p:spPr>
          <a:xfrm>
            <a:off x="2940124" y="297719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5" name="十字形 34"/>
          <p:cNvSpPr/>
          <p:nvPr/>
        </p:nvSpPr>
        <p:spPr>
          <a:xfrm rot="2630339">
            <a:off x="2946545" y="291660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6" name="十字形 35"/>
          <p:cNvSpPr/>
          <p:nvPr/>
        </p:nvSpPr>
        <p:spPr>
          <a:xfrm rot="2630339">
            <a:off x="3094094" y="291619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8" name="楕円 37"/>
          <p:cNvSpPr/>
          <p:nvPr/>
        </p:nvSpPr>
        <p:spPr>
          <a:xfrm>
            <a:off x="3466895" y="3680345"/>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9" name="正方形/長方形 38"/>
          <p:cNvSpPr/>
          <p:nvPr/>
        </p:nvSpPr>
        <p:spPr>
          <a:xfrm>
            <a:off x="3500793" y="3817779"/>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0" name="十字形 39"/>
          <p:cNvSpPr/>
          <p:nvPr/>
        </p:nvSpPr>
        <p:spPr>
          <a:xfrm rot="2630339">
            <a:off x="3507214" y="375719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1" name="十字形 40"/>
          <p:cNvSpPr/>
          <p:nvPr/>
        </p:nvSpPr>
        <p:spPr>
          <a:xfrm rot="2630339">
            <a:off x="3654763" y="3756784"/>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3" name="楕円 42"/>
          <p:cNvSpPr/>
          <p:nvPr/>
        </p:nvSpPr>
        <p:spPr>
          <a:xfrm>
            <a:off x="3455170" y="2410523"/>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4" name="正方形/長方形 43"/>
          <p:cNvSpPr/>
          <p:nvPr/>
        </p:nvSpPr>
        <p:spPr>
          <a:xfrm>
            <a:off x="3489068" y="2547957"/>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5" name="十字形 44"/>
          <p:cNvSpPr/>
          <p:nvPr/>
        </p:nvSpPr>
        <p:spPr>
          <a:xfrm rot="2630339">
            <a:off x="3495489" y="248737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6" name="十字形 45"/>
          <p:cNvSpPr/>
          <p:nvPr/>
        </p:nvSpPr>
        <p:spPr>
          <a:xfrm rot="2630339">
            <a:off x="3643038" y="2486962"/>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8" name="楕円 47"/>
          <p:cNvSpPr/>
          <p:nvPr/>
        </p:nvSpPr>
        <p:spPr>
          <a:xfrm>
            <a:off x="2906226" y="2411424"/>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9" name="正方形/長方形 48"/>
          <p:cNvSpPr/>
          <p:nvPr/>
        </p:nvSpPr>
        <p:spPr>
          <a:xfrm>
            <a:off x="2940124" y="2548858"/>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0" name="十字形 49"/>
          <p:cNvSpPr/>
          <p:nvPr/>
        </p:nvSpPr>
        <p:spPr>
          <a:xfrm rot="2630339">
            <a:off x="2946545" y="2488272"/>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1" name="十字形 50"/>
          <p:cNvSpPr/>
          <p:nvPr/>
        </p:nvSpPr>
        <p:spPr>
          <a:xfrm rot="2630339">
            <a:off x="3094094" y="248786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3" name="楕円 52"/>
          <p:cNvSpPr/>
          <p:nvPr/>
        </p:nvSpPr>
        <p:spPr>
          <a:xfrm>
            <a:off x="4006132" y="3245802"/>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4" name="正方形/長方形 53"/>
          <p:cNvSpPr/>
          <p:nvPr/>
        </p:nvSpPr>
        <p:spPr>
          <a:xfrm>
            <a:off x="4040030" y="3383236"/>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5" name="十字形 54"/>
          <p:cNvSpPr/>
          <p:nvPr/>
        </p:nvSpPr>
        <p:spPr>
          <a:xfrm rot="2630339">
            <a:off x="4046451" y="332265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6" name="十字形 55"/>
          <p:cNvSpPr/>
          <p:nvPr/>
        </p:nvSpPr>
        <p:spPr>
          <a:xfrm rot="2630339">
            <a:off x="4194000" y="332224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8" name="楕円 57"/>
          <p:cNvSpPr/>
          <p:nvPr/>
        </p:nvSpPr>
        <p:spPr>
          <a:xfrm>
            <a:off x="4006132" y="2839759"/>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9" name="正方形/長方形 58"/>
          <p:cNvSpPr/>
          <p:nvPr/>
        </p:nvSpPr>
        <p:spPr>
          <a:xfrm>
            <a:off x="4040030" y="297719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0" name="十字形 59"/>
          <p:cNvSpPr/>
          <p:nvPr/>
        </p:nvSpPr>
        <p:spPr>
          <a:xfrm rot="2630339">
            <a:off x="4046451" y="291660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1" name="十字形 60"/>
          <p:cNvSpPr/>
          <p:nvPr/>
        </p:nvSpPr>
        <p:spPr>
          <a:xfrm rot="2630339">
            <a:off x="4194000" y="291619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3" name="楕円 62"/>
          <p:cNvSpPr/>
          <p:nvPr/>
        </p:nvSpPr>
        <p:spPr>
          <a:xfrm>
            <a:off x="4006132" y="2411424"/>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4" name="正方形/長方形 63"/>
          <p:cNvSpPr/>
          <p:nvPr/>
        </p:nvSpPr>
        <p:spPr>
          <a:xfrm>
            <a:off x="4040030" y="2548858"/>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5" name="十字形 64"/>
          <p:cNvSpPr/>
          <p:nvPr/>
        </p:nvSpPr>
        <p:spPr>
          <a:xfrm rot="2630339">
            <a:off x="4046451" y="2488272"/>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6" name="十字形 65"/>
          <p:cNvSpPr/>
          <p:nvPr/>
        </p:nvSpPr>
        <p:spPr>
          <a:xfrm rot="2630339">
            <a:off x="4194000" y="248786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8" name="楕円 67"/>
          <p:cNvSpPr/>
          <p:nvPr/>
        </p:nvSpPr>
        <p:spPr>
          <a:xfrm>
            <a:off x="4006132" y="4512662"/>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9" name="正方形/長方形 68"/>
          <p:cNvSpPr/>
          <p:nvPr/>
        </p:nvSpPr>
        <p:spPr>
          <a:xfrm>
            <a:off x="4040030" y="4650096"/>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0" name="十字形 69"/>
          <p:cNvSpPr/>
          <p:nvPr/>
        </p:nvSpPr>
        <p:spPr>
          <a:xfrm rot="2630339">
            <a:off x="4046451" y="458951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1" name="十字形 70"/>
          <p:cNvSpPr/>
          <p:nvPr/>
        </p:nvSpPr>
        <p:spPr>
          <a:xfrm rot="2630339">
            <a:off x="4194000" y="458910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3" name="楕円 72"/>
          <p:cNvSpPr/>
          <p:nvPr/>
        </p:nvSpPr>
        <p:spPr>
          <a:xfrm>
            <a:off x="4006132" y="4106619"/>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4" name="正方形/長方形 73"/>
          <p:cNvSpPr/>
          <p:nvPr/>
        </p:nvSpPr>
        <p:spPr>
          <a:xfrm>
            <a:off x="4040030" y="424405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5" name="十字形 74"/>
          <p:cNvSpPr/>
          <p:nvPr/>
        </p:nvSpPr>
        <p:spPr>
          <a:xfrm rot="2630339">
            <a:off x="4046451" y="418346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6" name="十字形 75"/>
          <p:cNvSpPr/>
          <p:nvPr/>
        </p:nvSpPr>
        <p:spPr>
          <a:xfrm rot="2630339">
            <a:off x="4194000" y="418305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8" name="楕円 77"/>
          <p:cNvSpPr/>
          <p:nvPr/>
        </p:nvSpPr>
        <p:spPr>
          <a:xfrm>
            <a:off x="4006132" y="3678284"/>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9" name="正方形/長方形 78"/>
          <p:cNvSpPr/>
          <p:nvPr/>
        </p:nvSpPr>
        <p:spPr>
          <a:xfrm>
            <a:off x="4040030" y="3815718"/>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0" name="十字形 79"/>
          <p:cNvSpPr/>
          <p:nvPr/>
        </p:nvSpPr>
        <p:spPr>
          <a:xfrm rot="2630339">
            <a:off x="4046451" y="3755132"/>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1" name="十字形 80"/>
          <p:cNvSpPr/>
          <p:nvPr/>
        </p:nvSpPr>
        <p:spPr>
          <a:xfrm rot="2630339">
            <a:off x="4194000" y="375472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3" name="楕円 82"/>
          <p:cNvSpPr/>
          <p:nvPr/>
        </p:nvSpPr>
        <p:spPr>
          <a:xfrm>
            <a:off x="3466895" y="1967164"/>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4" name="正方形/長方形 83"/>
          <p:cNvSpPr/>
          <p:nvPr/>
        </p:nvSpPr>
        <p:spPr>
          <a:xfrm>
            <a:off x="3500793" y="2104598"/>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5" name="十字形 84"/>
          <p:cNvSpPr/>
          <p:nvPr/>
        </p:nvSpPr>
        <p:spPr>
          <a:xfrm rot="2630339">
            <a:off x="3507214" y="2044012"/>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6" name="十字形 85"/>
          <p:cNvSpPr/>
          <p:nvPr/>
        </p:nvSpPr>
        <p:spPr>
          <a:xfrm rot="2630339">
            <a:off x="3654763" y="204360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8" name="楕円 87"/>
          <p:cNvSpPr/>
          <p:nvPr/>
        </p:nvSpPr>
        <p:spPr>
          <a:xfrm>
            <a:off x="4017857" y="1968065"/>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9" name="正方形/長方形 88"/>
          <p:cNvSpPr/>
          <p:nvPr/>
        </p:nvSpPr>
        <p:spPr>
          <a:xfrm>
            <a:off x="4051755" y="2105499"/>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0" name="十字形 89"/>
          <p:cNvSpPr/>
          <p:nvPr/>
        </p:nvSpPr>
        <p:spPr>
          <a:xfrm rot="2630339">
            <a:off x="4058176" y="204491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1" name="十字形 90"/>
          <p:cNvSpPr/>
          <p:nvPr/>
        </p:nvSpPr>
        <p:spPr>
          <a:xfrm rot="2630339">
            <a:off x="4205725" y="2044504"/>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3" name="楕円 92"/>
          <p:cNvSpPr/>
          <p:nvPr/>
        </p:nvSpPr>
        <p:spPr>
          <a:xfrm>
            <a:off x="3999407" y="4958491"/>
            <a:ext cx="280934" cy="288576"/>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4" name="正方形/長方形 93"/>
          <p:cNvSpPr/>
          <p:nvPr/>
        </p:nvSpPr>
        <p:spPr>
          <a:xfrm>
            <a:off x="4033305" y="5095925"/>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5" name="十字形 94"/>
          <p:cNvSpPr/>
          <p:nvPr/>
        </p:nvSpPr>
        <p:spPr>
          <a:xfrm rot="2630339">
            <a:off x="4039726" y="5035339"/>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6" name="十字形 95"/>
          <p:cNvSpPr/>
          <p:nvPr/>
        </p:nvSpPr>
        <p:spPr>
          <a:xfrm rot="2630339">
            <a:off x="4187275" y="503493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8" name="楕円 97"/>
          <p:cNvSpPr/>
          <p:nvPr/>
        </p:nvSpPr>
        <p:spPr>
          <a:xfrm>
            <a:off x="3521627" y="4951637"/>
            <a:ext cx="280934" cy="288576"/>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9" name="正方形/長方形 98"/>
          <p:cNvSpPr/>
          <p:nvPr/>
        </p:nvSpPr>
        <p:spPr>
          <a:xfrm>
            <a:off x="3555525" y="5089071"/>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0" name="十字形 99"/>
          <p:cNvSpPr/>
          <p:nvPr/>
        </p:nvSpPr>
        <p:spPr>
          <a:xfrm rot="2630339">
            <a:off x="3561946" y="5028485"/>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1" name="十字形 100"/>
          <p:cNvSpPr/>
          <p:nvPr/>
        </p:nvSpPr>
        <p:spPr>
          <a:xfrm rot="2630339">
            <a:off x="3709495" y="5028076"/>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3" name="楕円 102"/>
          <p:cNvSpPr/>
          <p:nvPr/>
        </p:nvSpPr>
        <p:spPr>
          <a:xfrm>
            <a:off x="4020508" y="5384422"/>
            <a:ext cx="280934" cy="288576"/>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4" name="正方形/長方形 103"/>
          <p:cNvSpPr/>
          <p:nvPr/>
        </p:nvSpPr>
        <p:spPr>
          <a:xfrm>
            <a:off x="4054406" y="5521856"/>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5" name="十字形 104"/>
          <p:cNvSpPr/>
          <p:nvPr/>
        </p:nvSpPr>
        <p:spPr>
          <a:xfrm rot="2630339">
            <a:off x="4060827" y="546127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6" name="十字形 105"/>
          <p:cNvSpPr/>
          <p:nvPr/>
        </p:nvSpPr>
        <p:spPr>
          <a:xfrm rot="2630339">
            <a:off x="4208376" y="546086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nvGrpSpPr>
          <p:cNvPr id="107" name="グループ化 106"/>
          <p:cNvGrpSpPr/>
          <p:nvPr/>
        </p:nvGrpSpPr>
        <p:grpSpPr>
          <a:xfrm>
            <a:off x="4855826" y="4983372"/>
            <a:ext cx="288032" cy="288577"/>
            <a:chOff x="1903228" y="1137684"/>
            <a:chExt cx="2160000" cy="2160000"/>
          </a:xfrm>
        </p:grpSpPr>
        <p:sp>
          <p:nvSpPr>
            <p:cNvPr id="108" name="楕円 10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9" name="楕円 10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0" name="楕円 10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1" name="アーチ 11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12" name="グループ化 111"/>
          <p:cNvGrpSpPr/>
          <p:nvPr/>
        </p:nvGrpSpPr>
        <p:grpSpPr>
          <a:xfrm>
            <a:off x="4863267" y="5391443"/>
            <a:ext cx="288032" cy="288577"/>
            <a:chOff x="1903228" y="1137684"/>
            <a:chExt cx="2160000" cy="2160000"/>
          </a:xfrm>
        </p:grpSpPr>
        <p:sp>
          <p:nvSpPr>
            <p:cNvPr id="113" name="楕円 11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4" name="楕円 11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5" name="楕円 11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6" name="アーチ 11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sp>
        <p:nvSpPr>
          <p:cNvPr id="118" name="楕円 117"/>
          <p:cNvSpPr/>
          <p:nvPr/>
        </p:nvSpPr>
        <p:spPr>
          <a:xfrm>
            <a:off x="4855826" y="4520032"/>
            <a:ext cx="288032" cy="288577"/>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9" name="楕円 118"/>
          <p:cNvSpPr/>
          <p:nvPr/>
        </p:nvSpPr>
        <p:spPr>
          <a:xfrm>
            <a:off x="4930971" y="4657467"/>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0" name="楕円 119"/>
          <p:cNvSpPr/>
          <p:nvPr/>
        </p:nvSpPr>
        <p:spPr>
          <a:xfrm>
            <a:off x="5043452" y="4657467"/>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1" name="アーチ 120"/>
          <p:cNvSpPr/>
          <p:nvPr/>
        </p:nvSpPr>
        <p:spPr>
          <a:xfrm rot="10800000">
            <a:off x="4930971" y="4701858"/>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123" name="楕円 122"/>
          <p:cNvSpPr/>
          <p:nvPr/>
        </p:nvSpPr>
        <p:spPr>
          <a:xfrm>
            <a:off x="4846176" y="4106619"/>
            <a:ext cx="288032" cy="288577"/>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4" name="楕円 123"/>
          <p:cNvSpPr/>
          <p:nvPr/>
        </p:nvSpPr>
        <p:spPr>
          <a:xfrm>
            <a:off x="4921321" y="4244054"/>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5" name="楕円 124"/>
          <p:cNvSpPr/>
          <p:nvPr/>
        </p:nvSpPr>
        <p:spPr>
          <a:xfrm>
            <a:off x="5033802" y="4244054"/>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6" name="アーチ 125"/>
          <p:cNvSpPr/>
          <p:nvPr/>
        </p:nvSpPr>
        <p:spPr>
          <a:xfrm rot="10800000">
            <a:off x="4921321" y="4288445"/>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nvGrpSpPr>
          <p:cNvPr id="127" name="グループ化 126"/>
          <p:cNvGrpSpPr/>
          <p:nvPr/>
        </p:nvGrpSpPr>
        <p:grpSpPr>
          <a:xfrm>
            <a:off x="4851254" y="5861846"/>
            <a:ext cx="288032" cy="288577"/>
            <a:chOff x="1903228" y="1137684"/>
            <a:chExt cx="2160000" cy="2160000"/>
          </a:xfrm>
        </p:grpSpPr>
        <p:sp>
          <p:nvSpPr>
            <p:cNvPr id="128" name="楕円 12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9" name="楕円 12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30" name="楕円 12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31" name="アーチ 13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37" name="グループ化 136"/>
          <p:cNvGrpSpPr/>
          <p:nvPr/>
        </p:nvGrpSpPr>
        <p:grpSpPr>
          <a:xfrm>
            <a:off x="5406513" y="4983372"/>
            <a:ext cx="288032" cy="288577"/>
            <a:chOff x="1903228" y="1137684"/>
            <a:chExt cx="2160000" cy="2160000"/>
          </a:xfrm>
        </p:grpSpPr>
        <p:sp>
          <p:nvSpPr>
            <p:cNvPr id="138" name="楕円 13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39" name="楕円 13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0" name="楕円 13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1" name="アーチ 14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42" name="グループ化 141"/>
          <p:cNvGrpSpPr/>
          <p:nvPr/>
        </p:nvGrpSpPr>
        <p:grpSpPr>
          <a:xfrm>
            <a:off x="5413954" y="5391443"/>
            <a:ext cx="288032" cy="288577"/>
            <a:chOff x="1903228" y="1137684"/>
            <a:chExt cx="2160000" cy="2160000"/>
          </a:xfrm>
        </p:grpSpPr>
        <p:sp>
          <p:nvSpPr>
            <p:cNvPr id="143" name="楕円 14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4" name="楕円 14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5" name="楕円 14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6" name="アーチ 14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sp>
        <p:nvSpPr>
          <p:cNvPr id="148" name="楕円 147"/>
          <p:cNvSpPr/>
          <p:nvPr/>
        </p:nvSpPr>
        <p:spPr>
          <a:xfrm>
            <a:off x="5406513" y="4520032"/>
            <a:ext cx="288032" cy="288577"/>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9" name="楕円 148"/>
          <p:cNvSpPr/>
          <p:nvPr/>
        </p:nvSpPr>
        <p:spPr>
          <a:xfrm>
            <a:off x="5481658" y="4657467"/>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0" name="楕円 149"/>
          <p:cNvSpPr/>
          <p:nvPr/>
        </p:nvSpPr>
        <p:spPr>
          <a:xfrm>
            <a:off x="5594139" y="4657467"/>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1" name="アーチ 150"/>
          <p:cNvSpPr/>
          <p:nvPr/>
        </p:nvSpPr>
        <p:spPr>
          <a:xfrm rot="10800000">
            <a:off x="5481658" y="4701858"/>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nvGrpSpPr>
          <p:cNvPr id="152" name="グループ化 151"/>
          <p:cNvGrpSpPr/>
          <p:nvPr/>
        </p:nvGrpSpPr>
        <p:grpSpPr>
          <a:xfrm>
            <a:off x="5401941" y="5861846"/>
            <a:ext cx="288032" cy="288577"/>
            <a:chOff x="1903228" y="1137684"/>
            <a:chExt cx="2160000" cy="2160000"/>
          </a:xfrm>
        </p:grpSpPr>
        <p:sp>
          <p:nvSpPr>
            <p:cNvPr id="153" name="楕円 15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4" name="楕円 15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5" name="楕円 15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6" name="アーチ 15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57" name="グループ化 156"/>
          <p:cNvGrpSpPr/>
          <p:nvPr/>
        </p:nvGrpSpPr>
        <p:grpSpPr>
          <a:xfrm>
            <a:off x="5952628" y="4985619"/>
            <a:ext cx="288032" cy="288577"/>
            <a:chOff x="1903228" y="1137684"/>
            <a:chExt cx="2160000" cy="2160000"/>
          </a:xfrm>
        </p:grpSpPr>
        <p:sp>
          <p:nvSpPr>
            <p:cNvPr id="158" name="楕円 15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9" name="楕円 15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0" name="楕円 15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1" name="アーチ 16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62" name="グループ化 161"/>
          <p:cNvGrpSpPr/>
          <p:nvPr/>
        </p:nvGrpSpPr>
        <p:grpSpPr>
          <a:xfrm>
            <a:off x="5960069" y="5393690"/>
            <a:ext cx="288032" cy="288577"/>
            <a:chOff x="1903228" y="1137684"/>
            <a:chExt cx="2160000" cy="2160000"/>
          </a:xfrm>
        </p:grpSpPr>
        <p:sp>
          <p:nvSpPr>
            <p:cNvPr id="163" name="楕円 16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4" name="楕円 16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5" name="楕円 16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6" name="アーチ 16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72" name="グループ化 171"/>
          <p:cNvGrpSpPr/>
          <p:nvPr/>
        </p:nvGrpSpPr>
        <p:grpSpPr>
          <a:xfrm>
            <a:off x="5948056" y="5864093"/>
            <a:ext cx="288032" cy="288577"/>
            <a:chOff x="1903228" y="1137684"/>
            <a:chExt cx="2160000" cy="2160000"/>
          </a:xfrm>
        </p:grpSpPr>
        <p:sp>
          <p:nvSpPr>
            <p:cNvPr id="173" name="楕円 17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74" name="楕円 17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75" name="楕円 17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76" name="アーチ 17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77" name="グループ化 176"/>
          <p:cNvGrpSpPr/>
          <p:nvPr/>
        </p:nvGrpSpPr>
        <p:grpSpPr>
          <a:xfrm>
            <a:off x="6464458" y="5007769"/>
            <a:ext cx="288032" cy="288577"/>
            <a:chOff x="1903228" y="1137684"/>
            <a:chExt cx="2160000" cy="2160000"/>
          </a:xfrm>
        </p:grpSpPr>
        <p:sp>
          <p:nvSpPr>
            <p:cNvPr id="178" name="楕円 17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79" name="楕円 17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0" name="楕円 17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1" name="アーチ 18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82" name="グループ化 181"/>
          <p:cNvGrpSpPr/>
          <p:nvPr/>
        </p:nvGrpSpPr>
        <p:grpSpPr>
          <a:xfrm>
            <a:off x="6471899" y="5415840"/>
            <a:ext cx="288032" cy="288577"/>
            <a:chOff x="1903228" y="1137684"/>
            <a:chExt cx="2160000" cy="2160000"/>
          </a:xfrm>
        </p:grpSpPr>
        <p:sp>
          <p:nvSpPr>
            <p:cNvPr id="183" name="楕円 18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4" name="楕円 18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5" name="楕円 18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6" name="アーチ 18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87" name="グループ化 186"/>
          <p:cNvGrpSpPr/>
          <p:nvPr/>
        </p:nvGrpSpPr>
        <p:grpSpPr>
          <a:xfrm>
            <a:off x="6459886" y="5886243"/>
            <a:ext cx="288032" cy="288577"/>
            <a:chOff x="1903228" y="1137684"/>
            <a:chExt cx="2160000" cy="2160000"/>
          </a:xfrm>
        </p:grpSpPr>
        <p:sp>
          <p:nvSpPr>
            <p:cNvPr id="188" name="楕円 18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9" name="楕円 18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0" name="楕円 18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1" name="アーチ 19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92" name="グループ化 191"/>
          <p:cNvGrpSpPr/>
          <p:nvPr/>
        </p:nvGrpSpPr>
        <p:grpSpPr>
          <a:xfrm>
            <a:off x="6936787" y="5014716"/>
            <a:ext cx="288032" cy="288577"/>
            <a:chOff x="1903228" y="1137684"/>
            <a:chExt cx="2160000" cy="2160000"/>
          </a:xfrm>
        </p:grpSpPr>
        <p:sp>
          <p:nvSpPr>
            <p:cNvPr id="193" name="楕円 19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4" name="楕円 19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5" name="楕円 19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6" name="アーチ 19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97" name="グループ化 196"/>
          <p:cNvGrpSpPr/>
          <p:nvPr/>
        </p:nvGrpSpPr>
        <p:grpSpPr>
          <a:xfrm>
            <a:off x="6944228" y="5422787"/>
            <a:ext cx="288032" cy="288577"/>
            <a:chOff x="1903228" y="1137684"/>
            <a:chExt cx="2160000" cy="2160000"/>
          </a:xfrm>
        </p:grpSpPr>
        <p:sp>
          <p:nvSpPr>
            <p:cNvPr id="198" name="楕円 19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9" name="楕円 19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0" name="楕円 19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1" name="アーチ 20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202" name="グループ化 201"/>
          <p:cNvGrpSpPr/>
          <p:nvPr/>
        </p:nvGrpSpPr>
        <p:grpSpPr>
          <a:xfrm>
            <a:off x="6932215" y="5893190"/>
            <a:ext cx="288032" cy="288577"/>
            <a:chOff x="1903228" y="1137684"/>
            <a:chExt cx="2160000" cy="2160000"/>
          </a:xfrm>
        </p:grpSpPr>
        <p:sp>
          <p:nvSpPr>
            <p:cNvPr id="203" name="楕円 20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4" name="楕円 20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5" name="楕円 20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6" name="アーチ 20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207" name="グループ化 206"/>
          <p:cNvGrpSpPr/>
          <p:nvPr/>
        </p:nvGrpSpPr>
        <p:grpSpPr>
          <a:xfrm>
            <a:off x="4843272" y="3677261"/>
            <a:ext cx="288032" cy="288577"/>
            <a:chOff x="1903228" y="1137684"/>
            <a:chExt cx="2160000" cy="2160000"/>
          </a:xfrm>
        </p:grpSpPr>
        <p:sp>
          <p:nvSpPr>
            <p:cNvPr id="208" name="楕円 207"/>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9" name="楕円 20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0" name="楕円 20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1" name="アーチ 21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212" name="グループ化 211"/>
          <p:cNvGrpSpPr/>
          <p:nvPr/>
        </p:nvGrpSpPr>
        <p:grpSpPr>
          <a:xfrm>
            <a:off x="5354090" y="3681939"/>
            <a:ext cx="288032" cy="288577"/>
            <a:chOff x="1903228" y="1137684"/>
            <a:chExt cx="2160000" cy="2160000"/>
          </a:xfrm>
        </p:grpSpPr>
        <p:sp>
          <p:nvSpPr>
            <p:cNvPr id="213" name="楕円 212"/>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4" name="楕円 21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5" name="楕円 21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6" name="アーチ 21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sp>
        <p:nvSpPr>
          <p:cNvPr id="217" name="テキスト ボックス 216"/>
          <p:cNvSpPr txBox="1"/>
          <p:nvPr/>
        </p:nvSpPr>
        <p:spPr>
          <a:xfrm>
            <a:off x="4154849" y="1491160"/>
            <a:ext cx="877163" cy="369332"/>
          </a:xfrm>
          <a:prstGeom prst="rect">
            <a:avLst/>
          </a:prstGeom>
          <a:noFill/>
        </p:spPr>
        <p:txBody>
          <a:bodyPr wrap="none" rtlCol="0">
            <a:spAutoFit/>
          </a:bodyPr>
          <a:lstStyle/>
          <a:p>
            <a:r>
              <a:rPr lang="ja-JP" altLang="en-US"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検査値</a:t>
            </a:r>
            <a:endParaRPr lang="ja-JP" altLang="en-US"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cxnSp>
        <p:nvCxnSpPr>
          <p:cNvPr id="218" name="直線矢印コネクタ 217"/>
          <p:cNvCxnSpPr/>
          <p:nvPr/>
        </p:nvCxnSpPr>
        <p:spPr>
          <a:xfrm>
            <a:off x="4580084" y="1895645"/>
            <a:ext cx="13347" cy="4392303"/>
          </a:xfrm>
          <a:prstGeom prst="straightConnector1">
            <a:avLst/>
          </a:prstGeom>
          <a:ln w="19050">
            <a:solidFill>
              <a:srgbClr val="000042"/>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1" name="直線矢印コネクタ 220"/>
          <p:cNvCxnSpPr/>
          <p:nvPr/>
        </p:nvCxnSpPr>
        <p:spPr>
          <a:xfrm flipH="1" flipV="1">
            <a:off x="1996585" y="4878451"/>
            <a:ext cx="5442153" cy="3909"/>
          </a:xfrm>
          <a:prstGeom prst="straightConnector1">
            <a:avLst/>
          </a:prstGeom>
          <a:ln w="19050">
            <a:solidFill>
              <a:srgbClr val="00004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3" name="テキスト ボックス 222"/>
          <p:cNvSpPr txBox="1"/>
          <p:nvPr/>
        </p:nvSpPr>
        <p:spPr>
          <a:xfrm>
            <a:off x="6431983" y="4526043"/>
            <a:ext cx="877163" cy="369332"/>
          </a:xfrm>
          <a:prstGeom prst="rect">
            <a:avLst/>
          </a:prstGeom>
          <a:noFill/>
        </p:spPr>
        <p:txBody>
          <a:bodyPr wrap="none" rtlCol="0">
            <a:spAutoFit/>
          </a:bodyPr>
          <a:lstStyle/>
          <a:p>
            <a:r>
              <a:rPr lang="ja-JP" altLang="en-US" b="1" dirty="0" smtClean="0">
                <a:solidFill>
                  <a:srgbClr val="00B050"/>
                </a:solidFill>
                <a:latin typeface="BIZ UDPゴシック" panose="020B0400000000000000" pitchFamily="50" charset="-128"/>
                <a:ea typeface="BIZ UDPゴシック" panose="020B0400000000000000" pitchFamily="50" charset="-128"/>
                <a:cs typeface="メイリオ" panose="020B0604030504040204" pitchFamily="50" charset="-128"/>
              </a:rPr>
              <a:t>偽陽性</a:t>
            </a:r>
            <a:endParaRPr lang="ja-JP" altLang="en-US" b="1" dirty="0">
              <a:solidFill>
                <a:srgbClr val="00B050"/>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24" name="テキスト ボックス 223"/>
          <p:cNvSpPr txBox="1"/>
          <p:nvPr/>
        </p:nvSpPr>
        <p:spPr>
          <a:xfrm>
            <a:off x="7280557" y="5015090"/>
            <a:ext cx="877163" cy="369332"/>
          </a:xfrm>
          <a:prstGeom prst="rect">
            <a:avLst/>
          </a:prstGeom>
          <a:noFill/>
        </p:spPr>
        <p:txBody>
          <a:bodyPr wrap="none" rtlCol="0">
            <a:spAutoFit/>
          </a:bodyPr>
          <a:lstStyle/>
          <a:p>
            <a:r>
              <a:rPr lang="ja-JP" altLang="en-US" b="1" dirty="0" smtClean="0">
                <a:solidFill>
                  <a:srgbClr val="FF6600"/>
                </a:solidFill>
                <a:latin typeface="BIZ UDPゴシック" panose="020B0400000000000000" pitchFamily="50" charset="-128"/>
                <a:ea typeface="BIZ UDPゴシック" panose="020B0400000000000000" pitchFamily="50" charset="-128"/>
                <a:cs typeface="メイリオ" panose="020B0604030504040204" pitchFamily="50" charset="-128"/>
              </a:rPr>
              <a:t>真陰性</a:t>
            </a:r>
            <a:endParaRPr lang="ja-JP" altLang="en-US" b="1" dirty="0">
              <a:solidFill>
                <a:srgbClr val="FF6600"/>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25" name="テキスト ボックス 224"/>
          <p:cNvSpPr txBox="1"/>
          <p:nvPr/>
        </p:nvSpPr>
        <p:spPr>
          <a:xfrm>
            <a:off x="2109938" y="4969577"/>
            <a:ext cx="877163" cy="369332"/>
          </a:xfrm>
          <a:prstGeom prst="rect">
            <a:avLst/>
          </a:prstGeom>
          <a:noFill/>
        </p:spPr>
        <p:txBody>
          <a:bodyPr wrap="none" rtlCol="0">
            <a:spAutoFit/>
          </a:bodyPr>
          <a:lstStyle/>
          <a:p>
            <a:r>
              <a:rPr lang="ja-JP" altLang="en-US" b="1" dirty="0" smtClean="0">
                <a:solidFill>
                  <a:srgbClr val="FF0066"/>
                </a:solidFill>
                <a:latin typeface="BIZ UDPゴシック" panose="020B0400000000000000" pitchFamily="50" charset="-128"/>
                <a:ea typeface="BIZ UDPゴシック" panose="020B0400000000000000" pitchFamily="50" charset="-128"/>
                <a:cs typeface="メイリオ" panose="020B0604030504040204" pitchFamily="50" charset="-128"/>
              </a:rPr>
              <a:t>偽陰性</a:t>
            </a:r>
            <a:endParaRPr lang="ja-JP" altLang="en-US" b="1" dirty="0">
              <a:solidFill>
                <a:srgbClr val="FF0066"/>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26" name="テキスト ボックス 225"/>
          <p:cNvSpPr txBox="1"/>
          <p:nvPr/>
        </p:nvSpPr>
        <p:spPr>
          <a:xfrm>
            <a:off x="2115744" y="4504531"/>
            <a:ext cx="877163" cy="369332"/>
          </a:xfrm>
          <a:prstGeom prst="rect">
            <a:avLst/>
          </a:prstGeom>
          <a:noFill/>
        </p:spPr>
        <p:txBody>
          <a:bodyPr wrap="none" rtlCol="0">
            <a:spAutoFit/>
          </a:bodyPr>
          <a:lstStyle/>
          <a:p>
            <a:r>
              <a:rPr lang="ja-JP" altLang="en-US" b="1" dirty="0" smtClean="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rPr>
              <a:t>真陽性</a:t>
            </a:r>
            <a:endParaRPr lang="ja-JP" altLang="en-US" b="1" dirty="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27" name="角丸四角形吹き出し 226"/>
          <p:cNvSpPr/>
          <p:nvPr/>
        </p:nvSpPr>
        <p:spPr>
          <a:xfrm>
            <a:off x="5621098" y="2309094"/>
            <a:ext cx="3376095" cy="763953"/>
          </a:xfrm>
          <a:prstGeom prst="wedgeRoundRectCallout">
            <a:avLst>
              <a:gd name="adj1" fmla="val -49186"/>
              <a:gd name="adj2" fmla="val -98968"/>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カットオフ値</a:t>
            </a:r>
            <a:r>
              <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を下げる</a:t>
            </a:r>
            <a:endParaRPr lang="en-US" altLang="ja-JP"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真陽性↑　偽陽性↑　偽陰性↓　真</a:t>
            </a:r>
            <a:r>
              <a:rPr lang="ja-JP" altLang="en-US" sz="12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陰</a:t>
            </a:r>
            <a:r>
              <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性↓</a:t>
            </a:r>
            <a:endParaRPr lang="en-US" altLang="ja-JP"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感度↑　特異度↓</a:t>
            </a:r>
          </a:p>
        </p:txBody>
      </p:sp>
      <p:sp>
        <p:nvSpPr>
          <p:cNvPr id="229" name="角丸四角形吹き出し 228"/>
          <p:cNvSpPr/>
          <p:nvPr/>
        </p:nvSpPr>
        <p:spPr>
          <a:xfrm>
            <a:off x="276752" y="5370105"/>
            <a:ext cx="2742464" cy="763953"/>
          </a:xfrm>
          <a:prstGeom prst="wedgeRoundRectCallout">
            <a:avLst>
              <a:gd name="adj1" fmla="val -14762"/>
              <a:gd name="adj2" fmla="val -46079"/>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じゃあどのカットオフ値が良いの？</a:t>
            </a:r>
            <a:endParaRPr lang="en-US" altLang="ja-JP"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ROC</a:t>
            </a:r>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曲線を描いてみる（後述）</a:t>
            </a:r>
            <a:endPar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30" name="テキスト ボックス 229"/>
          <p:cNvSpPr txBox="1"/>
          <p:nvPr/>
        </p:nvSpPr>
        <p:spPr>
          <a:xfrm>
            <a:off x="771298" y="1803613"/>
            <a:ext cx="1107996" cy="369332"/>
          </a:xfrm>
          <a:prstGeom prst="rect">
            <a:avLst/>
          </a:prstGeom>
          <a:noFill/>
        </p:spPr>
        <p:txBody>
          <a:bodyPr wrap="none" rtlCol="0">
            <a:spAutoFit/>
          </a:bodyPr>
          <a:lstStyle/>
          <a:p>
            <a:r>
              <a:rPr lang="ja-JP" altLang="en-US"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疾患あり</a:t>
            </a:r>
            <a:endParaRPr lang="ja-JP" altLang="en-US"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31" name="テキスト ボックス 230"/>
          <p:cNvSpPr txBox="1"/>
          <p:nvPr/>
        </p:nvSpPr>
        <p:spPr>
          <a:xfrm>
            <a:off x="7649022" y="1787292"/>
            <a:ext cx="1107996" cy="369332"/>
          </a:xfrm>
          <a:prstGeom prst="rect">
            <a:avLst/>
          </a:prstGeom>
          <a:noFill/>
        </p:spPr>
        <p:txBody>
          <a:bodyPr wrap="none" rtlCol="0">
            <a:spAutoFit/>
          </a:bodyPr>
          <a:lstStyle/>
          <a:p>
            <a:r>
              <a:rPr lang="ja-JP" altLang="en-US"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疾患なし</a:t>
            </a:r>
            <a:endParaRPr lang="ja-JP" altLang="en-US"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32" name="テキスト ボックス 231"/>
          <p:cNvSpPr txBox="1"/>
          <p:nvPr/>
        </p:nvSpPr>
        <p:spPr>
          <a:xfrm>
            <a:off x="311883" y="4680655"/>
            <a:ext cx="1439818" cy="369332"/>
          </a:xfrm>
          <a:prstGeom prst="rect">
            <a:avLst/>
          </a:prstGeom>
          <a:noFill/>
        </p:spPr>
        <p:txBody>
          <a:bodyPr wrap="none" rtlCol="0">
            <a:spAutoFit/>
          </a:bodyPr>
          <a:lstStyle/>
          <a:p>
            <a:r>
              <a:rPr lang="ja-JP" altLang="en-US"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カットオフ値</a:t>
            </a:r>
            <a:endParaRPr lang="ja-JP" altLang="en-US"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Tree>
    <p:extLst>
      <p:ext uri="{BB962C8B-B14F-4D97-AF65-F5344CB8AC3E}">
        <p14:creationId xmlns:p14="http://schemas.microsoft.com/office/powerpoint/2010/main" val="2656238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カットオフ値を上げる</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2021/06/23</a:t>
            </a:r>
            <a:endParaRPr lang="ja-JP" altLang="en-US" dirty="0"/>
          </a:p>
        </p:txBody>
      </p:sp>
      <p:sp>
        <p:nvSpPr>
          <p:cNvPr id="5" name="フッター プレースホルダー 4"/>
          <p:cNvSpPr>
            <a:spLocks noGrp="1"/>
          </p:cNvSpPr>
          <p:nvPr>
            <p:ph type="ftr" sz="quarter" idx="11"/>
          </p:nvPr>
        </p:nvSpPr>
        <p:spPr/>
        <p:txBody>
          <a:bodyPr/>
          <a:lstStyle/>
          <a:p>
            <a:r>
              <a:rPr kumimoji="1" lang="en-US" altLang="ja-JP" smtClean="0"/>
              <a:t>(C) 2021 Masako Kakizaki</a:t>
            </a:r>
            <a:endParaRPr kumimoji="1" lang="ja-JP" altLang="en-US"/>
          </a:p>
        </p:txBody>
      </p:sp>
      <p:sp>
        <p:nvSpPr>
          <p:cNvPr id="8" name="楕円 7"/>
          <p:cNvSpPr/>
          <p:nvPr/>
        </p:nvSpPr>
        <p:spPr>
          <a:xfrm>
            <a:off x="3456179" y="3245802"/>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 name="正方形/長方形 8"/>
          <p:cNvSpPr/>
          <p:nvPr/>
        </p:nvSpPr>
        <p:spPr>
          <a:xfrm>
            <a:off x="3490077" y="3383236"/>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 name="十字形 9"/>
          <p:cNvSpPr/>
          <p:nvPr/>
        </p:nvSpPr>
        <p:spPr>
          <a:xfrm rot="2630339">
            <a:off x="3496498" y="332265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 name="十字形 10"/>
          <p:cNvSpPr/>
          <p:nvPr/>
        </p:nvSpPr>
        <p:spPr>
          <a:xfrm rot="2630339">
            <a:off x="3644047" y="332224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3" name="楕円 12"/>
          <p:cNvSpPr/>
          <p:nvPr/>
        </p:nvSpPr>
        <p:spPr>
          <a:xfrm>
            <a:off x="2334386" y="2403669"/>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 name="正方形/長方形 13"/>
          <p:cNvSpPr/>
          <p:nvPr/>
        </p:nvSpPr>
        <p:spPr>
          <a:xfrm>
            <a:off x="2368284" y="254110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 name="十字形 14"/>
          <p:cNvSpPr/>
          <p:nvPr/>
        </p:nvSpPr>
        <p:spPr>
          <a:xfrm rot="2630339">
            <a:off x="2374705" y="248051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 name="十字形 15"/>
          <p:cNvSpPr/>
          <p:nvPr/>
        </p:nvSpPr>
        <p:spPr>
          <a:xfrm rot="2630339">
            <a:off x="2522254" y="248010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 name="楕円 17"/>
          <p:cNvSpPr/>
          <p:nvPr/>
        </p:nvSpPr>
        <p:spPr>
          <a:xfrm>
            <a:off x="2906226" y="3245802"/>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 name="正方形/長方形 18"/>
          <p:cNvSpPr/>
          <p:nvPr/>
        </p:nvSpPr>
        <p:spPr>
          <a:xfrm>
            <a:off x="2940124" y="3383236"/>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 name="十字形 19"/>
          <p:cNvSpPr/>
          <p:nvPr/>
        </p:nvSpPr>
        <p:spPr>
          <a:xfrm rot="2630339">
            <a:off x="2946545" y="332265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 name="十字形 20"/>
          <p:cNvSpPr/>
          <p:nvPr/>
        </p:nvSpPr>
        <p:spPr>
          <a:xfrm rot="2630339">
            <a:off x="3094094" y="332224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3" name="楕円 22"/>
          <p:cNvSpPr/>
          <p:nvPr/>
        </p:nvSpPr>
        <p:spPr>
          <a:xfrm>
            <a:off x="3456179" y="2839759"/>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4" name="正方形/長方形 23"/>
          <p:cNvSpPr/>
          <p:nvPr/>
        </p:nvSpPr>
        <p:spPr>
          <a:xfrm>
            <a:off x="3490077" y="297719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5" name="十字形 24"/>
          <p:cNvSpPr/>
          <p:nvPr/>
        </p:nvSpPr>
        <p:spPr>
          <a:xfrm rot="2630339">
            <a:off x="3496498" y="291660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6" name="十字形 25"/>
          <p:cNvSpPr/>
          <p:nvPr/>
        </p:nvSpPr>
        <p:spPr>
          <a:xfrm rot="2630339">
            <a:off x="3644047" y="291619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8" name="楕円 27"/>
          <p:cNvSpPr/>
          <p:nvPr/>
        </p:nvSpPr>
        <p:spPr>
          <a:xfrm>
            <a:off x="2356273" y="2845189"/>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9" name="正方形/長方形 28"/>
          <p:cNvSpPr/>
          <p:nvPr/>
        </p:nvSpPr>
        <p:spPr>
          <a:xfrm>
            <a:off x="2390171" y="298262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0" name="十字形 29"/>
          <p:cNvSpPr/>
          <p:nvPr/>
        </p:nvSpPr>
        <p:spPr>
          <a:xfrm rot="2630339">
            <a:off x="2396592" y="292203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1" name="十字形 30"/>
          <p:cNvSpPr/>
          <p:nvPr/>
        </p:nvSpPr>
        <p:spPr>
          <a:xfrm rot="2630339">
            <a:off x="2544141" y="292162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3" name="楕円 32"/>
          <p:cNvSpPr/>
          <p:nvPr/>
        </p:nvSpPr>
        <p:spPr>
          <a:xfrm>
            <a:off x="2906226" y="2839759"/>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4" name="正方形/長方形 33"/>
          <p:cNvSpPr/>
          <p:nvPr/>
        </p:nvSpPr>
        <p:spPr>
          <a:xfrm>
            <a:off x="2940124" y="297719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5" name="十字形 34"/>
          <p:cNvSpPr/>
          <p:nvPr/>
        </p:nvSpPr>
        <p:spPr>
          <a:xfrm rot="2630339">
            <a:off x="2946545" y="291660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6" name="十字形 35"/>
          <p:cNvSpPr/>
          <p:nvPr/>
        </p:nvSpPr>
        <p:spPr>
          <a:xfrm rot="2630339">
            <a:off x="3094094" y="291619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8" name="楕円 37"/>
          <p:cNvSpPr/>
          <p:nvPr/>
        </p:nvSpPr>
        <p:spPr>
          <a:xfrm>
            <a:off x="3466895" y="3680345"/>
            <a:ext cx="280934" cy="288576"/>
          </a:xfrm>
          <a:prstGeom prst="ellipse">
            <a:avLst/>
          </a:prstGeom>
          <a:solidFill>
            <a:srgbClr val="FFEB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9" name="正方形/長方形 38"/>
          <p:cNvSpPr/>
          <p:nvPr/>
        </p:nvSpPr>
        <p:spPr>
          <a:xfrm>
            <a:off x="3500793" y="3817779"/>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0" name="十字形 39"/>
          <p:cNvSpPr/>
          <p:nvPr/>
        </p:nvSpPr>
        <p:spPr>
          <a:xfrm rot="2630339">
            <a:off x="3507214" y="375719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1" name="十字形 40"/>
          <p:cNvSpPr/>
          <p:nvPr/>
        </p:nvSpPr>
        <p:spPr>
          <a:xfrm rot="2630339">
            <a:off x="3654763" y="3756784"/>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3" name="楕円 42"/>
          <p:cNvSpPr/>
          <p:nvPr/>
        </p:nvSpPr>
        <p:spPr>
          <a:xfrm>
            <a:off x="3455170" y="2410523"/>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4" name="正方形/長方形 43"/>
          <p:cNvSpPr/>
          <p:nvPr/>
        </p:nvSpPr>
        <p:spPr>
          <a:xfrm>
            <a:off x="3489068" y="2547957"/>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5" name="十字形 44"/>
          <p:cNvSpPr/>
          <p:nvPr/>
        </p:nvSpPr>
        <p:spPr>
          <a:xfrm rot="2630339">
            <a:off x="3495489" y="248737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6" name="十字形 45"/>
          <p:cNvSpPr/>
          <p:nvPr/>
        </p:nvSpPr>
        <p:spPr>
          <a:xfrm rot="2630339">
            <a:off x="3643038" y="2486962"/>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8" name="楕円 47"/>
          <p:cNvSpPr/>
          <p:nvPr/>
        </p:nvSpPr>
        <p:spPr>
          <a:xfrm>
            <a:off x="2906226" y="2411424"/>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9" name="正方形/長方形 48"/>
          <p:cNvSpPr/>
          <p:nvPr/>
        </p:nvSpPr>
        <p:spPr>
          <a:xfrm>
            <a:off x="2940124" y="2548858"/>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0" name="十字形 49"/>
          <p:cNvSpPr/>
          <p:nvPr/>
        </p:nvSpPr>
        <p:spPr>
          <a:xfrm rot="2630339">
            <a:off x="2946545" y="2488272"/>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1" name="十字形 50"/>
          <p:cNvSpPr/>
          <p:nvPr/>
        </p:nvSpPr>
        <p:spPr>
          <a:xfrm rot="2630339">
            <a:off x="3094094" y="248786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3" name="楕円 52"/>
          <p:cNvSpPr/>
          <p:nvPr/>
        </p:nvSpPr>
        <p:spPr>
          <a:xfrm>
            <a:off x="4006132" y="3245802"/>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4" name="正方形/長方形 53"/>
          <p:cNvSpPr/>
          <p:nvPr/>
        </p:nvSpPr>
        <p:spPr>
          <a:xfrm>
            <a:off x="4040030" y="3383236"/>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5" name="十字形 54"/>
          <p:cNvSpPr/>
          <p:nvPr/>
        </p:nvSpPr>
        <p:spPr>
          <a:xfrm rot="2630339">
            <a:off x="4046451" y="332265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6" name="十字形 55"/>
          <p:cNvSpPr/>
          <p:nvPr/>
        </p:nvSpPr>
        <p:spPr>
          <a:xfrm rot="2630339">
            <a:off x="4194000" y="332224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8" name="楕円 57"/>
          <p:cNvSpPr/>
          <p:nvPr/>
        </p:nvSpPr>
        <p:spPr>
          <a:xfrm>
            <a:off x="4006132" y="2839759"/>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9" name="正方形/長方形 58"/>
          <p:cNvSpPr/>
          <p:nvPr/>
        </p:nvSpPr>
        <p:spPr>
          <a:xfrm>
            <a:off x="4040030" y="297719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0" name="十字形 59"/>
          <p:cNvSpPr/>
          <p:nvPr/>
        </p:nvSpPr>
        <p:spPr>
          <a:xfrm rot="2630339">
            <a:off x="4046451" y="291660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1" name="十字形 60"/>
          <p:cNvSpPr/>
          <p:nvPr/>
        </p:nvSpPr>
        <p:spPr>
          <a:xfrm rot="2630339">
            <a:off x="4194000" y="291619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3" name="楕円 62"/>
          <p:cNvSpPr/>
          <p:nvPr/>
        </p:nvSpPr>
        <p:spPr>
          <a:xfrm>
            <a:off x="4006132" y="2411424"/>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4" name="正方形/長方形 63"/>
          <p:cNvSpPr/>
          <p:nvPr/>
        </p:nvSpPr>
        <p:spPr>
          <a:xfrm>
            <a:off x="4040030" y="2548858"/>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5" name="十字形 64"/>
          <p:cNvSpPr/>
          <p:nvPr/>
        </p:nvSpPr>
        <p:spPr>
          <a:xfrm rot="2630339">
            <a:off x="4046451" y="2488272"/>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6" name="十字形 65"/>
          <p:cNvSpPr/>
          <p:nvPr/>
        </p:nvSpPr>
        <p:spPr>
          <a:xfrm rot="2630339">
            <a:off x="4194000" y="248786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8" name="楕円 67"/>
          <p:cNvSpPr/>
          <p:nvPr/>
        </p:nvSpPr>
        <p:spPr>
          <a:xfrm>
            <a:off x="4006132" y="4512662"/>
            <a:ext cx="280934" cy="288576"/>
          </a:xfrm>
          <a:prstGeom prst="ellipse">
            <a:avLst/>
          </a:prstGeom>
          <a:solidFill>
            <a:srgbClr val="FFEB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9" name="正方形/長方形 68"/>
          <p:cNvSpPr/>
          <p:nvPr/>
        </p:nvSpPr>
        <p:spPr>
          <a:xfrm>
            <a:off x="4040030" y="4650096"/>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0" name="十字形 69"/>
          <p:cNvSpPr/>
          <p:nvPr/>
        </p:nvSpPr>
        <p:spPr>
          <a:xfrm rot="2630339">
            <a:off x="4046451" y="458951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1" name="十字形 70"/>
          <p:cNvSpPr/>
          <p:nvPr/>
        </p:nvSpPr>
        <p:spPr>
          <a:xfrm rot="2630339">
            <a:off x="4194000" y="458910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3" name="楕円 72"/>
          <p:cNvSpPr/>
          <p:nvPr/>
        </p:nvSpPr>
        <p:spPr>
          <a:xfrm>
            <a:off x="4006132" y="4106619"/>
            <a:ext cx="280934" cy="288576"/>
          </a:xfrm>
          <a:prstGeom prst="ellipse">
            <a:avLst/>
          </a:prstGeom>
          <a:solidFill>
            <a:srgbClr val="FFEB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4" name="正方形/長方形 73"/>
          <p:cNvSpPr/>
          <p:nvPr/>
        </p:nvSpPr>
        <p:spPr>
          <a:xfrm>
            <a:off x="4040030" y="4244053"/>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5" name="十字形 74"/>
          <p:cNvSpPr/>
          <p:nvPr/>
        </p:nvSpPr>
        <p:spPr>
          <a:xfrm rot="2630339">
            <a:off x="4046451" y="4183467"/>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6" name="十字形 75"/>
          <p:cNvSpPr/>
          <p:nvPr/>
        </p:nvSpPr>
        <p:spPr>
          <a:xfrm rot="2630339">
            <a:off x="4194000" y="4183058"/>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8" name="楕円 77"/>
          <p:cNvSpPr/>
          <p:nvPr/>
        </p:nvSpPr>
        <p:spPr>
          <a:xfrm>
            <a:off x="4006132" y="3678284"/>
            <a:ext cx="280934" cy="288576"/>
          </a:xfrm>
          <a:prstGeom prst="ellipse">
            <a:avLst/>
          </a:prstGeom>
          <a:solidFill>
            <a:srgbClr val="FFEB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9" name="正方形/長方形 78"/>
          <p:cNvSpPr/>
          <p:nvPr/>
        </p:nvSpPr>
        <p:spPr>
          <a:xfrm>
            <a:off x="4040030" y="3815718"/>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0" name="十字形 79"/>
          <p:cNvSpPr/>
          <p:nvPr/>
        </p:nvSpPr>
        <p:spPr>
          <a:xfrm rot="2630339">
            <a:off x="4046451" y="3755132"/>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1" name="十字形 80"/>
          <p:cNvSpPr/>
          <p:nvPr/>
        </p:nvSpPr>
        <p:spPr>
          <a:xfrm rot="2630339">
            <a:off x="4194000" y="375472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3" name="楕円 82"/>
          <p:cNvSpPr/>
          <p:nvPr/>
        </p:nvSpPr>
        <p:spPr>
          <a:xfrm>
            <a:off x="3466895" y="1967164"/>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4" name="正方形/長方形 83"/>
          <p:cNvSpPr/>
          <p:nvPr/>
        </p:nvSpPr>
        <p:spPr>
          <a:xfrm>
            <a:off x="3500793" y="2104598"/>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5" name="十字形 84"/>
          <p:cNvSpPr/>
          <p:nvPr/>
        </p:nvSpPr>
        <p:spPr>
          <a:xfrm rot="2630339">
            <a:off x="3507214" y="2044012"/>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6" name="十字形 85"/>
          <p:cNvSpPr/>
          <p:nvPr/>
        </p:nvSpPr>
        <p:spPr>
          <a:xfrm rot="2630339">
            <a:off x="3654763" y="204360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8" name="楕円 87"/>
          <p:cNvSpPr/>
          <p:nvPr/>
        </p:nvSpPr>
        <p:spPr>
          <a:xfrm>
            <a:off x="4017857" y="1968065"/>
            <a:ext cx="280934" cy="288576"/>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9" name="正方形/長方形 88"/>
          <p:cNvSpPr/>
          <p:nvPr/>
        </p:nvSpPr>
        <p:spPr>
          <a:xfrm>
            <a:off x="4051755" y="2105499"/>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0" name="十字形 89"/>
          <p:cNvSpPr/>
          <p:nvPr/>
        </p:nvSpPr>
        <p:spPr>
          <a:xfrm rot="2630339">
            <a:off x="4058176" y="2044913"/>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1" name="十字形 90"/>
          <p:cNvSpPr/>
          <p:nvPr/>
        </p:nvSpPr>
        <p:spPr>
          <a:xfrm rot="2630339">
            <a:off x="4205725" y="2044504"/>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3" name="楕円 92"/>
          <p:cNvSpPr/>
          <p:nvPr/>
        </p:nvSpPr>
        <p:spPr>
          <a:xfrm>
            <a:off x="3999407" y="4958491"/>
            <a:ext cx="280934" cy="288576"/>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4" name="正方形/長方形 93"/>
          <p:cNvSpPr/>
          <p:nvPr/>
        </p:nvSpPr>
        <p:spPr>
          <a:xfrm>
            <a:off x="4033305" y="5095925"/>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5" name="十字形 94"/>
          <p:cNvSpPr/>
          <p:nvPr/>
        </p:nvSpPr>
        <p:spPr>
          <a:xfrm rot="2630339">
            <a:off x="4039726" y="5035339"/>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6" name="十字形 95"/>
          <p:cNvSpPr/>
          <p:nvPr/>
        </p:nvSpPr>
        <p:spPr>
          <a:xfrm rot="2630339">
            <a:off x="4187275" y="503493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8" name="楕円 97"/>
          <p:cNvSpPr/>
          <p:nvPr/>
        </p:nvSpPr>
        <p:spPr>
          <a:xfrm>
            <a:off x="3521627" y="4951637"/>
            <a:ext cx="280934" cy="288576"/>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9" name="正方形/長方形 98"/>
          <p:cNvSpPr/>
          <p:nvPr/>
        </p:nvSpPr>
        <p:spPr>
          <a:xfrm>
            <a:off x="3555525" y="5089071"/>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0" name="十字形 99"/>
          <p:cNvSpPr/>
          <p:nvPr/>
        </p:nvSpPr>
        <p:spPr>
          <a:xfrm rot="2630339">
            <a:off x="3561946" y="5028485"/>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1" name="十字形 100"/>
          <p:cNvSpPr/>
          <p:nvPr/>
        </p:nvSpPr>
        <p:spPr>
          <a:xfrm rot="2630339">
            <a:off x="3709495" y="5028076"/>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3" name="楕円 102"/>
          <p:cNvSpPr/>
          <p:nvPr/>
        </p:nvSpPr>
        <p:spPr>
          <a:xfrm>
            <a:off x="4020508" y="5384422"/>
            <a:ext cx="280934" cy="288576"/>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4" name="正方形/長方形 103"/>
          <p:cNvSpPr/>
          <p:nvPr/>
        </p:nvSpPr>
        <p:spPr>
          <a:xfrm>
            <a:off x="4054406" y="5521856"/>
            <a:ext cx="211121" cy="104052"/>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5" name="十字形 104"/>
          <p:cNvSpPr/>
          <p:nvPr/>
        </p:nvSpPr>
        <p:spPr>
          <a:xfrm rot="2630339">
            <a:off x="4060827" y="5461270"/>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6" name="十字形 105"/>
          <p:cNvSpPr/>
          <p:nvPr/>
        </p:nvSpPr>
        <p:spPr>
          <a:xfrm rot="2630339">
            <a:off x="4208376" y="5460861"/>
            <a:ext cx="52277" cy="56752"/>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nvGrpSpPr>
          <p:cNvPr id="107" name="グループ化 106"/>
          <p:cNvGrpSpPr/>
          <p:nvPr/>
        </p:nvGrpSpPr>
        <p:grpSpPr>
          <a:xfrm>
            <a:off x="4855826" y="4983372"/>
            <a:ext cx="288032" cy="288577"/>
            <a:chOff x="1903228" y="1137684"/>
            <a:chExt cx="2160000" cy="2160000"/>
          </a:xfrm>
        </p:grpSpPr>
        <p:sp>
          <p:nvSpPr>
            <p:cNvPr id="108" name="楕円 10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9" name="楕円 10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0" name="楕円 10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1" name="アーチ 11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12" name="グループ化 111"/>
          <p:cNvGrpSpPr/>
          <p:nvPr/>
        </p:nvGrpSpPr>
        <p:grpSpPr>
          <a:xfrm>
            <a:off x="4863267" y="5391443"/>
            <a:ext cx="288032" cy="288577"/>
            <a:chOff x="1903228" y="1137684"/>
            <a:chExt cx="2160000" cy="2160000"/>
          </a:xfrm>
        </p:grpSpPr>
        <p:sp>
          <p:nvSpPr>
            <p:cNvPr id="113" name="楕円 11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4" name="楕円 11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5" name="楕円 11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6" name="アーチ 11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17" name="グループ化 116"/>
          <p:cNvGrpSpPr/>
          <p:nvPr/>
        </p:nvGrpSpPr>
        <p:grpSpPr>
          <a:xfrm>
            <a:off x="4855826" y="4520032"/>
            <a:ext cx="288032" cy="288577"/>
            <a:chOff x="1903228" y="1137684"/>
            <a:chExt cx="2160000" cy="2160000"/>
          </a:xfrm>
        </p:grpSpPr>
        <p:sp>
          <p:nvSpPr>
            <p:cNvPr id="118" name="楕円 11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9" name="楕円 11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0" name="楕円 11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1" name="アーチ 12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22" name="グループ化 121"/>
          <p:cNvGrpSpPr/>
          <p:nvPr/>
        </p:nvGrpSpPr>
        <p:grpSpPr>
          <a:xfrm>
            <a:off x="4846176" y="4106619"/>
            <a:ext cx="288032" cy="288577"/>
            <a:chOff x="1903228" y="1137684"/>
            <a:chExt cx="2160000" cy="2160000"/>
          </a:xfrm>
        </p:grpSpPr>
        <p:sp>
          <p:nvSpPr>
            <p:cNvPr id="123" name="楕円 12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4" name="楕円 12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5" name="楕円 12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6" name="アーチ 12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27" name="グループ化 126"/>
          <p:cNvGrpSpPr/>
          <p:nvPr/>
        </p:nvGrpSpPr>
        <p:grpSpPr>
          <a:xfrm>
            <a:off x="4851254" y="5861846"/>
            <a:ext cx="288032" cy="288577"/>
            <a:chOff x="1903228" y="1137684"/>
            <a:chExt cx="2160000" cy="2160000"/>
          </a:xfrm>
        </p:grpSpPr>
        <p:sp>
          <p:nvSpPr>
            <p:cNvPr id="128" name="楕円 12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9" name="楕円 12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30" name="楕円 12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31" name="アーチ 13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37" name="グループ化 136"/>
          <p:cNvGrpSpPr/>
          <p:nvPr/>
        </p:nvGrpSpPr>
        <p:grpSpPr>
          <a:xfrm>
            <a:off x="5406513" y="4983372"/>
            <a:ext cx="288032" cy="288577"/>
            <a:chOff x="1903228" y="1137684"/>
            <a:chExt cx="2160000" cy="2160000"/>
          </a:xfrm>
        </p:grpSpPr>
        <p:sp>
          <p:nvSpPr>
            <p:cNvPr id="138" name="楕円 13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39" name="楕円 13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0" name="楕円 13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1" name="アーチ 14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42" name="グループ化 141"/>
          <p:cNvGrpSpPr/>
          <p:nvPr/>
        </p:nvGrpSpPr>
        <p:grpSpPr>
          <a:xfrm>
            <a:off x="5413954" y="5391443"/>
            <a:ext cx="288032" cy="288577"/>
            <a:chOff x="1903228" y="1137684"/>
            <a:chExt cx="2160000" cy="2160000"/>
          </a:xfrm>
        </p:grpSpPr>
        <p:sp>
          <p:nvSpPr>
            <p:cNvPr id="143" name="楕円 14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4" name="楕円 14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5" name="楕円 14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6" name="アーチ 14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47" name="グループ化 146"/>
          <p:cNvGrpSpPr/>
          <p:nvPr/>
        </p:nvGrpSpPr>
        <p:grpSpPr>
          <a:xfrm>
            <a:off x="5406513" y="4520032"/>
            <a:ext cx="288032" cy="288577"/>
            <a:chOff x="1903228" y="1137684"/>
            <a:chExt cx="2160000" cy="2160000"/>
          </a:xfrm>
        </p:grpSpPr>
        <p:sp>
          <p:nvSpPr>
            <p:cNvPr id="148" name="楕円 14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9" name="楕円 14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0" name="楕円 14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1" name="アーチ 15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52" name="グループ化 151"/>
          <p:cNvGrpSpPr/>
          <p:nvPr/>
        </p:nvGrpSpPr>
        <p:grpSpPr>
          <a:xfrm>
            <a:off x="5401941" y="5861846"/>
            <a:ext cx="288032" cy="288577"/>
            <a:chOff x="1903228" y="1137684"/>
            <a:chExt cx="2160000" cy="2160000"/>
          </a:xfrm>
        </p:grpSpPr>
        <p:sp>
          <p:nvSpPr>
            <p:cNvPr id="153" name="楕円 15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4" name="楕円 15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5" name="楕円 15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6" name="アーチ 15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57" name="グループ化 156"/>
          <p:cNvGrpSpPr/>
          <p:nvPr/>
        </p:nvGrpSpPr>
        <p:grpSpPr>
          <a:xfrm>
            <a:off x="5952628" y="4985619"/>
            <a:ext cx="288032" cy="288577"/>
            <a:chOff x="1903228" y="1137684"/>
            <a:chExt cx="2160000" cy="2160000"/>
          </a:xfrm>
        </p:grpSpPr>
        <p:sp>
          <p:nvSpPr>
            <p:cNvPr id="158" name="楕円 15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9" name="楕円 15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0" name="楕円 15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1" name="アーチ 16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62" name="グループ化 161"/>
          <p:cNvGrpSpPr/>
          <p:nvPr/>
        </p:nvGrpSpPr>
        <p:grpSpPr>
          <a:xfrm>
            <a:off x="5960069" y="5393690"/>
            <a:ext cx="288032" cy="288577"/>
            <a:chOff x="1903228" y="1137684"/>
            <a:chExt cx="2160000" cy="2160000"/>
          </a:xfrm>
        </p:grpSpPr>
        <p:sp>
          <p:nvSpPr>
            <p:cNvPr id="163" name="楕円 16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4" name="楕円 16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5" name="楕円 16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6" name="アーチ 16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72" name="グループ化 171"/>
          <p:cNvGrpSpPr/>
          <p:nvPr/>
        </p:nvGrpSpPr>
        <p:grpSpPr>
          <a:xfrm>
            <a:off x="5948056" y="5864093"/>
            <a:ext cx="288032" cy="288577"/>
            <a:chOff x="1903228" y="1137684"/>
            <a:chExt cx="2160000" cy="2160000"/>
          </a:xfrm>
        </p:grpSpPr>
        <p:sp>
          <p:nvSpPr>
            <p:cNvPr id="173" name="楕円 17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74" name="楕円 17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75" name="楕円 17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76" name="アーチ 17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77" name="グループ化 176"/>
          <p:cNvGrpSpPr/>
          <p:nvPr/>
        </p:nvGrpSpPr>
        <p:grpSpPr>
          <a:xfrm>
            <a:off x="6464458" y="5007769"/>
            <a:ext cx="288032" cy="288577"/>
            <a:chOff x="1903228" y="1137684"/>
            <a:chExt cx="2160000" cy="2160000"/>
          </a:xfrm>
        </p:grpSpPr>
        <p:sp>
          <p:nvSpPr>
            <p:cNvPr id="178" name="楕円 17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79" name="楕円 17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0" name="楕円 17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1" name="アーチ 18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82" name="グループ化 181"/>
          <p:cNvGrpSpPr/>
          <p:nvPr/>
        </p:nvGrpSpPr>
        <p:grpSpPr>
          <a:xfrm>
            <a:off x="6471899" y="5415840"/>
            <a:ext cx="288032" cy="288577"/>
            <a:chOff x="1903228" y="1137684"/>
            <a:chExt cx="2160000" cy="2160000"/>
          </a:xfrm>
        </p:grpSpPr>
        <p:sp>
          <p:nvSpPr>
            <p:cNvPr id="183" name="楕円 18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4" name="楕円 18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5" name="楕円 18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6" name="アーチ 18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87" name="グループ化 186"/>
          <p:cNvGrpSpPr/>
          <p:nvPr/>
        </p:nvGrpSpPr>
        <p:grpSpPr>
          <a:xfrm>
            <a:off x="6459886" y="5886243"/>
            <a:ext cx="288032" cy="288577"/>
            <a:chOff x="1903228" y="1137684"/>
            <a:chExt cx="2160000" cy="2160000"/>
          </a:xfrm>
        </p:grpSpPr>
        <p:sp>
          <p:nvSpPr>
            <p:cNvPr id="188" name="楕円 18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9" name="楕円 18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0" name="楕円 18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1" name="アーチ 19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92" name="グループ化 191"/>
          <p:cNvGrpSpPr/>
          <p:nvPr/>
        </p:nvGrpSpPr>
        <p:grpSpPr>
          <a:xfrm>
            <a:off x="6936787" y="5014716"/>
            <a:ext cx="288032" cy="288577"/>
            <a:chOff x="1903228" y="1137684"/>
            <a:chExt cx="2160000" cy="2160000"/>
          </a:xfrm>
        </p:grpSpPr>
        <p:sp>
          <p:nvSpPr>
            <p:cNvPr id="193" name="楕円 19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4" name="楕円 19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5" name="楕円 19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6" name="アーチ 19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197" name="グループ化 196"/>
          <p:cNvGrpSpPr/>
          <p:nvPr/>
        </p:nvGrpSpPr>
        <p:grpSpPr>
          <a:xfrm>
            <a:off x="6944228" y="5422787"/>
            <a:ext cx="288032" cy="288577"/>
            <a:chOff x="1903228" y="1137684"/>
            <a:chExt cx="2160000" cy="2160000"/>
          </a:xfrm>
        </p:grpSpPr>
        <p:sp>
          <p:nvSpPr>
            <p:cNvPr id="198" name="楕円 197"/>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9" name="楕円 198"/>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0" name="楕円 199"/>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1" name="アーチ 200"/>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202" name="グループ化 201"/>
          <p:cNvGrpSpPr/>
          <p:nvPr/>
        </p:nvGrpSpPr>
        <p:grpSpPr>
          <a:xfrm>
            <a:off x="6932215" y="5893190"/>
            <a:ext cx="288032" cy="288577"/>
            <a:chOff x="1903228" y="1137684"/>
            <a:chExt cx="2160000" cy="2160000"/>
          </a:xfrm>
        </p:grpSpPr>
        <p:sp>
          <p:nvSpPr>
            <p:cNvPr id="203" name="楕円 202"/>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4" name="楕円 20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5" name="楕円 20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6" name="アーチ 20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sp>
        <p:nvSpPr>
          <p:cNvPr id="208" name="楕円 207"/>
          <p:cNvSpPr/>
          <p:nvPr/>
        </p:nvSpPr>
        <p:spPr>
          <a:xfrm>
            <a:off x="4843272" y="3677261"/>
            <a:ext cx="288032" cy="288577"/>
          </a:xfrm>
          <a:prstGeom prst="ellipse">
            <a:avLst/>
          </a:prstGeom>
          <a:solidFill>
            <a:srgbClr val="FFE4C9"/>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9" name="楕円 208"/>
          <p:cNvSpPr/>
          <p:nvPr/>
        </p:nvSpPr>
        <p:spPr>
          <a:xfrm>
            <a:off x="4918417" y="3814696"/>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0" name="楕円 209"/>
          <p:cNvSpPr/>
          <p:nvPr/>
        </p:nvSpPr>
        <p:spPr>
          <a:xfrm>
            <a:off x="5030898" y="3814696"/>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1" name="アーチ 210"/>
          <p:cNvSpPr/>
          <p:nvPr/>
        </p:nvSpPr>
        <p:spPr>
          <a:xfrm rot="10800000">
            <a:off x="4918417" y="3859087"/>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213" name="楕円 212"/>
          <p:cNvSpPr/>
          <p:nvPr/>
        </p:nvSpPr>
        <p:spPr>
          <a:xfrm>
            <a:off x="5354090" y="3681939"/>
            <a:ext cx="288032" cy="288577"/>
          </a:xfrm>
          <a:prstGeom prst="ellipse">
            <a:avLst/>
          </a:prstGeom>
          <a:solidFill>
            <a:srgbClr val="FFE4C9"/>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4" name="楕円 213"/>
          <p:cNvSpPr/>
          <p:nvPr/>
        </p:nvSpPr>
        <p:spPr>
          <a:xfrm>
            <a:off x="5429235" y="3819374"/>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5" name="楕円 214"/>
          <p:cNvSpPr/>
          <p:nvPr/>
        </p:nvSpPr>
        <p:spPr>
          <a:xfrm>
            <a:off x="5541716" y="3819374"/>
            <a:ext cx="31192" cy="31251"/>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6" name="アーチ 215"/>
          <p:cNvSpPr/>
          <p:nvPr/>
        </p:nvSpPr>
        <p:spPr>
          <a:xfrm rot="10800000">
            <a:off x="5429235" y="3863765"/>
            <a:ext cx="143673" cy="65344"/>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217" name="テキスト ボックス 216"/>
          <p:cNvSpPr txBox="1"/>
          <p:nvPr/>
        </p:nvSpPr>
        <p:spPr>
          <a:xfrm>
            <a:off x="4154849" y="1491160"/>
            <a:ext cx="877163" cy="369332"/>
          </a:xfrm>
          <a:prstGeom prst="rect">
            <a:avLst/>
          </a:prstGeom>
          <a:noFill/>
        </p:spPr>
        <p:txBody>
          <a:bodyPr wrap="none" rtlCol="0">
            <a:spAutoFit/>
          </a:bodyPr>
          <a:lstStyle/>
          <a:p>
            <a:r>
              <a:rPr lang="ja-JP" altLang="en-US"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検査値</a:t>
            </a:r>
            <a:endParaRPr lang="ja-JP" altLang="en-US"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cxnSp>
        <p:nvCxnSpPr>
          <p:cNvPr id="218" name="直線矢印コネクタ 217"/>
          <p:cNvCxnSpPr/>
          <p:nvPr/>
        </p:nvCxnSpPr>
        <p:spPr>
          <a:xfrm>
            <a:off x="4580084" y="1895645"/>
            <a:ext cx="13347" cy="4392303"/>
          </a:xfrm>
          <a:prstGeom prst="straightConnector1">
            <a:avLst/>
          </a:prstGeom>
          <a:ln w="19050">
            <a:solidFill>
              <a:srgbClr val="000042"/>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1" name="直線矢印コネクタ 220"/>
          <p:cNvCxnSpPr/>
          <p:nvPr/>
        </p:nvCxnSpPr>
        <p:spPr>
          <a:xfrm flipH="1" flipV="1">
            <a:off x="1872354" y="3580369"/>
            <a:ext cx="5442153" cy="3909"/>
          </a:xfrm>
          <a:prstGeom prst="straightConnector1">
            <a:avLst/>
          </a:prstGeom>
          <a:ln w="19050">
            <a:solidFill>
              <a:srgbClr val="00004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2" name="テキスト ボックス 221"/>
          <p:cNvSpPr txBox="1"/>
          <p:nvPr/>
        </p:nvSpPr>
        <p:spPr>
          <a:xfrm>
            <a:off x="371230" y="3397657"/>
            <a:ext cx="1439818" cy="369332"/>
          </a:xfrm>
          <a:prstGeom prst="rect">
            <a:avLst/>
          </a:prstGeom>
          <a:noFill/>
        </p:spPr>
        <p:txBody>
          <a:bodyPr wrap="none" rtlCol="0">
            <a:spAutoFit/>
          </a:bodyPr>
          <a:lstStyle/>
          <a:p>
            <a:r>
              <a:rPr lang="ja-JP" altLang="en-US"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カットオフ値</a:t>
            </a:r>
            <a:endParaRPr lang="ja-JP" altLang="en-US"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23" name="テキスト ボックス 222"/>
          <p:cNvSpPr txBox="1"/>
          <p:nvPr/>
        </p:nvSpPr>
        <p:spPr>
          <a:xfrm>
            <a:off x="6309336" y="3245802"/>
            <a:ext cx="877163" cy="369332"/>
          </a:xfrm>
          <a:prstGeom prst="rect">
            <a:avLst/>
          </a:prstGeom>
          <a:noFill/>
        </p:spPr>
        <p:txBody>
          <a:bodyPr wrap="none" rtlCol="0">
            <a:spAutoFit/>
          </a:bodyPr>
          <a:lstStyle/>
          <a:p>
            <a:r>
              <a:rPr lang="ja-JP" altLang="en-US" b="1" dirty="0" smtClean="0">
                <a:solidFill>
                  <a:srgbClr val="00B050"/>
                </a:solidFill>
                <a:latin typeface="BIZ UDPゴシック" panose="020B0400000000000000" pitchFamily="50" charset="-128"/>
                <a:ea typeface="BIZ UDPゴシック" panose="020B0400000000000000" pitchFamily="50" charset="-128"/>
                <a:cs typeface="メイリオ" panose="020B0604030504040204" pitchFamily="50" charset="-128"/>
              </a:rPr>
              <a:t>偽陽性</a:t>
            </a:r>
            <a:endParaRPr lang="ja-JP" altLang="en-US" b="1" dirty="0">
              <a:solidFill>
                <a:srgbClr val="00B050"/>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24" name="テキスト ボックス 223"/>
          <p:cNvSpPr txBox="1"/>
          <p:nvPr/>
        </p:nvSpPr>
        <p:spPr>
          <a:xfrm>
            <a:off x="6312190" y="3700742"/>
            <a:ext cx="877163" cy="369332"/>
          </a:xfrm>
          <a:prstGeom prst="rect">
            <a:avLst/>
          </a:prstGeom>
          <a:noFill/>
        </p:spPr>
        <p:txBody>
          <a:bodyPr wrap="none" rtlCol="0">
            <a:spAutoFit/>
          </a:bodyPr>
          <a:lstStyle/>
          <a:p>
            <a:r>
              <a:rPr lang="ja-JP" altLang="en-US" b="1" dirty="0" smtClean="0">
                <a:solidFill>
                  <a:srgbClr val="FF6600"/>
                </a:solidFill>
                <a:latin typeface="BIZ UDPゴシック" panose="020B0400000000000000" pitchFamily="50" charset="-128"/>
                <a:ea typeface="BIZ UDPゴシック" panose="020B0400000000000000" pitchFamily="50" charset="-128"/>
                <a:cs typeface="メイリオ" panose="020B0604030504040204" pitchFamily="50" charset="-128"/>
              </a:rPr>
              <a:t>真陰性</a:t>
            </a:r>
            <a:endParaRPr lang="ja-JP" altLang="en-US" b="1" dirty="0">
              <a:solidFill>
                <a:srgbClr val="FF6600"/>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25" name="テキスト ボックス 224"/>
          <p:cNvSpPr txBox="1"/>
          <p:nvPr/>
        </p:nvSpPr>
        <p:spPr>
          <a:xfrm>
            <a:off x="1984148" y="3735104"/>
            <a:ext cx="877163" cy="369332"/>
          </a:xfrm>
          <a:prstGeom prst="rect">
            <a:avLst/>
          </a:prstGeom>
          <a:noFill/>
        </p:spPr>
        <p:txBody>
          <a:bodyPr wrap="none" rtlCol="0">
            <a:spAutoFit/>
          </a:bodyPr>
          <a:lstStyle/>
          <a:p>
            <a:r>
              <a:rPr lang="ja-JP" altLang="en-US" b="1" dirty="0" smtClean="0">
                <a:solidFill>
                  <a:srgbClr val="FF0066"/>
                </a:solidFill>
                <a:latin typeface="BIZ UDPゴシック" panose="020B0400000000000000" pitchFamily="50" charset="-128"/>
                <a:ea typeface="BIZ UDPゴシック" panose="020B0400000000000000" pitchFamily="50" charset="-128"/>
                <a:cs typeface="メイリオ" panose="020B0604030504040204" pitchFamily="50" charset="-128"/>
              </a:rPr>
              <a:t>偽陰性</a:t>
            </a:r>
            <a:endParaRPr lang="ja-JP" altLang="en-US" b="1" dirty="0">
              <a:solidFill>
                <a:srgbClr val="FF0066"/>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26" name="テキスト ボックス 225"/>
          <p:cNvSpPr txBox="1"/>
          <p:nvPr/>
        </p:nvSpPr>
        <p:spPr>
          <a:xfrm>
            <a:off x="1991513" y="3206449"/>
            <a:ext cx="877163" cy="369332"/>
          </a:xfrm>
          <a:prstGeom prst="rect">
            <a:avLst/>
          </a:prstGeom>
          <a:noFill/>
        </p:spPr>
        <p:txBody>
          <a:bodyPr wrap="none" rtlCol="0">
            <a:spAutoFit/>
          </a:bodyPr>
          <a:lstStyle/>
          <a:p>
            <a:r>
              <a:rPr lang="ja-JP" altLang="en-US" b="1" dirty="0" smtClean="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rPr>
              <a:t>真陽性</a:t>
            </a:r>
            <a:endParaRPr lang="ja-JP" altLang="en-US" b="1" dirty="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27" name="角丸四角形吹き出し 226"/>
          <p:cNvSpPr/>
          <p:nvPr/>
        </p:nvSpPr>
        <p:spPr>
          <a:xfrm>
            <a:off x="5168969" y="2224623"/>
            <a:ext cx="3376095" cy="763953"/>
          </a:xfrm>
          <a:prstGeom prst="wedgeRoundRectCallout">
            <a:avLst>
              <a:gd name="adj1" fmla="val -34797"/>
              <a:gd name="adj2" fmla="val -76525"/>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カットオフ値</a:t>
            </a:r>
            <a:r>
              <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を上げる</a:t>
            </a:r>
            <a:endParaRPr lang="en-US" altLang="ja-JP"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真陽性↓　偽陽性↓　偽陰性↑　真</a:t>
            </a:r>
            <a:r>
              <a:rPr lang="ja-JP" altLang="en-US" sz="12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陰</a:t>
            </a:r>
            <a:r>
              <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性↑</a:t>
            </a:r>
            <a:endParaRPr lang="en-US" altLang="ja-JP"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感度↓　特異度↑</a:t>
            </a:r>
          </a:p>
        </p:txBody>
      </p:sp>
      <p:sp>
        <p:nvSpPr>
          <p:cNvPr id="229" name="角丸四角形吹き出し 228"/>
          <p:cNvSpPr/>
          <p:nvPr/>
        </p:nvSpPr>
        <p:spPr>
          <a:xfrm>
            <a:off x="276752" y="5370105"/>
            <a:ext cx="2742464" cy="763953"/>
          </a:xfrm>
          <a:prstGeom prst="wedgeRoundRectCallout">
            <a:avLst>
              <a:gd name="adj1" fmla="val -14762"/>
              <a:gd name="adj2" fmla="val -46079"/>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じゃあどのカットオフ値が良いの？</a:t>
            </a:r>
            <a:endParaRPr lang="en-US" altLang="ja-JP"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ROC</a:t>
            </a:r>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曲線を描いてみる（後述）</a:t>
            </a:r>
            <a:endPar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30" name="テキスト ボックス 229"/>
          <p:cNvSpPr txBox="1"/>
          <p:nvPr/>
        </p:nvSpPr>
        <p:spPr>
          <a:xfrm>
            <a:off x="771298" y="1803613"/>
            <a:ext cx="1107996" cy="369332"/>
          </a:xfrm>
          <a:prstGeom prst="rect">
            <a:avLst/>
          </a:prstGeom>
          <a:noFill/>
        </p:spPr>
        <p:txBody>
          <a:bodyPr wrap="none" rtlCol="0">
            <a:spAutoFit/>
          </a:bodyPr>
          <a:lstStyle/>
          <a:p>
            <a:r>
              <a:rPr lang="ja-JP" altLang="en-US"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疾患あり</a:t>
            </a:r>
            <a:endParaRPr lang="ja-JP" altLang="en-US"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31" name="テキスト ボックス 230"/>
          <p:cNvSpPr txBox="1"/>
          <p:nvPr/>
        </p:nvSpPr>
        <p:spPr>
          <a:xfrm>
            <a:off x="7649022" y="1787292"/>
            <a:ext cx="1107996" cy="369332"/>
          </a:xfrm>
          <a:prstGeom prst="rect">
            <a:avLst/>
          </a:prstGeom>
          <a:noFill/>
        </p:spPr>
        <p:txBody>
          <a:bodyPr wrap="none" rtlCol="0">
            <a:spAutoFit/>
          </a:bodyPr>
          <a:lstStyle/>
          <a:p>
            <a:r>
              <a:rPr lang="ja-JP" altLang="en-US"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疾患なし</a:t>
            </a:r>
            <a:endParaRPr lang="ja-JP" altLang="en-US"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Tree>
    <p:extLst>
      <p:ext uri="{BB962C8B-B14F-4D97-AF65-F5344CB8AC3E}">
        <p14:creationId xmlns:p14="http://schemas.microsoft.com/office/powerpoint/2010/main" val="1834965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28650" y="434459"/>
            <a:ext cx="7886700" cy="1325563"/>
          </a:xfrm>
        </p:spPr>
        <p:txBody>
          <a:bodyPr/>
          <a:lstStyle/>
          <a:p>
            <a:r>
              <a:rPr lang="ja-JP" altLang="en-US" dirty="0" smtClean="0"/>
              <a:t>カットオフ値</a:t>
            </a:r>
            <a:r>
              <a:rPr lang="ja-JP" altLang="en-US" dirty="0"/>
              <a:t>を設定する</a:t>
            </a:r>
            <a:endParaRPr kumimoji="1" lang="ja-JP" altLang="en-US" dirty="0"/>
          </a:p>
        </p:txBody>
      </p:sp>
      <p:sp>
        <p:nvSpPr>
          <p:cNvPr id="5" name="コンテンツ プレースホルダ 2"/>
          <p:cNvSpPr txBox="1">
            <a:spLocks/>
          </p:cNvSpPr>
          <p:nvPr/>
        </p:nvSpPr>
        <p:spPr>
          <a:xfrm>
            <a:off x="827584" y="1563148"/>
            <a:ext cx="8058149" cy="44581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rgbClr val="000042"/>
                </a:solidFill>
                <a:latin typeface="メイリオ" panose="020B0604030504040204" pitchFamily="50" charset="-128"/>
                <a:ea typeface="メイリオ" panose="020B0604030504040204" pitchFamily="50" charset="-128"/>
                <a:cs typeface="メイリオ" panose="020B0604030504040204" pitchFamily="50" charset="-128"/>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rgbClr val="000042"/>
                </a:solidFill>
                <a:latin typeface="メイリオ" panose="020B0604030504040204" pitchFamily="50" charset="-128"/>
                <a:ea typeface="メイリオ" panose="020B0604030504040204" pitchFamily="50" charset="-128"/>
                <a:cs typeface="メイリオ" panose="020B0604030504040204" pitchFamily="50" charset="-128"/>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rgbClr val="000042"/>
                </a:solidFill>
                <a:latin typeface="メイリオ" panose="020B0604030504040204" pitchFamily="50" charset="-128"/>
                <a:ea typeface="メイリオ" panose="020B0604030504040204" pitchFamily="50" charset="-128"/>
                <a:cs typeface="メイリオ" panose="020B0604030504040204" pitchFamily="50" charset="-128"/>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rgbClr val="000042"/>
                </a:solidFill>
                <a:latin typeface="メイリオ" panose="020B0604030504040204" pitchFamily="50" charset="-128"/>
                <a:ea typeface="メイリオ" panose="020B0604030504040204" pitchFamily="50" charset="-128"/>
                <a:cs typeface="メイリオ" panose="020B0604030504040204" pitchFamily="50" charset="-128"/>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rgbClr val="000042"/>
                </a:solidFill>
                <a:latin typeface="メイリオ" panose="020B0604030504040204" pitchFamily="50" charset="-128"/>
                <a:ea typeface="メイリオ" panose="020B0604030504040204" pitchFamily="50" charset="-128"/>
                <a:cs typeface="メイリオ"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400" dirty="0">
                <a:latin typeface="BIZ UDPゴシック" panose="020B0400000000000000" pitchFamily="50" charset="-128"/>
                <a:ea typeface="BIZ UDPゴシック" panose="020B0400000000000000" pitchFamily="50" charset="-128"/>
              </a:rPr>
              <a:t>考慮しなくてはならない点</a:t>
            </a:r>
            <a:endParaRPr lang="en-US" altLang="ja-JP" sz="2400" dirty="0">
              <a:latin typeface="BIZ UDPゴシック" panose="020B0400000000000000" pitchFamily="50" charset="-128"/>
              <a:ea typeface="BIZ UDPゴシック" panose="020B0400000000000000" pitchFamily="50" charset="-128"/>
            </a:endParaRPr>
          </a:p>
          <a:p>
            <a:pPr lvl="1"/>
            <a:r>
              <a:rPr lang="ja-JP" altLang="en-US" sz="2000" dirty="0">
                <a:latin typeface="BIZ UDPゴシック" panose="020B0400000000000000" pitchFamily="50" charset="-128"/>
                <a:ea typeface="BIZ UDPゴシック" panose="020B0400000000000000" pitchFamily="50" charset="-128"/>
              </a:rPr>
              <a:t>特異度高　→　感度低、見逃し（偽陰性）増</a:t>
            </a:r>
            <a:endParaRPr lang="en-US" altLang="ja-JP" sz="2000" dirty="0">
              <a:latin typeface="BIZ UDPゴシック" panose="020B0400000000000000" pitchFamily="50" charset="-128"/>
              <a:ea typeface="BIZ UDPゴシック" panose="020B0400000000000000" pitchFamily="50" charset="-128"/>
            </a:endParaRPr>
          </a:p>
          <a:p>
            <a:pPr lvl="1"/>
            <a:r>
              <a:rPr lang="ja-JP" altLang="en-US" sz="2000" dirty="0">
                <a:latin typeface="BIZ UDPゴシック" panose="020B0400000000000000" pitchFamily="50" charset="-128"/>
                <a:ea typeface="BIZ UDPゴシック" panose="020B0400000000000000" pitchFamily="50" charset="-128"/>
              </a:rPr>
              <a:t>感度高　   →　特異度低、不要な検査を受ける人（偽陽性）増</a:t>
            </a:r>
            <a:endParaRPr lang="en-US" altLang="ja-JP" sz="2000" dirty="0">
              <a:latin typeface="BIZ UDPゴシック" panose="020B0400000000000000" pitchFamily="50" charset="-128"/>
              <a:ea typeface="BIZ UDPゴシック" panose="020B0400000000000000" pitchFamily="50" charset="-128"/>
            </a:endParaRPr>
          </a:p>
          <a:p>
            <a:pPr lvl="1"/>
            <a:r>
              <a:rPr lang="ja-JP" altLang="en-US" sz="2000" dirty="0">
                <a:solidFill>
                  <a:srgbClr val="0070C0"/>
                </a:solidFill>
                <a:latin typeface="BIZ UDPゴシック" panose="020B0400000000000000" pitchFamily="50" charset="-128"/>
                <a:ea typeface="BIZ UDPゴシック" panose="020B0400000000000000" pitchFamily="50" charset="-128"/>
              </a:rPr>
              <a:t>真陽性</a:t>
            </a:r>
            <a:r>
              <a:rPr lang="ja-JP" altLang="en-US" sz="2000" dirty="0">
                <a:latin typeface="BIZ UDPゴシック" panose="020B0400000000000000" pitchFamily="50" charset="-128"/>
                <a:ea typeface="BIZ UDPゴシック" panose="020B0400000000000000" pitchFamily="50" charset="-128"/>
              </a:rPr>
              <a:t>　   →　治療につなげる、予後改善</a:t>
            </a:r>
            <a:endParaRPr lang="en-US" altLang="ja-JP" sz="2000" dirty="0">
              <a:latin typeface="BIZ UDPゴシック" panose="020B0400000000000000" pitchFamily="50" charset="-128"/>
              <a:ea typeface="BIZ UDPゴシック" panose="020B0400000000000000" pitchFamily="50" charset="-128"/>
            </a:endParaRPr>
          </a:p>
          <a:p>
            <a:pPr lvl="1"/>
            <a:r>
              <a:rPr lang="ja-JP" altLang="en-US" sz="2000" dirty="0">
                <a:solidFill>
                  <a:srgbClr val="00B050"/>
                </a:solidFill>
                <a:latin typeface="BIZ UDPゴシック" panose="020B0400000000000000" pitchFamily="50" charset="-128"/>
                <a:ea typeface="BIZ UDPゴシック" panose="020B0400000000000000" pitchFamily="50" charset="-128"/>
              </a:rPr>
              <a:t>偽陽性</a:t>
            </a:r>
            <a:r>
              <a:rPr lang="ja-JP" altLang="en-US" sz="2000" dirty="0">
                <a:latin typeface="BIZ UDPゴシック" panose="020B0400000000000000" pitchFamily="50" charset="-128"/>
                <a:ea typeface="BIZ UDPゴシック" panose="020B0400000000000000" pitchFamily="50" charset="-128"/>
              </a:rPr>
              <a:t>　   →　不要な検査による時間・費用の浪費、</a:t>
            </a:r>
            <a:endParaRPr lang="en-US" altLang="ja-JP" sz="2000" dirty="0">
              <a:latin typeface="BIZ UDPゴシック" panose="020B0400000000000000" pitchFamily="50" charset="-128"/>
              <a:ea typeface="BIZ UDPゴシック" panose="020B0400000000000000" pitchFamily="50" charset="-128"/>
            </a:endParaRPr>
          </a:p>
          <a:p>
            <a:pPr marL="457200" lvl="1" indent="0">
              <a:buNone/>
            </a:pPr>
            <a:r>
              <a:rPr lang="ja-JP" altLang="en-US" sz="2000" dirty="0">
                <a:latin typeface="BIZ UDPゴシック" panose="020B0400000000000000" pitchFamily="50" charset="-128"/>
                <a:ea typeface="BIZ UDPゴシック" panose="020B0400000000000000" pitchFamily="50" charset="-128"/>
              </a:rPr>
              <a:t>　　　　　　   　対象者への心理・肉体的負担、合併症のリスク</a:t>
            </a:r>
            <a:endParaRPr lang="en-US" altLang="ja-JP" sz="2000" dirty="0">
              <a:latin typeface="BIZ UDPゴシック" panose="020B0400000000000000" pitchFamily="50" charset="-128"/>
              <a:ea typeface="BIZ UDPゴシック" panose="020B0400000000000000" pitchFamily="50" charset="-128"/>
            </a:endParaRPr>
          </a:p>
          <a:p>
            <a:pPr lvl="1"/>
            <a:r>
              <a:rPr lang="ja-JP" altLang="en-US" sz="2000" dirty="0">
                <a:solidFill>
                  <a:srgbClr val="FF0066"/>
                </a:solidFill>
                <a:latin typeface="BIZ UDPゴシック" panose="020B0400000000000000" pitchFamily="50" charset="-128"/>
                <a:ea typeface="BIZ UDPゴシック" panose="020B0400000000000000" pitchFamily="50" charset="-128"/>
              </a:rPr>
              <a:t>偽陰性</a:t>
            </a:r>
            <a:r>
              <a:rPr lang="ja-JP" altLang="en-US" sz="2000" dirty="0">
                <a:latin typeface="BIZ UDPゴシック" panose="020B0400000000000000" pitchFamily="50" charset="-128"/>
                <a:ea typeface="BIZ UDPゴシック" panose="020B0400000000000000" pitchFamily="50" charset="-128"/>
              </a:rPr>
              <a:t>　   →　見逃しによる症状悪化</a:t>
            </a:r>
            <a:endParaRPr lang="en-US" altLang="ja-JP" sz="2000" dirty="0">
              <a:latin typeface="BIZ UDPゴシック" panose="020B0400000000000000" pitchFamily="50" charset="-128"/>
              <a:ea typeface="BIZ UDPゴシック" panose="020B0400000000000000" pitchFamily="50" charset="-128"/>
            </a:endParaRPr>
          </a:p>
          <a:p>
            <a:pPr lvl="1"/>
            <a:r>
              <a:rPr lang="ja-JP" altLang="en-US" sz="2000" dirty="0">
                <a:solidFill>
                  <a:srgbClr val="FF6600"/>
                </a:solidFill>
                <a:latin typeface="BIZ UDPゴシック" panose="020B0400000000000000" pitchFamily="50" charset="-128"/>
                <a:ea typeface="BIZ UDPゴシック" panose="020B0400000000000000" pitchFamily="50" charset="-128"/>
              </a:rPr>
              <a:t>真陰性</a:t>
            </a:r>
            <a:r>
              <a:rPr lang="ja-JP" altLang="en-US" sz="2000" dirty="0">
                <a:solidFill>
                  <a:srgbClr val="00B050"/>
                </a:solidFill>
                <a:latin typeface="BIZ UDPゴシック" panose="020B0400000000000000" pitchFamily="50" charset="-128"/>
                <a:ea typeface="BIZ UDPゴシック" panose="020B0400000000000000" pitchFamily="50" charset="-128"/>
              </a:rPr>
              <a:t>　   </a:t>
            </a:r>
            <a:r>
              <a:rPr lang="ja-JP" altLang="en-US" sz="2000" dirty="0">
                <a:latin typeface="BIZ UDPゴシック" panose="020B0400000000000000" pitchFamily="50" charset="-128"/>
                <a:ea typeface="BIZ UDPゴシック" panose="020B0400000000000000" pitchFamily="50" charset="-128"/>
              </a:rPr>
              <a:t>→　安心</a:t>
            </a:r>
          </a:p>
          <a:p>
            <a:pPr lvl="2"/>
            <a:endParaRPr lang="en-US" altLang="ja-JP" sz="16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ただし対象疾患により偽陰性と偽陽性のリスクは違う</a:t>
            </a:r>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総合的なリスクが最小になるのが最適のカットオフ</a:t>
            </a:r>
            <a:endParaRPr lang="en-US" altLang="ja-JP" sz="2400" dirty="0">
              <a:latin typeface="BIZ UDPゴシック" panose="020B0400000000000000" pitchFamily="50" charset="-128"/>
              <a:ea typeface="BIZ UDPゴシック" panose="020B0400000000000000" pitchFamily="50" charset="-128"/>
            </a:endParaRPr>
          </a:p>
          <a:p>
            <a:r>
              <a:rPr lang="en-US" altLang="ja-JP" sz="2400" b="1" dirty="0">
                <a:latin typeface="BIZ UDPゴシック" panose="020B0400000000000000" pitchFamily="50" charset="-128"/>
                <a:ea typeface="BIZ UDPゴシック" panose="020B0400000000000000" pitchFamily="50" charset="-128"/>
              </a:rPr>
              <a:t>ROC</a:t>
            </a:r>
            <a:r>
              <a:rPr lang="ja-JP" altLang="en-US" sz="2400" b="1" dirty="0">
                <a:latin typeface="BIZ UDPゴシック" panose="020B0400000000000000" pitchFamily="50" charset="-128"/>
                <a:ea typeface="BIZ UDPゴシック" panose="020B0400000000000000" pitchFamily="50" charset="-128"/>
              </a:rPr>
              <a:t>曲線を描いて最適なカットオフ値を設定する</a:t>
            </a:r>
            <a:endParaRPr lang="en-US" altLang="ja-JP" sz="2400" b="1" dirty="0">
              <a:latin typeface="BIZ UDPゴシック" panose="020B0400000000000000" pitchFamily="50" charset="-128"/>
              <a:ea typeface="BIZ UDPゴシック" panose="020B0400000000000000" pitchFamily="50" charset="-128"/>
            </a:endParaRPr>
          </a:p>
          <a:p>
            <a:endParaRPr lang="ja-JP" altLang="en-US" sz="2400" dirty="0">
              <a:latin typeface="BIZ UDPゴシック" panose="020B0400000000000000" pitchFamily="50" charset="-128"/>
              <a:ea typeface="BIZ UDPゴシック" panose="020B0400000000000000" pitchFamily="50" charset="-128"/>
            </a:endParaRPr>
          </a:p>
        </p:txBody>
      </p:sp>
      <p:sp>
        <p:nvSpPr>
          <p:cNvPr id="7" name="日付プレースホルダー 6"/>
          <p:cNvSpPr>
            <a:spLocks noGrp="1"/>
          </p:cNvSpPr>
          <p:nvPr>
            <p:ph type="dt" sz="half" idx="10"/>
          </p:nvPr>
        </p:nvSpPr>
        <p:spPr/>
        <p:txBody>
          <a:bodyPr/>
          <a:lstStyle/>
          <a:p>
            <a:r>
              <a:rPr lang="en-US" altLang="ja-JP" smtClean="0"/>
              <a:t>2021/06/23</a:t>
            </a:r>
            <a:endParaRPr lang="ja-JP" altLang="en-US" dirty="0"/>
          </a:p>
        </p:txBody>
      </p:sp>
      <p:sp>
        <p:nvSpPr>
          <p:cNvPr id="8" name="フッター プレースホルダー 7"/>
          <p:cNvSpPr>
            <a:spLocks noGrp="1"/>
          </p:cNvSpPr>
          <p:nvPr>
            <p:ph type="ftr" sz="quarter" idx="11"/>
          </p:nvPr>
        </p:nvSpPr>
        <p:spPr/>
        <p:txBody>
          <a:bodyPr/>
          <a:lstStyle/>
          <a:p>
            <a:r>
              <a:rPr kumimoji="1" lang="en-US" altLang="ja-JP" smtClean="0"/>
              <a:t>(C) 2021 Masako Kakizaki</a:t>
            </a:r>
            <a:endParaRPr kumimoji="1" lang="ja-JP" altLang="en-US"/>
          </a:p>
        </p:txBody>
      </p:sp>
    </p:spTree>
    <p:extLst>
      <p:ext uri="{BB962C8B-B14F-4D97-AF65-F5344CB8AC3E}">
        <p14:creationId xmlns:p14="http://schemas.microsoft.com/office/powerpoint/2010/main" val="36466455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6027" y="261043"/>
            <a:ext cx="6172200" cy="857250"/>
          </a:xfrm>
        </p:spPr>
        <p:txBody>
          <a:bodyPr/>
          <a:lstStyle/>
          <a:p>
            <a:r>
              <a:rPr kumimoji="1" lang="ja-JP" altLang="en-US" dirty="0">
                <a:solidFill>
                  <a:srgbClr val="FF0066"/>
                </a:solidFill>
              </a:rPr>
              <a:t>例：</a:t>
            </a:r>
            <a:r>
              <a:rPr kumimoji="1" lang="en-US" altLang="ja-JP" dirty="0">
                <a:solidFill>
                  <a:srgbClr val="FF0066"/>
                </a:solidFill>
              </a:rPr>
              <a:t>HIV</a:t>
            </a:r>
            <a:r>
              <a:rPr kumimoji="1" lang="ja-JP" altLang="en-US" dirty="0">
                <a:solidFill>
                  <a:srgbClr val="FF0066"/>
                </a:solidFill>
              </a:rPr>
              <a:t>感染</a:t>
            </a:r>
          </a:p>
        </p:txBody>
      </p:sp>
      <p:sp>
        <p:nvSpPr>
          <p:cNvPr id="3" name="コンテンツ プレースホルダー 2"/>
          <p:cNvSpPr>
            <a:spLocks noGrp="1"/>
          </p:cNvSpPr>
          <p:nvPr>
            <p:ph idx="1"/>
          </p:nvPr>
        </p:nvSpPr>
        <p:spPr>
          <a:xfrm>
            <a:off x="426027" y="1118293"/>
            <a:ext cx="8291946" cy="4134328"/>
          </a:xfrm>
        </p:spPr>
        <p:txBody>
          <a:bodyPr>
            <a:normAutofit fontScale="77500" lnSpcReduction="20000"/>
          </a:bodyPr>
          <a:lstStyle/>
          <a:p>
            <a:pPr>
              <a:lnSpc>
                <a:spcPct val="120000"/>
              </a:lnSpc>
            </a:pPr>
            <a:r>
              <a:rPr kumimoji="1" lang="ja-JP" altLang="en-US" dirty="0">
                <a:solidFill>
                  <a:srgbClr val="000042"/>
                </a:solidFill>
              </a:rPr>
              <a:t>治療法が確立せず、また</a:t>
            </a:r>
            <a:r>
              <a:rPr kumimoji="1" lang="en-US" altLang="ja-JP" dirty="0">
                <a:solidFill>
                  <a:srgbClr val="000042"/>
                </a:solidFill>
              </a:rPr>
              <a:t>HIV</a:t>
            </a:r>
            <a:r>
              <a:rPr kumimoji="1" lang="ja-JP" altLang="en-US" dirty="0">
                <a:solidFill>
                  <a:srgbClr val="000042"/>
                </a:solidFill>
              </a:rPr>
              <a:t>であることが非常に恥ずかしいと感じられていた時代</a:t>
            </a:r>
            <a:endParaRPr kumimoji="1" lang="en-US" altLang="ja-JP" dirty="0">
              <a:solidFill>
                <a:srgbClr val="000042"/>
              </a:solidFill>
            </a:endParaRPr>
          </a:p>
          <a:p>
            <a:pPr lvl="1">
              <a:lnSpc>
                <a:spcPct val="120000"/>
              </a:lnSpc>
            </a:pPr>
            <a:r>
              <a:rPr lang="ja-JP" altLang="en-US" dirty="0">
                <a:solidFill>
                  <a:srgbClr val="000042"/>
                </a:solidFill>
              </a:rPr>
              <a:t>疾患を早期発見するメリットが小さく、また疾患を持つかもしれないというラベリングを受けることは非常に対象者にとって苦痛</a:t>
            </a:r>
            <a:endParaRPr lang="en-US" altLang="ja-JP" dirty="0">
              <a:solidFill>
                <a:srgbClr val="000042"/>
              </a:solidFill>
            </a:endParaRPr>
          </a:p>
          <a:p>
            <a:pPr lvl="1">
              <a:lnSpc>
                <a:spcPct val="120000"/>
              </a:lnSpc>
            </a:pPr>
            <a:r>
              <a:rPr kumimoji="1" lang="ja-JP" altLang="en-US" dirty="0">
                <a:solidFill>
                  <a:srgbClr val="000042"/>
                </a:solidFill>
              </a:rPr>
              <a:t>多少見逃しがあっても、特異度を高めて</a:t>
            </a:r>
            <a:r>
              <a:rPr kumimoji="1" lang="ja-JP" altLang="en-US" b="1" u="sng" dirty="0" smtClean="0">
                <a:solidFill>
                  <a:srgbClr val="FF0066"/>
                </a:solidFill>
              </a:rPr>
              <a:t>偽陽性</a:t>
            </a:r>
            <a:r>
              <a:rPr kumimoji="1" lang="ja-JP" altLang="en-US" dirty="0">
                <a:solidFill>
                  <a:srgbClr val="000042"/>
                </a:solidFill>
              </a:rPr>
              <a:t>の人数を少なくするというカットオフが</a:t>
            </a:r>
            <a:r>
              <a:rPr kumimoji="1" lang="ja-JP" altLang="en-US" dirty="0" smtClean="0">
                <a:solidFill>
                  <a:srgbClr val="000042"/>
                </a:solidFill>
              </a:rPr>
              <a:t>望ましかった</a:t>
            </a:r>
            <a:endParaRPr lang="en-US" altLang="ja-JP" dirty="0">
              <a:solidFill>
                <a:srgbClr val="000042"/>
              </a:solidFill>
            </a:endParaRPr>
          </a:p>
          <a:p>
            <a:pPr>
              <a:lnSpc>
                <a:spcPct val="120000"/>
              </a:lnSpc>
            </a:pPr>
            <a:r>
              <a:rPr kumimoji="1" lang="ja-JP" altLang="en-US" dirty="0">
                <a:solidFill>
                  <a:srgbClr val="000042"/>
                </a:solidFill>
              </a:rPr>
              <a:t>治療法が進歩し、</a:t>
            </a:r>
            <a:r>
              <a:rPr kumimoji="1" lang="en-US" altLang="ja-JP" smtClean="0">
                <a:solidFill>
                  <a:srgbClr val="000042"/>
                </a:solidFill>
              </a:rPr>
              <a:t>HIV</a:t>
            </a:r>
            <a:r>
              <a:rPr kumimoji="1" lang="ja-JP" altLang="en-US" dirty="0">
                <a:solidFill>
                  <a:srgbClr val="000042"/>
                </a:solidFill>
              </a:rPr>
              <a:t>の存在もそれほど奇異の目で見られなくなってきた状態</a:t>
            </a:r>
            <a:endParaRPr kumimoji="1" lang="en-US" altLang="ja-JP" dirty="0">
              <a:solidFill>
                <a:srgbClr val="000042"/>
              </a:solidFill>
            </a:endParaRPr>
          </a:p>
          <a:p>
            <a:pPr lvl="1">
              <a:lnSpc>
                <a:spcPct val="120000"/>
              </a:lnSpc>
            </a:pPr>
            <a:r>
              <a:rPr lang="ja-JP" altLang="en-US" dirty="0">
                <a:solidFill>
                  <a:srgbClr val="000042"/>
                </a:solidFill>
              </a:rPr>
              <a:t>疾患を発見するメリットは大きく、また</a:t>
            </a:r>
            <a:r>
              <a:rPr lang="ja-JP" altLang="en-US" b="1" u="sng" dirty="0" smtClean="0">
                <a:solidFill>
                  <a:srgbClr val="FF0066"/>
                </a:solidFill>
              </a:rPr>
              <a:t>偽陽性</a:t>
            </a:r>
            <a:r>
              <a:rPr lang="ja-JP" altLang="en-US" dirty="0">
                <a:solidFill>
                  <a:srgbClr val="000042"/>
                </a:solidFill>
              </a:rPr>
              <a:t>によるラベリングのデメリットも小さくなる</a:t>
            </a:r>
            <a:endParaRPr lang="en-US" altLang="ja-JP" dirty="0">
              <a:solidFill>
                <a:srgbClr val="000042"/>
              </a:solidFill>
            </a:endParaRPr>
          </a:p>
          <a:p>
            <a:pPr lvl="1">
              <a:lnSpc>
                <a:spcPct val="120000"/>
              </a:lnSpc>
            </a:pPr>
            <a:r>
              <a:rPr kumimoji="1" lang="ja-JP" altLang="en-US" dirty="0">
                <a:solidFill>
                  <a:srgbClr val="000042"/>
                </a:solidFill>
              </a:rPr>
              <a:t>この場合、早期発見のメリットが大きいため感度を高めて</a:t>
            </a:r>
            <a:r>
              <a:rPr kumimoji="1" lang="ja-JP" altLang="en-US" b="1" u="sng" dirty="0">
                <a:solidFill>
                  <a:srgbClr val="FF0066"/>
                </a:solidFill>
              </a:rPr>
              <a:t>偽陰性</a:t>
            </a:r>
            <a:r>
              <a:rPr kumimoji="1" lang="ja-JP" altLang="en-US" dirty="0">
                <a:solidFill>
                  <a:srgbClr val="000042"/>
                </a:solidFill>
              </a:rPr>
              <a:t>者の人数を減らすというカットオフに変化していく</a:t>
            </a:r>
            <a:endParaRPr kumimoji="1" lang="en-US" altLang="ja-JP" dirty="0">
              <a:solidFill>
                <a:srgbClr val="000042"/>
              </a:solidFill>
            </a:endParaRPr>
          </a:p>
        </p:txBody>
      </p:sp>
      <p:sp>
        <p:nvSpPr>
          <p:cNvPr id="4" name="テキスト ボックス 3"/>
          <p:cNvSpPr txBox="1"/>
          <p:nvPr/>
        </p:nvSpPr>
        <p:spPr>
          <a:xfrm>
            <a:off x="636270" y="5515266"/>
            <a:ext cx="7879080" cy="830997"/>
          </a:xfrm>
          <a:prstGeom prst="rect">
            <a:avLst/>
          </a:prstGeom>
          <a:noFill/>
          <a:ln>
            <a:solidFill>
              <a:srgbClr val="FF0066"/>
            </a:solidFill>
          </a:ln>
        </p:spPr>
        <p:txBody>
          <a:bodyPr wrap="none" rtlCol="0">
            <a:spAutoFit/>
          </a:bodyPr>
          <a:lstStyle/>
          <a:p>
            <a:pPr algn="ctr"/>
            <a:r>
              <a:rPr lang="ja-JP" altLang="en-US" sz="2400"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同じ検査であっても、治療方法の進歩や有病率の変化で</a:t>
            </a:r>
            <a:endParaRPr lang="en-US" altLang="ja-JP" sz="2400"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r>
              <a:rPr lang="ja-JP" altLang="en-US" sz="2400"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カットオフ</a:t>
            </a:r>
            <a:r>
              <a:rPr lang="ja-JP" altLang="en-US" sz="2400"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は変化する！</a:t>
            </a:r>
          </a:p>
        </p:txBody>
      </p:sp>
      <p:sp>
        <p:nvSpPr>
          <p:cNvPr id="8" name="日付プレースホルダー 7"/>
          <p:cNvSpPr>
            <a:spLocks noGrp="1"/>
          </p:cNvSpPr>
          <p:nvPr>
            <p:ph type="dt" sz="half" idx="10"/>
          </p:nvPr>
        </p:nvSpPr>
        <p:spPr/>
        <p:txBody>
          <a:bodyPr/>
          <a:lstStyle/>
          <a:p>
            <a:r>
              <a:rPr lang="en-US" altLang="ja-JP" smtClean="0"/>
              <a:t>2021/06/23</a:t>
            </a:r>
            <a:endParaRPr lang="ja-JP" altLang="en-US" dirty="0"/>
          </a:p>
        </p:txBody>
      </p:sp>
      <p:sp>
        <p:nvSpPr>
          <p:cNvPr id="9" name="フッター プレースホルダー 8"/>
          <p:cNvSpPr>
            <a:spLocks noGrp="1"/>
          </p:cNvSpPr>
          <p:nvPr>
            <p:ph type="ftr" sz="quarter" idx="11"/>
          </p:nvPr>
        </p:nvSpPr>
        <p:spPr/>
        <p:txBody>
          <a:bodyPr/>
          <a:lstStyle/>
          <a:p>
            <a:r>
              <a:rPr kumimoji="1" lang="en-US" altLang="ja-JP" smtClean="0"/>
              <a:t>(C) 2021 Masako Kakizaki</a:t>
            </a:r>
            <a:endParaRPr kumimoji="1" lang="ja-JP" altLang="en-US"/>
          </a:p>
        </p:txBody>
      </p:sp>
    </p:spTree>
    <p:extLst>
      <p:ext uri="{BB962C8B-B14F-4D97-AF65-F5344CB8AC3E}">
        <p14:creationId xmlns:p14="http://schemas.microsoft.com/office/powerpoint/2010/main" val="36749719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二等辺三角形 18"/>
          <p:cNvSpPr/>
          <p:nvPr/>
        </p:nvSpPr>
        <p:spPr>
          <a:xfrm rot="10271245">
            <a:off x="8008636" y="5032293"/>
            <a:ext cx="438489" cy="509859"/>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 name="正方形/長方形 14"/>
          <p:cNvSpPr/>
          <p:nvPr/>
        </p:nvSpPr>
        <p:spPr>
          <a:xfrm>
            <a:off x="8283318" y="4978898"/>
            <a:ext cx="755159" cy="9671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 name="タイトル 1"/>
          <p:cNvSpPr>
            <a:spLocks noGrp="1"/>
          </p:cNvSpPr>
          <p:nvPr>
            <p:ph type="title"/>
          </p:nvPr>
        </p:nvSpPr>
        <p:spPr/>
        <p:txBody>
          <a:bodyPr/>
          <a:lstStyle/>
          <a:p>
            <a:r>
              <a:rPr kumimoji="1" lang="en-US" altLang="ja-JP" dirty="0" smtClean="0">
                <a:solidFill>
                  <a:srgbClr val="FF0066"/>
                </a:solidFill>
              </a:rPr>
              <a:t>ROC</a:t>
            </a:r>
            <a:r>
              <a:rPr kumimoji="1" lang="ja-JP" altLang="en-US" sz="2000" dirty="0" smtClean="0">
                <a:solidFill>
                  <a:srgbClr val="FF0066"/>
                </a:solidFill>
              </a:rPr>
              <a:t>（</a:t>
            </a:r>
            <a:r>
              <a:rPr lang="en-US" altLang="ja-JP" sz="2000" dirty="0"/>
              <a:t>Receiver operating </a:t>
            </a:r>
            <a:r>
              <a:rPr lang="en-US" altLang="ja-JP" sz="2000" dirty="0" smtClean="0"/>
              <a:t>characteristic</a:t>
            </a:r>
            <a:r>
              <a:rPr lang="ja-JP" altLang="en-US" sz="2000" dirty="0" smtClean="0"/>
              <a:t>）</a:t>
            </a:r>
            <a:r>
              <a:rPr kumimoji="1" lang="ja-JP" altLang="en-US" dirty="0" smtClean="0">
                <a:solidFill>
                  <a:srgbClr val="FF0066"/>
                </a:solidFill>
              </a:rPr>
              <a:t>曲線</a:t>
            </a:r>
            <a:endParaRPr kumimoji="1" lang="ja-JP" altLang="en-US" dirty="0">
              <a:solidFill>
                <a:srgbClr val="FF0066"/>
              </a:solidFill>
            </a:endParaRPr>
          </a:p>
        </p:txBody>
      </p:sp>
      <p:sp>
        <p:nvSpPr>
          <p:cNvPr id="3" name="コンテンツ プレースホルダー 2"/>
          <p:cNvSpPr>
            <a:spLocks noGrp="1"/>
          </p:cNvSpPr>
          <p:nvPr>
            <p:ph sz="half" idx="1"/>
          </p:nvPr>
        </p:nvSpPr>
        <p:spPr>
          <a:xfrm>
            <a:off x="717256" y="1519029"/>
            <a:ext cx="7886700" cy="2351520"/>
          </a:xfrm>
        </p:spPr>
        <p:txBody>
          <a:bodyPr>
            <a:noAutofit/>
          </a:bodyPr>
          <a:lstStyle/>
          <a:p>
            <a:r>
              <a:rPr lang="ja-JP" altLang="en-US" sz="2000" dirty="0" smtClean="0">
                <a:solidFill>
                  <a:srgbClr val="000042"/>
                </a:solidFill>
              </a:rPr>
              <a:t>元来</a:t>
            </a:r>
            <a:r>
              <a:rPr lang="ja-JP" altLang="en-US" sz="2000" dirty="0">
                <a:solidFill>
                  <a:srgbClr val="000042"/>
                </a:solidFill>
              </a:rPr>
              <a:t>は第二次世界大戦中に開発されたレーダーの測定能力の評価に関する種々の研究や理論が</a:t>
            </a:r>
            <a:r>
              <a:rPr lang="en-US" altLang="ja-JP" sz="2000" dirty="0">
                <a:solidFill>
                  <a:srgbClr val="000042"/>
                </a:solidFill>
              </a:rPr>
              <a:t>1970</a:t>
            </a:r>
            <a:r>
              <a:rPr lang="ja-JP" altLang="en-US" sz="2000" dirty="0">
                <a:solidFill>
                  <a:srgbClr val="000042"/>
                </a:solidFill>
              </a:rPr>
              <a:t>年以降医療への応用に試みられるようになったもの</a:t>
            </a:r>
            <a:endParaRPr lang="en-US" altLang="ja-JP" sz="2000" dirty="0">
              <a:solidFill>
                <a:srgbClr val="000042"/>
              </a:solidFill>
            </a:endParaRPr>
          </a:p>
          <a:p>
            <a:r>
              <a:rPr lang="ja-JP" altLang="en-US" sz="2000" b="1" dirty="0" smtClean="0">
                <a:solidFill>
                  <a:srgbClr val="000042"/>
                </a:solidFill>
              </a:rPr>
              <a:t>感度・特異度を視覚的に表したもの</a:t>
            </a:r>
            <a:endParaRPr lang="en-US" altLang="ja-JP" sz="2000" b="1" dirty="0" smtClean="0">
              <a:solidFill>
                <a:srgbClr val="000042"/>
              </a:solidFill>
            </a:endParaRPr>
          </a:p>
          <a:p>
            <a:r>
              <a:rPr lang="ja-JP" altLang="en-US" sz="2000" b="1" dirty="0" smtClean="0">
                <a:solidFill>
                  <a:srgbClr val="000042"/>
                </a:solidFill>
              </a:rPr>
              <a:t>診断カットオフ値の設定と複数検査の優劣比較が可能</a:t>
            </a:r>
            <a:endParaRPr lang="en-US" altLang="ja-JP" sz="2000" b="1" dirty="0" smtClean="0">
              <a:solidFill>
                <a:srgbClr val="000042"/>
              </a:solidFill>
            </a:endParaRPr>
          </a:p>
          <a:p>
            <a:r>
              <a:rPr lang="en-US" altLang="ja-JP" sz="2000" dirty="0" smtClean="0"/>
              <a:t>ROC</a:t>
            </a:r>
            <a:r>
              <a:rPr lang="ja-JP" altLang="en-US" sz="2000" dirty="0"/>
              <a:t>曲線の曲面下面積（</a:t>
            </a:r>
            <a:r>
              <a:rPr lang="en-US" altLang="ja-JP" sz="2000" dirty="0"/>
              <a:t>Area under the curve</a:t>
            </a:r>
            <a:r>
              <a:rPr lang="ja-JP" altLang="en-US" sz="2000" dirty="0"/>
              <a:t>）の大きさで検査の精度の優劣を</a:t>
            </a:r>
            <a:r>
              <a:rPr lang="ja-JP" altLang="en-US" sz="2000" dirty="0" smtClean="0"/>
              <a:t>比較</a:t>
            </a:r>
            <a:endParaRPr lang="ja-JP" altLang="en-US" sz="2000" dirty="0"/>
          </a:p>
          <a:p>
            <a:endParaRPr lang="en-US" altLang="ja-JP" sz="2000" b="1" dirty="0" smtClean="0">
              <a:solidFill>
                <a:srgbClr val="000042"/>
              </a:solidFill>
            </a:endParaRPr>
          </a:p>
          <a:p>
            <a:endParaRPr lang="en-US" altLang="ja-JP" sz="2000" dirty="0">
              <a:solidFill>
                <a:srgbClr val="000042"/>
              </a:solidFill>
            </a:endParaRPr>
          </a:p>
        </p:txBody>
      </p:sp>
      <p:sp>
        <p:nvSpPr>
          <p:cNvPr id="6" name="テキスト ボックス 5"/>
          <p:cNvSpPr txBox="1"/>
          <p:nvPr/>
        </p:nvSpPr>
        <p:spPr>
          <a:xfrm>
            <a:off x="5179925" y="5886697"/>
            <a:ext cx="307777" cy="352904"/>
          </a:xfrm>
          <a:prstGeom prst="rect">
            <a:avLst/>
          </a:prstGeom>
          <a:noFill/>
        </p:spPr>
        <p:txBody>
          <a:bodyPr vert="eaVert" wrap="square" rtlCol="0">
            <a:spAutoFit/>
          </a:bodyPr>
          <a:lstStyle/>
          <a:p>
            <a:r>
              <a:rPr kumimoji="1" lang="ja-JP" altLang="en-US" sz="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感度</a:t>
            </a:r>
          </a:p>
        </p:txBody>
      </p:sp>
      <p:sp>
        <p:nvSpPr>
          <p:cNvPr id="9" name="テキスト ボックス 8"/>
          <p:cNvSpPr txBox="1"/>
          <p:nvPr/>
        </p:nvSpPr>
        <p:spPr>
          <a:xfrm>
            <a:off x="8348474" y="4725705"/>
            <a:ext cx="492443" cy="215444"/>
          </a:xfrm>
          <a:prstGeom prst="rect">
            <a:avLst/>
          </a:prstGeom>
          <a:noFill/>
        </p:spPr>
        <p:txBody>
          <a:bodyPr wrap="none" rtlCol="0">
            <a:spAutoFit/>
          </a:bodyPr>
          <a:lstStyle/>
          <a:p>
            <a:r>
              <a:rPr kumimoji="1" lang="ja-JP" altLang="en-US" sz="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特異度</a:t>
            </a:r>
          </a:p>
        </p:txBody>
      </p:sp>
      <p:sp>
        <p:nvSpPr>
          <p:cNvPr id="12" name="テキスト ボックス 11"/>
          <p:cNvSpPr txBox="1"/>
          <p:nvPr/>
        </p:nvSpPr>
        <p:spPr>
          <a:xfrm>
            <a:off x="8794828" y="4712167"/>
            <a:ext cx="420308" cy="246221"/>
          </a:xfrm>
          <a:prstGeom prst="rect">
            <a:avLst/>
          </a:prstGeom>
          <a:noFill/>
        </p:spPr>
        <p:txBody>
          <a:bodyPr wrap="none" rtlCol="0">
            <a:spAutoFit/>
          </a:bodyPr>
          <a:lstStyle/>
          <a:p>
            <a:r>
              <a:rPr lang="en-US" altLang="ja-JP" sz="1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r>
              <a:rPr kumimoji="1" lang="en-US" altLang="ja-JP" sz="1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1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3" name="テキスト ボックス 12"/>
          <p:cNvSpPr txBox="1"/>
          <p:nvPr/>
        </p:nvSpPr>
        <p:spPr>
          <a:xfrm>
            <a:off x="5217854" y="6296125"/>
            <a:ext cx="396262" cy="230832"/>
          </a:xfrm>
          <a:prstGeom prst="rect">
            <a:avLst/>
          </a:prstGeom>
          <a:noFill/>
        </p:spPr>
        <p:txBody>
          <a:bodyPr wrap="none" rtlCol="0">
            <a:spAutoFit/>
          </a:bodyPr>
          <a:lstStyle/>
          <a:p>
            <a:r>
              <a:rPr lang="en-US" altLang="ja-JP" sz="9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r>
              <a:rPr kumimoji="1" lang="en-US" altLang="ja-JP" sz="9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9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4" name="正方形/長方形 13"/>
          <p:cNvSpPr/>
          <p:nvPr/>
        </p:nvSpPr>
        <p:spPr>
          <a:xfrm>
            <a:off x="7540875" y="5671571"/>
            <a:ext cx="1516741" cy="79303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7" name="テキスト ボックス 16"/>
          <p:cNvSpPr txBox="1"/>
          <p:nvPr/>
        </p:nvSpPr>
        <p:spPr>
          <a:xfrm>
            <a:off x="7590723" y="6187258"/>
            <a:ext cx="1956048" cy="276999"/>
          </a:xfrm>
          <a:prstGeom prst="rect">
            <a:avLst/>
          </a:prstGeom>
          <a:noFill/>
        </p:spPr>
        <p:txBody>
          <a:bodyPr wrap="square" rtlCol="0">
            <a:spAutoFit/>
          </a:bodyPr>
          <a:lstStyle/>
          <a:p>
            <a:r>
              <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曲</a:t>
            </a:r>
            <a:r>
              <a:rPr kumimoji="1"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面下面積（</a:t>
            </a:r>
            <a:r>
              <a:rPr kumimoji="1" lang="en-US" altLang="ja-JP"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AUC</a:t>
            </a:r>
            <a:r>
              <a:rPr kumimoji="1"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p:txBody>
      </p:sp>
      <p:sp>
        <p:nvSpPr>
          <p:cNvPr id="23" name="日付プレースホルダー 22"/>
          <p:cNvSpPr>
            <a:spLocks noGrp="1"/>
          </p:cNvSpPr>
          <p:nvPr>
            <p:ph type="dt" sz="half" idx="10"/>
          </p:nvPr>
        </p:nvSpPr>
        <p:spPr/>
        <p:txBody>
          <a:bodyPr/>
          <a:lstStyle/>
          <a:p>
            <a:r>
              <a:rPr lang="en-US" altLang="ja-JP" smtClean="0"/>
              <a:t>2021/06/23</a:t>
            </a:r>
            <a:endParaRPr lang="ja-JP" altLang="en-US" dirty="0"/>
          </a:p>
        </p:txBody>
      </p:sp>
      <p:sp>
        <p:nvSpPr>
          <p:cNvPr id="24" name="フッター プレースホルダー 23"/>
          <p:cNvSpPr>
            <a:spLocks noGrp="1"/>
          </p:cNvSpPr>
          <p:nvPr>
            <p:ph type="ftr" sz="quarter" idx="11"/>
          </p:nvPr>
        </p:nvSpPr>
        <p:spPr/>
        <p:txBody>
          <a:bodyPr/>
          <a:lstStyle/>
          <a:p>
            <a:r>
              <a:rPr kumimoji="1" lang="en-US" altLang="ja-JP" smtClean="0"/>
              <a:t>(C) 2021 Masako Kakizaki</a:t>
            </a:r>
            <a:endParaRPr kumimoji="1" lang="ja-JP" altLang="en-US"/>
          </a:p>
        </p:txBody>
      </p:sp>
      <p:sp>
        <p:nvSpPr>
          <p:cNvPr id="5" name="円弧 4"/>
          <p:cNvSpPr/>
          <p:nvPr/>
        </p:nvSpPr>
        <p:spPr>
          <a:xfrm rot="17203800">
            <a:off x="7411538" y="4971065"/>
            <a:ext cx="2140068" cy="2007822"/>
          </a:xfrm>
          <a:prstGeom prst="arc">
            <a:avLst>
              <a:gd name="adj1" fmla="val 16200000"/>
              <a:gd name="adj2" fmla="val 19042249"/>
            </a:avLst>
          </a:prstGeom>
          <a:solidFill>
            <a:schemeClr val="accent1">
              <a:lumMod val="40000"/>
              <a:lumOff val="60000"/>
            </a:schemeClr>
          </a:solidFill>
          <a:ln w="28575">
            <a:solidFill>
              <a:srgbClr val="00004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2" name="直線矢印コネクタ 21"/>
          <p:cNvCxnSpPr>
            <a:endCxn id="32" idx="1"/>
          </p:cNvCxnSpPr>
          <p:nvPr/>
        </p:nvCxnSpPr>
        <p:spPr>
          <a:xfrm>
            <a:off x="1895645" y="5007311"/>
            <a:ext cx="221429" cy="224903"/>
          </a:xfrm>
          <a:prstGeom prst="straightConnector1">
            <a:avLst/>
          </a:prstGeom>
          <a:ln>
            <a:solidFill>
              <a:srgbClr val="000042"/>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flipV="1">
            <a:off x="8022439" y="4976889"/>
            <a:ext cx="530446" cy="59207"/>
          </a:xfrm>
          <a:prstGeom prst="line">
            <a:avLst/>
          </a:prstGeom>
          <a:ln w="28575">
            <a:solidFill>
              <a:srgbClr val="000042"/>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1155401" y="4712979"/>
            <a:ext cx="723275" cy="253916"/>
          </a:xfrm>
          <a:prstGeom prst="rect">
            <a:avLst/>
          </a:prstGeom>
          <a:noFill/>
        </p:spPr>
        <p:txBody>
          <a:bodyPr wrap="none" rtlCol="0">
            <a:spAutoFit/>
          </a:bodyPr>
          <a:lstStyle/>
          <a:p>
            <a:r>
              <a:rPr kumimoji="1" lang="ja-JP" altLang="en-US" sz="1050" dirty="0" smtClean="0">
                <a:solidFill>
                  <a:srgbClr val="FF0066"/>
                </a:solidFill>
                <a:latin typeface="BIZ UDPゴシック" panose="020B0400000000000000" pitchFamily="50" charset="-128"/>
                <a:ea typeface="BIZ UDPゴシック" panose="020B0400000000000000" pitchFamily="50" charset="-128"/>
                <a:cs typeface="メイリオ" panose="020B0604030504040204" pitchFamily="50" charset="-128"/>
              </a:rPr>
              <a:t>理想の値</a:t>
            </a:r>
            <a:endParaRPr kumimoji="1" lang="ja-JP" altLang="en-US" sz="1050" dirty="0">
              <a:solidFill>
                <a:srgbClr val="FF0066"/>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8" name="テキスト ボックス 17"/>
          <p:cNvSpPr txBox="1"/>
          <p:nvPr/>
        </p:nvSpPr>
        <p:spPr>
          <a:xfrm>
            <a:off x="7818152" y="5584767"/>
            <a:ext cx="865943" cy="276999"/>
          </a:xfrm>
          <a:prstGeom prst="rect">
            <a:avLst/>
          </a:prstGeom>
          <a:noFill/>
        </p:spPr>
        <p:txBody>
          <a:bodyPr wrap="none" rtlCol="0">
            <a:spAutoFit/>
          </a:bodyPr>
          <a:lstStyle/>
          <a:p>
            <a:r>
              <a:rPr kumimoji="1" lang="en-US" altLang="ja-JP"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ROC</a:t>
            </a:r>
            <a:r>
              <a:rPr kumimoji="1"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曲線</a:t>
            </a:r>
          </a:p>
        </p:txBody>
      </p:sp>
      <p:cxnSp>
        <p:nvCxnSpPr>
          <p:cNvPr id="20" name="直線コネクタ 19"/>
          <p:cNvCxnSpPr/>
          <p:nvPr/>
        </p:nvCxnSpPr>
        <p:spPr>
          <a:xfrm>
            <a:off x="7759668" y="5236915"/>
            <a:ext cx="255504" cy="335817"/>
          </a:xfrm>
          <a:prstGeom prst="line">
            <a:avLst/>
          </a:prstGeom>
          <a:ln w="15875">
            <a:solidFill>
              <a:srgbClr val="000042"/>
            </a:solidFill>
            <a:headEnd type="triangle"/>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H="1">
            <a:off x="7480143" y="5678505"/>
            <a:ext cx="42104" cy="508625"/>
          </a:xfrm>
          <a:prstGeom prst="line">
            <a:avLst/>
          </a:prstGeom>
          <a:ln w="28575">
            <a:solidFill>
              <a:srgbClr val="000042"/>
            </a:solidFill>
          </a:ln>
        </p:spPr>
        <p:style>
          <a:lnRef idx="1">
            <a:schemeClr val="accent1"/>
          </a:lnRef>
          <a:fillRef idx="0">
            <a:schemeClr val="accent1"/>
          </a:fillRef>
          <a:effectRef idx="0">
            <a:schemeClr val="accent1"/>
          </a:effectRef>
          <a:fontRef idx="minor">
            <a:schemeClr val="tx1"/>
          </a:fontRef>
        </p:style>
      </p:cxnSp>
      <p:sp>
        <p:nvSpPr>
          <p:cNvPr id="26" name="二等辺三角形 25"/>
          <p:cNvSpPr/>
          <p:nvPr/>
        </p:nvSpPr>
        <p:spPr>
          <a:xfrm>
            <a:off x="7476259" y="5919244"/>
            <a:ext cx="111571" cy="545358"/>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8" name="円弧 37"/>
          <p:cNvSpPr/>
          <p:nvPr/>
        </p:nvSpPr>
        <p:spPr>
          <a:xfrm rot="18172236">
            <a:off x="5613623" y="5310291"/>
            <a:ext cx="1385042" cy="1202975"/>
          </a:xfrm>
          <a:prstGeom prst="arc">
            <a:avLst>
              <a:gd name="adj1" fmla="val 16200000"/>
              <a:gd name="adj2" fmla="val 18443609"/>
            </a:avLst>
          </a:prstGeom>
          <a:solidFill>
            <a:srgbClr val="FFCCFF"/>
          </a:solidFill>
          <a:ln w="28575">
            <a:solidFill>
              <a:srgbClr val="00004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9" name="円弧 38"/>
          <p:cNvSpPr/>
          <p:nvPr/>
        </p:nvSpPr>
        <p:spPr>
          <a:xfrm rot="17177576">
            <a:off x="5436198" y="5504066"/>
            <a:ext cx="1480777" cy="1113110"/>
          </a:xfrm>
          <a:prstGeom prst="arc">
            <a:avLst>
              <a:gd name="adj1" fmla="val 16200000"/>
              <a:gd name="adj2" fmla="val 18443609"/>
            </a:avLst>
          </a:prstGeom>
          <a:solidFill>
            <a:srgbClr val="FFCCFF"/>
          </a:solidFill>
          <a:ln w="28575">
            <a:solidFill>
              <a:srgbClr val="00004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0" name="円弧 39"/>
          <p:cNvSpPr/>
          <p:nvPr/>
        </p:nvSpPr>
        <p:spPr>
          <a:xfrm rot="16200000">
            <a:off x="5393290" y="5685765"/>
            <a:ext cx="1480777" cy="1113110"/>
          </a:xfrm>
          <a:prstGeom prst="arc">
            <a:avLst>
              <a:gd name="adj1" fmla="val 16200000"/>
              <a:gd name="adj2" fmla="val 18443609"/>
            </a:avLst>
          </a:prstGeom>
          <a:solidFill>
            <a:srgbClr val="FFCCFF"/>
          </a:solidFill>
          <a:ln w="28575">
            <a:solidFill>
              <a:srgbClr val="00004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1" name="円弧 40"/>
          <p:cNvSpPr/>
          <p:nvPr/>
        </p:nvSpPr>
        <p:spPr>
          <a:xfrm rot="19180697">
            <a:off x="5692014" y="5210064"/>
            <a:ext cx="1480777" cy="1113110"/>
          </a:xfrm>
          <a:prstGeom prst="arc">
            <a:avLst>
              <a:gd name="adj1" fmla="val 16200000"/>
              <a:gd name="adj2" fmla="val 18443609"/>
            </a:avLst>
          </a:prstGeom>
          <a:solidFill>
            <a:srgbClr val="FFCCFF"/>
          </a:solidFill>
          <a:ln w="28575">
            <a:solidFill>
              <a:srgbClr val="00004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2" name="円弧 41"/>
          <p:cNvSpPr/>
          <p:nvPr/>
        </p:nvSpPr>
        <p:spPr>
          <a:xfrm rot="20217860">
            <a:off x="5817597" y="5125319"/>
            <a:ext cx="1480777" cy="1113110"/>
          </a:xfrm>
          <a:prstGeom prst="arc">
            <a:avLst>
              <a:gd name="adj1" fmla="val 16200000"/>
              <a:gd name="adj2" fmla="val 17970472"/>
            </a:avLst>
          </a:prstGeom>
          <a:solidFill>
            <a:srgbClr val="FFCCFF"/>
          </a:solidFill>
          <a:ln w="28575">
            <a:solidFill>
              <a:srgbClr val="00004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cxnSp>
        <p:nvCxnSpPr>
          <p:cNvPr id="43" name="直線コネクタ 42"/>
          <p:cNvCxnSpPr/>
          <p:nvPr/>
        </p:nvCxnSpPr>
        <p:spPr>
          <a:xfrm flipV="1">
            <a:off x="6612341" y="4975523"/>
            <a:ext cx="491005" cy="118097"/>
          </a:xfrm>
          <a:prstGeom prst="line">
            <a:avLst/>
          </a:prstGeom>
          <a:ln w="28575">
            <a:solidFill>
              <a:srgbClr val="000042"/>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flipH="1">
            <a:off x="5552744" y="6233160"/>
            <a:ext cx="25830" cy="252000"/>
          </a:xfrm>
          <a:prstGeom prst="line">
            <a:avLst/>
          </a:prstGeom>
          <a:ln w="28575">
            <a:solidFill>
              <a:srgbClr val="000042"/>
            </a:solidFill>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5708446" y="5861663"/>
            <a:ext cx="1393830" cy="602939"/>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9" name="正方形/長方形 48"/>
          <p:cNvSpPr/>
          <p:nvPr/>
        </p:nvSpPr>
        <p:spPr>
          <a:xfrm>
            <a:off x="5862383" y="5542384"/>
            <a:ext cx="700014" cy="602939"/>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0" name="正方形/長方形 49"/>
          <p:cNvSpPr/>
          <p:nvPr/>
        </p:nvSpPr>
        <p:spPr>
          <a:xfrm>
            <a:off x="6137098" y="5355384"/>
            <a:ext cx="700014" cy="602939"/>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1" name="正方形/長方形 50"/>
          <p:cNvSpPr/>
          <p:nvPr/>
        </p:nvSpPr>
        <p:spPr>
          <a:xfrm>
            <a:off x="6393851" y="5298682"/>
            <a:ext cx="700014" cy="602939"/>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2" name="正方形/長方形 51"/>
          <p:cNvSpPr/>
          <p:nvPr/>
        </p:nvSpPr>
        <p:spPr>
          <a:xfrm>
            <a:off x="6398592" y="5212418"/>
            <a:ext cx="700014" cy="200482"/>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3" name="正方形/長方形 52"/>
          <p:cNvSpPr/>
          <p:nvPr/>
        </p:nvSpPr>
        <p:spPr>
          <a:xfrm>
            <a:off x="6063496" y="5409528"/>
            <a:ext cx="700014" cy="200482"/>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4" name="二等辺三角形 53"/>
          <p:cNvSpPr/>
          <p:nvPr/>
        </p:nvSpPr>
        <p:spPr>
          <a:xfrm rot="16200000">
            <a:off x="6672085" y="4877780"/>
            <a:ext cx="313098" cy="545358"/>
          </a:xfrm>
          <a:prstGeom prst="triangle">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5" name="二等辺三角形 54"/>
          <p:cNvSpPr/>
          <p:nvPr/>
        </p:nvSpPr>
        <p:spPr>
          <a:xfrm rot="16200000">
            <a:off x="6576777" y="4963829"/>
            <a:ext cx="226218" cy="430189"/>
          </a:xfrm>
          <a:prstGeom prst="triangle">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6" name="二等辺三角形 55"/>
          <p:cNvSpPr/>
          <p:nvPr/>
        </p:nvSpPr>
        <p:spPr>
          <a:xfrm>
            <a:off x="5563758" y="6016883"/>
            <a:ext cx="226218" cy="430189"/>
          </a:xfrm>
          <a:prstGeom prst="triangle">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7" name="テキスト ボックス 56"/>
          <p:cNvSpPr txBox="1"/>
          <p:nvPr/>
        </p:nvSpPr>
        <p:spPr>
          <a:xfrm>
            <a:off x="5628422" y="6213014"/>
            <a:ext cx="1956048" cy="276999"/>
          </a:xfrm>
          <a:prstGeom prst="rect">
            <a:avLst/>
          </a:prstGeom>
          <a:noFill/>
        </p:spPr>
        <p:txBody>
          <a:bodyPr wrap="square" rtlCol="0">
            <a:spAutoFit/>
          </a:bodyPr>
          <a:lstStyle/>
          <a:p>
            <a:r>
              <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曲</a:t>
            </a:r>
            <a:r>
              <a:rPr kumimoji="1"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面下面積（</a:t>
            </a:r>
            <a:r>
              <a:rPr kumimoji="1" lang="en-US" altLang="ja-JP"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AUC</a:t>
            </a:r>
            <a:r>
              <a:rPr kumimoji="1"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p:txBody>
      </p:sp>
      <p:sp>
        <p:nvSpPr>
          <p:cNvPr id="59" name="テキスト ボックス 58"/>
          <p:cNvSpPr txBox="1"/>
          <p:nvPr/>
        </p:nvSpPr>
        <p:spPr>
          <a:xfrm>
            <a:off x="6107309" y="5763174"/>
            <a:ext cx="865943" cy="276999"/>
          </a:xfrm>
          <a:prstGeom prst="rect">
            <a:avLst/>
          </a:prstGeom>
          <a:noFill/>
        </p:spPr>
        <p:txBody>
          <a:bodyPr wrap="none" rtlCol="0">
            <a:spAutoFit/>
          </a:bodyPr>
          <a:lstStyle/>
          <a:p>
            <a:r>
              <a:rPr kumimoji="1" lang="en-US" altLang="ja-JP"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ROC</a:t>
            </a:r>
            <a:r>
              <a:rPr kumimoji="1"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曲線</a:t>
            </a:r>
          </a:p>
        </p:txBody>
      </p:sp>
      <p:cxnSp>
        <p:nvCxnSpPr>
          <p:cNvPr id="60" name="直線コネクタ 59"/>
          <p:cNvCxnSpPr/>
          <p:nvPr/>
        </p:nvCxnSpPr>
        <p:spPr>
          <a:xfrm>
            <a:off x="6048825" y="5415322"/>
            <a:ext cx="255504" cy="335817"/>
          </a:xfrm>
          <a:prstGeom prst="line">
            <a:avLst/>
          </a:prstGeom>
          <a:ln w="15875">
            <a:solidFill>
              <a:srgbClr val="000042"/>
            </a:solidFill>
            <a:headEnd type="triangle"/>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6381663" y="4694224"/>
            <a:ext cx="492443" cy="215444"/>
          </a:xfrm>
          <a:prstGeom prst="rect">
            <a:avLst/>
          </a:prstGeom>
          <a:noFill/>
        </p:spPr>
        <p:txBody>
          <a:bodyPr wrap="none" rtlCol="0">
            <a:spAutoFit/>
          </a:bodyPr>
          <a:lstStyle/>
          <a:p>
            <a:r>
              <a:rPr kumimoji="1" lang="ja-JP" altLang="en-US" sz="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特異度</a:t>
            </a:r>
          </a:p>
        </p:txBody>
      </p:sp>
      <p:sp>
        <p:nvSpPr>
          <p:cNvPr id="62" name="テキスト ボックス 61"/>
          <p:cNvSpPr txBox="1"/>
          <p:nvPr/>
        </p:nvSpPr>
        <p:spPr>
          <a:xfrm>
            <a:off x="6897224" y="4680926"/>
            <a:ext cx="420308" cy="246221"/>
          </a:xfrm>
          <a:prstGeom prst="rect">
            <a:avLst/>
          </a:prstGeom>
          <a:noFill/>
        </p:spPr>
        <p:txBody>
          <a:bodyPr wrap="none" rtlCol="0">
            <a:spAutoFit/>
          </a:bodyPr>
          <a:lstStyle/>
          <a:p>
            <a:r>
              <a:rPr lang="en-US" altLang="ja-JP" sz="1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r>
              <a:rPr kumimoji="1" lang="en-US" altLang="ja-JP" sz="1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1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63" name="テキスト ボックス 62"/>
          <p:cNvSpPr txBox="1"/>
          <p:nvPr/>
        </p:nvSpPr>
        <p:spPr>
          <a:xfrm>
            <a:off x="7168482" y="5926153"/>
            <a:ext cx="307777" cy="352904"/>
          </a:xfrm>
          <a:prstGeom prst="rect">
            <a:avLst/>
          </a:prstGeom>
          <a:noFill/>
        </p:spPr>
        <p:txBody>
          <a:bodyPr vert="eaVert" wrap="square" rtlCol="0">
            <a:spAutoFit/>
          </a:bodyPr>
          <a:lstStyle/>
          <a:p>
            <a:r>
              <a:rPr kumimoji="1" lang="ja-JP" altLang="en-US" sz="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感度</a:t>
            </a:r>
          </a:p>
        </p:txBody>
      </p:sp>
      <p:sp>
        <p:nvSpPr>
          <p:cNvPr id="64" name="テキスト ボックス 63"/>
          <p:cNvSpPr txBox="1"/>
          <p:nvPr/>
        </p:nvSpPr>
        <p:spPr>
          <a:xfrm>
            <a:off x="7146186" y="6309972"/>
            <a:ext cx="396262" cy="230832"/>
          </a:xfrm>
          <a:prstGeom prst="rect">
            <a:avLst/>
          </a:prstGeom>
          <a:noFill/>
        </p:spPr>
        <p:txBody>
          <a:bodyPr wrap="none" rtlCol="0">
            <a:spAutoFit/>
          </a:bodyPr>
          <a:lstStyle/>
          <a:p>
            <a:r>
              <a:rPr lang="en-US" altLang="ja-JP" sz="9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r>
              <a:rPr kumimoji="1" lang="en-US" altLang="ja-JP" sz="9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9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cxnSp>
        <p:nvCxnSpPr>
          <p:cNvPr id="65" name="直線矢印コネクタ 64"/>
          <p:cNvCxnSpPr/>
          <p:nvPr/>
        </p:nvCxnSpPr>
        <p:spPr>
          <a:xfrm flipH="1" flipV="1">
            <a:off x="5442166" y="5444914"/>
            <a:ext cx="4033" cy="802907"/>
          </a:xfrm>
          <a:prstGeom prst="straightConnector1">
            <a:avLst/>
          </a:prstGeom>
          <a:ln>
            <a:solidFill>
              <a:srgbClr val="000042"/>
            </a:solidFill>
            <a:tailEnd type="triangle"/>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H="1">
            <a:off x="5882445" y="4889899"/>
            <a:ext cx="907824" cy="766"/>
          </a:xfrm>
          <a:prstGeom prst="straightConnector1">
            <a:avLst/>
          </a:prstGeom>
          <a:ln>
            <a:solidFill>
              <a:srgbClr val="000042"/>
            </a:solidFill>
            <a:tailEnd type="triangle"/>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flipH="1" flipV="1">
            <a:off x="7423240" y="5449640"/>
            <a:ext cx="4033" cy="802907"/>
          </a:xfrm>
          <a:prstGeom prst="straightConnector1">
            <a:avLst/>
          </a:prstGeom>
          <a:ln>
            <a:solidFill>
              <a:srgbClr val="000042"/>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flipH="1">
            <a:off x="8011989" y="4909668"/>
            <a:ext cx="907824" cy="766"/>
          </a:xfrm>
          <a:prstGeom prst="straightConnector1">
            <a:avLst/>
          </a:prstGeom>
          <a:ln>
            <a:solidFill>
              <a:srgbClr val="000042"/>
            </a:solidFill>
            <a:tailEnd type="triangle"/>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p:nvPr/>
        </p:nvSpPr>
        <p:spPr>
          <a:xfrm>
            <a:off x="5460619" y="4996611"/>
            <a:ext cx="556563" cy="253916"/>
          </a:xfrm>
          <a:prstGeom prst="rect">
            <a:avLst/>
          </a:prstGeom>
          <a:noFill/>
        </p:spPr>
        <p:txBody>
          <a:bodyPr wrap="none" rtlCol="0">
            <a:spAutoFit/>
          </a:bodyPr>
          <a:lstStyle/>
          <a:p>
            <a:r>
              <a:rPr kumimoji="1" lang="ja-JP" altLang="en-US" sz="1050" dirty="0" smtClean="0">
                <a:solidFill>
                  <a:srgbClr val="FF0066"/>
                </a:solidFill>
                <a:latin typeface="BIZ UDPゴシック" panose="020B0400000000000000" pitchFamily="50" charset="-128"/>
                <a:ea typeface="BIZ UDPゴシック" panose="020B0400000000000000" pitchFamily="50" charset="-128"/>
                <a:cs typeface="メイリオ" panose="020B0604030504040204" pitchFamily="50" charset="-128"/>
              </a:rPr>
              <a:t>検査</a:t>
            </a:r>
            <a:r>
              <a:rPr kumimoji="1" lang="en-US" altLang="ja-JP" sz="1050" dirty="0" smtClean="0">
                <a:solidFill>
                  <a:srgbClr val="FF0066"/>
                </a:solidFill>
                <a:latin typeface="BIZ UDPゴシック" panose="020B0400000000000000" pitchFamily="50" charset="-128"/>
                <a:ea typeface="BIZ UDPゴシック" panose="020B0400000000000000" pitchFamily="50" charset="-128"/>
                <a:cs typeface="メイリオ" panose="020B0604030504040204" pitchFamily="50" charset="-128"/>
              </a:rPr>
              <a:t>A</a:t>
            </a:r>
            <a:endParaRPr kumimoji="1" lang="ja-JP" altLang="en-US" sz="1050" dirty="0">
              <a:solidFill>
                <a:srgbClr val="FF0066"/>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73" name="テキスト ボックス 72"/>
          <p:cNvSpPr txBox="1"/>
          <p:nvPr/>
        </p:nvSpPr>
        <p:spPr>
          <a:xfrm>
            <a:off x="7396948" y="4974216"/>
            <a:ext cx="558166" cy="253916"/>
          </a:xfrm>
          <a:prstGeom prst="rect">
            <a:avLst/>
          </a:prstGeom>
          <a:noFill/>
        </p:spPr>
        <p:txBody>
          <a:bodyPr wrap="none" rtlCol="0">
            <a:spAutoFit/>
          </a:bodyPr>
          <a:lstStyle/>
          <a:p>
            <a:r>
              <a:rPr kumimoji="1" lang="ja-JP" altLang="en-US" sz="1050" dirty="0" smtClean="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rPr>
              <a:t>検査</a:t>
            </a:r>
            <a:r>
              <a:rPr kumimoji="1" lang="en-US" altLang="ja-JP" sz="1050" dirty="0" smtClean="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rPr>
              <a:t>B</a:t>
            </a:r>
            <a:endParaRPr kumimoji="1" lang="ja-JP" altLang="en-US" sz="1050" dirty="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74" name="テキスト ボックス 73"/>
          <p:cNvSpPr txBox="1"/>
          <p:nvPr/>
        </p:nvSpPr>
        <p:spPr>
          <a:xfrm>
            <a:off x="5619221" y="3951169"/>
            <a:ext cx="3322859" cy="738664"/>
          </a:xfrm>
          <a:prstGeom prst="rect">
            <a:avLst/>
          </a:prstGeom>
          <a:solidFill>
            <a:schemeClr val="bg1">
              <a:lumMod val="85000"/>
            </a:schemeClr>
          </a:solidFill>
        </p:spPr>
        <p:txBody>
          <a:bodyPr wrap="square" rtlCol="0">
            <a:spAutoFit/>
          </a:bodyPr>
          <a:lstStyle/>
          <a:p>
            <a:pPr algn="ctr"/>
            <a:r>
              <a:rPr lang="ja-JP" altLang="en-US"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優劣比較：</a:t>
            </a:r>
            <a:endParaRPr lang="en-US" altLang="ja-JP"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r>
              <a:rPr lang="ja-JP" altLang="en-US"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曲</a:t>
            </a:r>
            <a:r>
              <a:rPr kumimoji="1" lang="ja-JP" altLang="en-US"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面下</a:t>
            </a: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面積（</a:t>
            </a:r>
            <a:r>
              <a:rPr kumimoji="1" lang="en-US" altLang="ja-JP"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AUC</a:t>
            </a:r>
            <a:r>
              <a:rPr kumimoji="1" lang="ja-JP" altLang="en-US"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）は検査</a:t>
            </a:r>
            <a:r>
              <a:rPr kumimoji="1" lang="en-US" altLang="ja-JP"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A&lt;</a:t>
            </a:r>
            <a:r>
              <a:rPr kumimoji="1" lang="ja-JP" altLang="en-US"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検査</a:t>
            </a:r>
            <a:r>
              <a:rPr kumimoji="1" lang="en-US" altLang="ja-JP"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B</a:t>
            </a:r>
          </a:p>
          <a:p>
            <a:pPr algn="ctr"/>
            <a:r>
              <a:rPr kumimoji="1" lang="ja-JP" altLang="en-US"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（検査</a:t>
            </a:r>
            <a:r>
              <a:rPr kumimoji="1" lang="en-US" altLang="ja-JP"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B</a:t>
            </a:r>
            <a:r>
              <a:rPr kumimoji="1" lang="ja-JP" altLang="en-US"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が</a:t>
            </a:r>
            <a:r>
              <a:rPr lang="en-US" altLang="ja-JP"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a:t>
            </a:r>
            <a:r>
              <a:rPr kumimoji="1" lang="ja-JP" altLang="en-US"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より優れている）</a:t>
            </a: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75" name="正方形/長方形 74"/>
          <p:cNvSpPr/>
          <p:nvPr/>
        </p:nvSpPr>
        <p:spPr>
          <a:xfrm>
            <a:off x="2738211" y="4977522"/>
            <a:ext cx="755159" cy="96713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6" name="テキスト ボックス 75"/>
          <p:cNvSpPr txBox="1"/>
          <p:nvPr/>
        </p:nvSpPr>
        <p:spPr>
          <a:xfrm>
            <a:off x="2803367" y="4724329"/>
            <a:ext cx="492443" cy="215444"/>
          </a:xfrm>
          <a:prstGeom prst="rect">
            <a:avLst/>
          </a:prstGeom>
          <a:noFill/>
        </p:spPr>
        <p:txBody>
          <a:bodyPr wrap="none" rtlCol="0">
            <a:spAutoFit/>
          </a:bodyPr>
          <a:lstStyle/>
          <a:p>
            <a:r>
              <a:rPr kumimoji="1" lang="ja-JP" altLang="en-US" sz="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特異度</a:t>
            </a:r>
          </a:p>
        </p:txBody>
      </p:sp>
      <p:sp>
        <p:nvSpPr>
          <p:cNvPr id="77" name="テキスト ボックス 76"/>
          <p:cNvSpPr txBox="1"/>
          <p:nvPr/>
        </p:nvSpPr>
        <p:spPr>
          <a:xfrm>
            <a:off x="3249721" y="4710791"/>
            <a:ext cx="420308" cy="246221"/>
          </a:xfrm>
          <a:prstGeom prst="rect">
            <a:avLst/>
          </a:prstGeom>
          <a:noFill/>
        </p:spPr>
        <p:txBody>
          <a:bodyPr wrap="none" rtlCol="0">
            <a:spAutoFit/>
          </a:bodyPr>
          <a:lstStyle/>
          <a:p>
            <a:r>
              <a:rPr lang="en-US" altLang="ja-JP" sz="1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r>
              <a:rPr kumimoji="1" lang="en-US" altLang="ja-JP" sz="1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1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78" name="正方形/長方形 77"/>
          <p:cNvSpPr/>
          <p:nvPr/>
        </p:nvSpPr>
        <p:spPr>
          <a:xfrm>
            <a:off x="1995768" y="5670195"/>
            <a:ext cx="1516741" cy="79303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9" name="円弧 78"/>
          <p:cNvSpPr/>
          <p:nvPr/>
        </p:nvSpPr>
        <p:spPr>
          <a:xfrm rot="17203800">
            <a:off x="1866604" y="4971067"/>
            <a:ext cx="2140068" cy="2007822"/>
          </a:xfrm>
          <a:prstGeom prst="arc">
            <a:avLst>
              <a:gd name="adj1" fmla="val 16200000"/>
              <a:gd name="adj2" fmla="val 19042249"/>
            </a:avLst>
          </a:prstGeom>
          <a:solidFill>
            <a:schemeClr val="accent6">
              <a:lumMod val="40000"/>
              <a:lumOff val="60000"/>
            </a:schemeClr>
          </a:solidFill>
          <a:ln w="28575">
            <a:solidFill>
              <a:srgbClr val="00004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80" name="直線コネクタ 79"/>
          <p:cNvCxnSpPr/>
          <p:nvPr/>
        </p:nvCxnSpPr>
        <p:spPr>
          <a:xfrm flipV="1">
            <a:off x="2477332" y="4975513"/>
            <a:ext cx="530446" cy="59207"/>
          </a:xfrm>
          <a:prstGeom prst="line">
            <a:avLst/>
          </a:prstGeom>
          <a:ln w="28575">
            <a:solidFill>
              <a:srgbClr val="000042"/>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flipH="1">
            <a:off x="1926723" y="5677129"/>
            <a:ext cx="42104" cy="508625"/>
          </a:xfrm>
          <a:prstGeom prst="line">
            <a:avLst/>
          </a:prstGeom>
          <a:ln w="28575">
            <a:solidFill>
              <a:srgbClr val="000042"/>
            </a:solidFill>
          </a:ln>
        </p:spPr>
        <p:style>
          <a:lnRef idx="1">
            <a:schemeClr val="accent1"/>
          </a:lnRef>
          <a:fillRef idx="0">
            <a:schemeClr val="accent1"/>
          </a:fillRef>
          <a:effectRef idx="0">
            <a:schemeClr val="accent1"/>
          </a:effectRef>
          <a:fontRef idx="minor">
            <a:schemeClr val="tx1"/>
          </a:fontRef>
        </p:style>
      </p:cxnSp>
      <p:sp>
        <p:nvSpPr>
          <p:cNvPr id="82" name="二等辺三角形 81"/>
          <p:cNvSpPr/>
          <p:nvPr/>
        </p:nvSpPr>
        <p:spPr>
          <a:xfrm>
            <a:off x="1931152" y="5917868"/>
            <a:ext cx="111571" cy="545358"/>
          </a:xfrm>
          <a:prstGeom prs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3" name="テキスト ボックス 82"/>
          <p:cNvSpPr txBox="1"/>
          <p:nvPr/>
        </p:nvSpPr>
        <p:spPr>
          <a:xfrm>
            <a:off x="1588885" y="5923616"/>
            <a:ext cx="307777" cy="352904"/>
          </a:xfrm>
          <a:prstGeom prst="rect">
            <a:avLst/>
          </a:prstGeom>
          <a:noFill/>
        </p:spPr>
        <p:txBody>
          <a:bodyPr vert="eaVert" wrap="square" rtlCol="0">
            <a:spAutoFit/>
          </a:bodyPr>
          <a:lstStyle/>
          <a:p>
            <a:r>
              <a:rPr kumimoji="1" lang="ja-JP" altLang="en-US" sz="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感度</a:t>
            </a:r>
          </a:p>
        </p:txBody>
      </p:sp>
      <p:sp>
        <p:nvSpPr>
          <p:cNvPr id="84" name="テキスト ボックス 83"/>
          <p:cNvSpPr txBox="1"/>
          <p:nvPr/>
        </p:nvSpPr>
        <p:spPr>
          <a:xfrm>
            <a:off x="1566589" y="6307435"/>
            <a:ext cx="396262" cy="230832"/>
          </a:xfrm>
          <a:prstGeom prst="rect">
            <a:avLst/>
          </a:prstGeom>
          <a:noFill/>
        </p:spPr>
        <p:txBody>
          <a:bodyPr wrap="none" rtlCol="0">
            <a:spAutoFit/>
          </a:bodyPr>
          <a:lstStyle/>
          <a:p>
            <a:r>
              <a:rPr lang="en-US" altLang="ja-JP" sz="9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r>
              <a:rPr kumimoji="1" lang="en-US" altLang="ja-JP" sz="9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9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cxnSp>
        <p:nvCxnSpPr>
          <p:cNvPr id="85" name="直線矢印コネクタ 84"/>
          <p:cNvCxnSpPr/>
          <p:nvPr/>
        </p:nvCxnSpPr>
        <p:spPr>
          <a:xfrm flipH="1" flipV="1">
            <a:off x="1843643" y="5447103"/>
            <a:ext cx="4033" cy="802907"/>
          </a:xfrm>
          <a:prstGeom prst="straightConnector1">
            <a:avLst/>
          </a:prstGeom>
          <a:ln>
            <a:solidFill>
              <a:srgbClr val="000042"/>
            </a:solidFill>
            <a:tailEnd type="triangle"/>
          </a:ln>
        </p:spPr>
        <p:style>
          <a:lnRef idx="1">
            <a:schemeClr val="accent1"/>
          </a:lnRef>
          <a:fillRef idx="0">
            <a:schemeClr val="accent1"/>
          </a:fillRef>
          <a:effectRef idx="0">
            <a:schemeClr val="accent1"/>
          </a:effectRef>
          <a:fontRef idx="minor">
            <a:schemeClr val="tx1"/>
          </a:fontRef>
        </p:style>
      </p:cxnSp>
      <p:cxnSp>
        <p:nvCxnSpPr>
          <p:cNvPr id="86" name="直線矢印コネクタ 85"/>
          <p:cNvCxnSpPr/>
          <p:nvPr/>
        </p:nvCxnSpPr>
        <p:spPr>
          <a:xfrm flipH="1">
            <a:off x="2466882" y="4908292"/>
            <a:ext cx="907824" cy="766"/>
          </a:xfrm>
          <a:prstGeom prst="straightConnector1">
            <a:avLst/>
          </a:prstGeom>
          <a:ln>
            <a:solidFill>
              <a:srgbClr val="000042"/>
            </a:solidFill>
            <a:tailEnd type="triangle"/>
          </a:ln>
        </p:spPr>
        <p:style>
          <a:lnRef idx="1">
            <a:schemeClr val="accent1"/>
          </a:lnRef>
          <a:fillRef idx="0">
            <a:schemeClr val="accent1"/>
          </a:fillRef>
          <a:effectRef idx="0">
            <a:schemeClr val="accent1"/>
          </a:effectRef>
          <a:fontRef idx="minor">
            <a:schemeClr val="tx1"/>
          </a:fontRef>
        </p:style>
      </p:cxnSp>
      <p:sp>
        <p:nvSpPr>
          <p:cNvPr id="88" name="二等辺三角形 87"/>
          <p:cNvSpPr/>
          <p:nvPr/>
        </p:nvSpPr>
        <p:spPr>
          <a:xfrm rot="10271245">
            <a:off x="2482456" y="5042813"/>
            <a:ext cx="438489" cy="509859"/>
          </a:xfrm>
          <a:prstGeom prs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9" name="正方形/長方形 88"/>
          <p:cNvSpPr/>
          <p:nvPr/>
        </p:nvSpPr>
        <p:spPr>
          <a:xfrm>
            <a:off x="1911920" y="4969472"/>
            <a:ext cx="1585217" cy="1487713"/>
          </a:xfrm>
          <a:prstGeom prst="rect">
            <a:avLst/>
          </a:prstGeom>
          <a:noFill/>
          <a:ln>
            <a:solidFill>
              <a:srgbClr val="0000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 name="星 5 15"/>
          <p:cNvSpPr/>
          <p:nvPr/>
        </p:nvSpPr>
        <p:spPr>
          <a:xfrm>
            <a:off x="1771530" y="4819948"/>
            <a:ext cx="342900" cy="299047"/>
          </a:xfrm>
          <a:prstGeom prst="star5">
            <a:avLst/>
          </a:prstGeom>
          <a:solidFill>
            <a:srgbClr val="FF0066"/>
          </a:solidFill>
          <a:ln>
            <a:solidFill>
              <a:srgbClr val="0000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2" name="フローチャート: 結合子 31"/>
          <p:cNvSpPr/>
          <p:nvPr/>
        </p:nvSpPr>
        <p:spPr>
          <a:xfrm>
            <a:off x="2097466" y="5213290"/>
            <a:ext cx="133894" cy="129222"/>
          </a:xfrm>
          <a:prstGeom prst="flowChartConnector">
            <a:avLst/>
          </a:prstGeom>
          <a:solidFill>
            <a:srgbClr val="000042"/>
          </a:solidFill>
          <a:ln>
            <a:solidFill>
              <a:srgbClr val="0000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1" name="テキスト ボックス 90"/>
          <p:cNvSpPr txBox="1"/>
          <p:nvPr/>
        </p:nvSpPr>
        <p:spPr>
          <a:xfrm>
            <a:off x="478401" y="3968040"/>
            <a:ext cx="3997861" cy="738664"/>
          </a:xfrm>
          <a:prstGeom prst="rect">
            <a:avLst/>
          </a:prstGeom>
          <a:solidFill>
            <a:schemeClr val="bg1">
              <a:lumMod val="85000"/>
            </a:schemeClr>
          </a:solidFill>
        </p:spPr>
        <p:txBody>
          <a:bodyPr wrap="square" rtlCol="0">
            <a:spAutoFit/>
          </a:bodyPr>
          <a:lstStyle/>
          <a:p>
            <a:pPr algn="ctr"/>
            <a:r>
              <a:rPr lang="ja-JP" altLang="en-US"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カットオフ値の決め方</a:t>
            </a:r>
            <a:r>
              <a:rPr lang="en-US" altLang="ja-JP" sz="1400" baseline="300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p>
            <a:pPr algn="ctr"/>
            <a:r>
              <a:rPr kumimoji="1" lang="ja-JP" altLang="en-US"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①</a:t>
            </a:r>
            <a:r>
              <a:rPr lang="ja-JP" altLang="en-US"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左上から</a:t>
            </a:r>
            <a:r>
              <a:rPr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の距離が最小になる点を選ぶ</a:t>
            </a:r>
          </a:p>
          <a:p>
            <a:pPr algn="ctr"/>
            <a:r>
              <a:rPr lang="ja-JP" altLang="en-US"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②</a:t>
            </a:r>
            <a:r>
              <a:rPr lang="en-US" altLang="ja-JP"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 </a:t>
            </a:r>
            <a:r>
              <a:rPr lang="ja-JP" altLang="en-US"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対角線</a:t>
            </a:r>
            <a:r>
              <a:rPr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から</a:t>
            </a:r>
            <a:r>
              <a:rPr lang="ja-JP" altLang="en-US"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の距離</a:t>
            </a:r>
            <a:r>
              <a:rPr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が最大になる点を</a:t>
            </a:r>
            <a:r>
              <a:rPr lang="ja-JP" altLang="en-US"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選ぶ</a:t>
            </a:r>
            <a:r>
              <a:rPr lang="en-US" altLang="ja-JP" sz="1400" baseline="300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endParaRPr kumimoji="1" lang="ja-JP" altLang="en-US" sz="1400" baseline="30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93" name="テキスト ボックス 92"/>
          <p:cNvSpPr txBox="1"/>
          <p:nvPr/>
        </p:nvSpPr>
        <p:spPr>
          <a:xfrm>
            <a:off x="2026321" y="4990694"/>
            <a:ext cx="312906" cy="246221"/>
          </a:xfrm>
          <a:prstGeom prst="rect">
            <a:avLst/>
          </a:prstGeom>
          <a:noFill/>
        </p:spPr>
        <p:txBody>
          <a:bodyPr wrap="none" rtlCol="0">
            <a:spAutoFit/>
          </a:bodyPr>
          <a:lstStyle/>
          <a:p>
            <a:r>
              <a:rPr kumimoji="1" lang="ja-JP" altLang="en-US" sz="10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①</a:t>
            </a:r>
            <a:endParaRPr kumimoji="1" lang="ja-JP" altLang="en-US" sz="1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94" name="テキスト ボックス 93"/>
          <p:cNvSpPr txBox="1"/>
          <p:nvPr/>
        </p:nvSpPr>
        <p:spPr>
          <a:xfrm>
            <a:off x="2573347" y="5373054"/>
            <a:ext cx="312906" cy="246221"/>
          </a:xfrm>
          <a:prstGeom prst="rect">
            <a:avLst/>
          </a:prstGeom>
          <a:noFill/>
        </p:spPr>
        <p:txBody>
          <a:bodyPr wrap="none" rtlCol="0">
            <a:spAutoFit/>
          </a:bodyPr>
          <a:lstStyle/>
          <a:p>
            <a:r>
              <a:rPr kumimoji="1" lang="ja-JP" altLang="en-US" sz="10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②</a:t>
            </a:r>
            <a:endParaRPr kumimoji="1" lang="ja-JP" altLang="en-US" sz="1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cxnSp>
        <p:nvCxnSpPr>
          <p:cNvPr id="95" name="直線コネクタ 94"/>
          <p:cNvCxnSpPr/>
          <p:nvPr/>
        </p:nvCxnSpPr>
        <p:spPr>
          <a:xfrm flipV="1">
            <a:off x="1906825" y="4990693"/>
            <a:ext cx="1595581" cy="1432159"/>
          </a:xfrm>
          <a:prstGeom prst="line">
            <a:avLst/>
          </a:prstGeom>
          <a:ln w="12700">
            <a:solidFill>
              <a:srgbClr val="000042"/>
            </a:solidFill>
            <a:prstDash val="dash"/>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2304470" y="5180201"/>
            <a:ext cx="446666" cy="509640"/>
          </a:xfrm>
          <a:prstGeom prst="line">
            <a:avLst/>
          </a:prstGeom>
          <a:ln w="12700">
            <a:solidFill>
              <a:srgbClr val="000042"/>
            </a:solidFill>
            <a:prstDash val="dash"/>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rot="-2700000">
            <a:off x="2616067" y="5641250"/>
            <a:ext cx="72000" cy="0"/>
          </a:xfrm>
          <a:prstGeom prst="line">
            <a:avLst/>
          </a:prstGeom>
          <a:ln w="3175">
            <a:solidFill>
              <a:srgbClr val="000042"/>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rot="2700000">
            <a:off x="2627244" y="5692917"/>
            <a:ext cx="72000" cy="0"/>
          </a:xfrm>
          <a:prstGeom prst="line">
            <a:avLst/>
          </a:prstGeom>
          <a:ln w="3175">
            <a:solidFill>
              <a:srgbClr val="000042"/>
            </a:solidFill>
          </a:ln>
        </p:spPr>
        <p:style>
          <a:lnRef idx="1">
            <a:schemeClr val="accent1"/>
          </a:lnRef>
          <a:fillRef idx="0">
            <a:schemeClr val="accent1"/>
          </a:fillRef>
          <a:effectRef idx="0">
            <a:schemeClr val="accent1"/>
          </a:effectRef>
          <a:fontRef idx="minor">
            <a:schemeClr val="tx1"/>
          </a:fontRef>
        </p:style>
      </p:cxnSp>
      <p:sp>
        <p:nvSpPr>
          <p:cNvPr id="109" name="フローチャート: 結合子 108"/>
          <p:cNvSpPr/>
          <p:nvPr/>
        </p:nvSpPr>
        <p:spPr>
          <a:xfrm>
            <a:off x="2248602" y="5098750"/>
            <a:ext cx="133894" cy="129222"/>
          </a:xfrm>
          <a:prstGeom prst="flowChartConnector">
            <a:avLst/>
          </a:prstGeom>
          <a:solidFill>
            <a:srgbClr val="000042"/>
          </a:solidFill>
          <a:ln>
            <a:solidFill>
              <a:srgbClr val="0000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1" name="テキスト ボックス 110"/>
          <p:cNvSpPr txBox="1"/>
          <p:nvPr/>
        </p:nvSpPr>
        <p:spPr>
          <a:xfrm>
            <a:off x="48124" y="5871965"/>
            <a:ext cx="1530936" cy="461665"/>
          </a:xfrm>
          <a:prstGeom prst="rect">
            <a:avLst/>
          </a:prstGeom>
          <a:noFill/>
        </p:spPr>
        <p:txBody>
          <a:bodyPr wrap="square" rtlCol="0">
            <a:spAutoFit/>
          </a:bodyPr>
          <a:lstStyle/>
          <a:p>
            <a:pPr algn="ctr"/>
            <a:r>
              <a:rPr lang="en-US" altLang="ja-JP" sz="800" baseline="300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8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この（感度</a:t>
            </a:r>
            <a:r>
              <a:rPr lang="en-US" altLang="ja-JP" sz="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特異度</a:t>
            </a:r>
            <a:r>
              <a:rPr lang="en-US" altLang="ja-JP" sz="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sz="8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a:t>
            </a:r>
            <a:r>
              <a:rPr lang="ja-JP" altLang="en-US" sz="8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）が</a:t>
            </a:r>
            <a:endParaRPr lang="en-US" altLang="ja-JP" sz="8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r>
              <a:rPr lang="ja-JP" altLang="en-US" sz="8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最大値</a:t>
            </a:r>
            <a:r>
              <a:rPr lang="ja-JP" altLang="en-US" sz="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となる</a:t>
            </a:r>
            <a:r>
              <a:rPr lang="ja-JP" altLang="en-US" sz="8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ポイントは</a:t>
            </a:r>
            <a:endParaRPr lang="en-US" altLang="ja-JP" sz="8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r>
              <a:rPr lang="en-US" altLang="ja-JP" sz="800" dirty="0" err="1"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Youden</a:t>
            </a:r>
            <a:r>
              <a:rPr lang="en-US" altLang="ja-JP" sz="8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 </a:t>
            </a:r>
            <a:r>
              <a:rPr lang="en-US" altLang="ja-JP" sz="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index</a:t>
            </a:r>
            <a:r>
              <a:rPr lang="ja-JP" altLang="en-US" sz="8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と呼ばれる。</a:t>
            </a:r>
            <a:endParaRPr kumimoji="1" lang="ja-JP" altLang="en-US" sz="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12" name="正方形/長方形 111"/>
          <p:cNvSpPr/>
          <p:nvPr/>
        </p:nvSpPr>
        <p:spPr>
          <a:xfrm>
            <a:off x="86997" y="5399998"/>
            <a:ext cx="1566364" cy="461665"/>
          </a:xfrm>
          <a:prstGeom prst="rect">
            <a:avLst/>
          </a:prstGeom>
        </p:spPr>
        <p:txBody>
          <a:bodyPr wrap="square">
            <a:spAutoFit/>
          </a:bodyPr>
          <a:lstStyle/>
          <a:p>
            <a:r>
              <a:rPr lang="en-US" altLang="ja-JP" sz="700" baseline="30000" dirty="0" smtClean="0">
                <a:solidFill>
                  <a:srgbClr val="000042"/>
                </a:solidFill>
                <a:latin typeface="BIZ UDPゴシック" panose="020B0400000000000000" pitchFamily="50" charset="-128"/>
                <a:ea typeface="BIZ UDPゴシック" panose="020B0400000000000000" pitchFamily="50" charset="-128"/>
              </a:rPr>
              <a:t>※</a:t>
            </a:r>
            <a:r>
              <a:rPr lang="ja-JP" altLang="en-US" sz="800" dirty="0" smtClean="0">
                <a:solidFill>
                  <a:srgbClr val="000042"/>
                </a:solidFill>
                <a:latin typeface="BIZ UDPゴシック" panose="020B0400000000000000" pitchFamily="50" charset="-128"/>
                <a:ea typeface="BIZ UDPゴシック" panose="020B0400000000000000" pitchFamily="50" charset="-128"/>
              </a:rPr>
              <a:t>実際</a:t>
            </a:r>
            <a:r>
              <a:rPr lang="ja-JP" altLang="en-US" sz="800" dirty="0">
                <a:solidFill>
                  <a:srgbClr val="000042"/>
                </a:solidFill>
                <a:latin typeface="BIZ UDPゴシック" panose="020B0400000000000000" pitchFamily="50" charset="-128"/>
                <a:ea typeface="BIZ UDPゴシック" panose="020B0400000000000000" pitchFamily="50" charset="-128"/>
              </a:rPr>
              <a:t>は目的、予算、対象疾患等に</a:t>
            </a:r>
            <a:r>
              <a:rPr lang="ja-JP" altLang="en-US" sz="800" dirty="0" smtClean="0">
                <a:solidFill>
                  <a:srgbClr val="000042"/>
                </a:solidFill>
                <a:latin typeface="BIZ UDPゴシック" panose="020B0400000000000000" pitchFamily="50" charset="-128"/>
                <a:ea typeface="BIZ UDPゴシック" panose="020B0400000000000000" pitchFamily="50" charset="-128"/>
              </a:rPr>
              <a:t>よってカットオフ値の決め方は変わる</a:t>
            </a:r>
            <a:r>
              <a:rPr lang="ja-JP" altLang="en-US" sz="800" dirty="0">
                <a:solidFill>
                  <a:srgbClr val="000042"/>
                </a:solidFill>
                <a:latin typeface="BIZ UDPゴシック" panose="020B0400000000000000" pitchFamily="50" charset="-128"/>
                <a:ea typeface="BIZ UDPゴシック" panose="020B0400000000000000" pitchFamily="50" charset="-128"/>
              </a:rPr>
              <a:t>ことが</a:t>
            </a:r>
            <a:r>
              <a:rPr lang="ja-JP" altLang="en-US" sz="800" dirty="0" smtClean="0">
                <a:solidFill>
                  <a:srgbClr val="000042"/>
                </a:solidFill>
                <a:latin typeface="BIZ UDPゴシック" panose="020B0400000000000000" pitchFamily="50" charset="-128"/>
                <a:ea typeface="BIZ UDPゴシック" panose="020B0400000000000000" pitchFamily="50" charset="-128"/>
              </a:rPr>
              <a:t>ある。</a:t>
            </a:r>
            <a:endParaRPr lang="ja-JP" altLang="en-US" sz="800" dirty="0">
              <a:solidFill>
                <a:srgbClr val="000042"/>
              </a:solidFill>
              <a:latin typeface="BIZ UDPゴシック" panose="020B0400000000000000" pitchFamily="50" charset="-128"/>
              <a:ea typeface="BIZ UDPゴシック" panose="020B0400000000000000" pitchFamily="50" charset="-128"/>
            </a:endParaRPr>
          </a:p>
        </p:txBody>
      </p:sp>
      <p:sp>
        <p:nvSpPr>
          <p:cNvPr id="35" name="正方形/長方形 34"/>
          <p:cNvSpPr/>
          <p:nvPr/>
        </p:nvSpPr>
        <p:spPr>
          <a:xfrm>
            <a:off x="5518129" y="4976889"/>
            <a:ext cx="1585217" cy="1487713"/>
          </a:xfrm>
          <a:prstGeom prst="rect">
            <a:avLst/>
          </a:prstGeom>
          <a:noFill/>
          <a:ln>
            <a:solidFill>
              <a:srgbClr val="0000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1" name="正方形/長方形 30"/>
          <p:cNvSpPr/>
          <p:nvPr/>
        </p:nvSpPr>
        <p:spPr>
          <a:xfrm>
            <a:off x="7472399" y="4976889"/>
            <a:ext cx="1585217" cy="1487713"/>
          </a:xfrm>
          <a:prstGeom prst="rect">
            <a:avLst/>
          </a:prstGeom>
          <a:noFill/>
          <a:ln>
            <a:solidFill>
              <a:srgbClr val="0000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13" name="テキスト ボックス 112"/>
          <p:cNvSpPr txBox="1"/>
          <p:nvPr/>
        </p:nvSpPr>
        <p:spPr>
          <a:xfrm>
            <a:off x="271675" y="57419"/>
            <a:ext cx="8871101" cy="577081"/>
          </a:xfrm>
          <a:prstGeom prst="rect">
            <a:avLst/>
          </a:prstGeom>
          <a:noFill/>
        </p:spPr>
        <p:txBody>
          <a:bodyPr wrap="square" rtlCol="0">
            <a:spAutoFit/>
          </a:bodyPr>
          <a:lstStyle/>
          <a:p>
            <a:r>
              <a:rPr lang="ja-JP" altLang="en-US" sz="1050" dirty="0" smtClean="0">
                <a:solidFill>
                  <a:srgbClr val="000042"/>
                </a:solidFill>
                <a:latin typeface="BIZ UDPゴシック" panose="020B0400000000000000" pitchFamily="50" charset="-128"/>
                <a:ea typeface="BIZ UDPゴシック" panose="020B0400000000000000" pitchFamily="50" charset="-128"/>
              </a:rPr>
              <a:t>さらに理解を深めるためにおすすめサイト：</a:t>
            </a:r>
            <a:endParaRPr lang="en-US" altLang="ja-JP" sz="1050" dirty="0" smtClean="0">
              <a:solidFill>
                <a:srgbClr val="000042"/>
              </a:solidFill>
              <a:latin typeface="BIZ UDPゴシック" panose="020B0400000000000000" pitchFamily="50" charset="-128"/>
              <a:ea typeface="BIZ UDPゴシック" panose="020B0400000000000000" pitchFamily="50" charset="-128"/>
            </a:endParaRPr>
          </a:p>
          <a:p>
            <a:r>
              <a:rPr lang="ja-JP" altLang="en-US" sz="1050" dirty="0">
                <a:solidFill>
                  <a:srgbClr val="000042"/>
                </a:solidFill>
                <a:latin typeface="BIZ UDPゴシック" panose="020B0400000000000000" pitchFamily="50" charset="-128"/>
                <a:ea typeface="BIZ UDPゴシック" panose="020B0400000000000000" pitchFamily="50" charset="-128"/>
              </a:rPr>
              <a:t>大阪大学大学院医学系</a:t>
            </a:r>
            <a:r>
              <a:rPr lang="ja-JP" altLang="en-US" sz="1050" dirty="0" smtClean="0">
                <a:solidFill>
                  <a:srgbClr val="000042"/>
                </a:solidFill>
                <a:latin typeface="BIZ UDPゴシック" panose="020B0400000000000000" pitchFamily="50" charset="-128"/>
                <a:ea typeface="BIZ UDPゴシック" panose="020B0400000000000000" pitchFamily="50" charset="-128"/>
              </a:rPr>
              <a:t>研究科　老年</a:t>
            </a:r>
            <a:r>
              <a:rPr lang="ja-JP" altLang="en-US" sz="1050" dirty="0">
                <a:solidFill>
                  <a:srgbClr val="000042"/>
                </a:solidFill>
                <a:latin typeface="BIZ UDPゴシック" panose="020B0400000000000000" pitchFamily="50" charset="-128"/>
                <a:ea typeface="BIZ UDPゴシック" panose="020B0400000000000000" pitchFamily="50" charset="-128"/>
              </a:rPr>
              <a:t>・腎臓内科学　腎臓</a:t>
            </a:r>
            <a:r>
              <a:rPr lang="ja-JP" altLang="en-US" sz="1050" dirty="0" smtClean="0">
                <a:solidFill>
                  <a:srgbClr val="000042"/>
                </a:solidFill>
                <a:latin typeface="BIZ UDPゴシック" panose="020B0400000000000000" pitchFamily="50" charset="-128"/>
                <a:ea typeface="BIZ UDPゴシック" panose="020B0400000000000000" pitchFamily="50" charset="-128"/>
              </a:rPr>
              <a:t>内科「</a:t>
            </a:r>
            <a:r>
              <a:rPr lang="en-US" altLang="ja-JP" sz="1050" dirty="0" smtClean="0">
                <a:solidFill>
                  <a:srgbClr val="000042"/>
                </a:solidFill>
                <a:latin typeface="BIZ UDPゴシック" panose="020B0400000000000000" pitchFamily="50" charset="-128"/>
                <a:ea typeface="BIZ UDPゴシック" panose="020B0400000000000000" pitchFamily="50" charset="-128"/>
              </a:rPr>
              <a:t>Clinical </a:t>
            </a:r>
            <a:r>
              <a:rPr lang="en-US" altLang="ja-JP" sz="1050" dirty="0">
                <a:solidFill>
                  <a:srgbClr val="000042"/>
                </a:solidFill>
                <a:latin typeface="BIZ UDPゴシック" panose="020B0400000000000000" pitchFamily="50" charset="-128"/>
                <a:ea typeface="BIZ UDPゴシック" panose="020B0400000000000000" pitchFamily="50" charset="-128"/>
              </a:rPr>
              <a:t>Journal Club 5.ROC</a:t>
            </a:r>
            <a:r>
              <a:rPr lang="ja-JP" altLang="en-US" sz="1050" dirty="0" smtClean="0">
                <a:solidFill>
                  <a:srgbClr val="000042"/>
                </a:solidFill>
                <a:latin typeface="BIZ UDPゴシック" panose="020B0400000000000000" pitchFamily="50" charset="-128"/>
                <a:ea typeface="BIZ UDPゴシック" panose="020B0400000000000000" pitchFamily="50" charset="-128"/>
              </a:rPr>
              <a:t>曲線」</a:t>
            </a:r>
            <a:endParaRPr lang="ja-JP" altLang="en-US" sz="1050" dirty="0">
              <a:solidFill>
                <a:srgbClr val="000042"/>
              </a:solidFill>
              <a:latin typeface="BIZ UDPゴシック" panose="020B0400000000000000" pitchFamily="50" charset="-128"/>
              <a:ea typeface="BIZ UDPゴシック" panose="020B0400000000000000" pitchFamily="50" charset="-128"/>
            </a:endParaRPr>
          </a:p>
          <a:p>
            <a:r>
              <a:rPr lang="en-US" altLang="ja-JP" sz="1050" dirty="0">
                <a:solidFill>
                  <a:srgbClr val="000042"/>
                </a:solidFill>
                <a:latin typeface="BIZ UDPゴシック" panose="020B0400000000000000" pitchFamily="50" charset="-128"/>
                <a:ea typeface="BIZ UDPゴシック" panose="020B0400000000000000" pitchFamily="50" charset="-128"/>
              </a:rPr>
              <a:t>http://www.med.osaka-u.ac.jp/pub/kid/clinicaljournalclub6.html</a:t>
            </a:r>
            <a:r>
              <a:rPr lang="ja-JP" altLang="en-US" sz="1050" dirty="0" smtClean="0">
                <a:solidFill>
                  <a:srgbClr val="000042"/>
                </a:solidFill>
                <a:latin typeface="BIZ UDPゴシック" panose="020B0400000000000000" pitchFamily="50" charset="-128"/>
                <a:ea typeface="BIZ UDPゴシック" panose="020B0400000000000000" pitchFamily="50" charset="-128"/>
              </a:rPr>
              <a:t>（</a:t>
            </a:r>
            <a:r>
              <a:rPr lang="en-US" altLang="ja-JP" sz="1050" dirty="0" smtClean="0">
                <a:solidFill>
                  <a:srgbClr val="000042"/>
                </a:solidFill>
                <a:latin typeface="BIZ UDPゴシック" panose="020B0400000000000000" pitchFamily="50" charset="-128"/>
                <a:ea typeface="BIZ UDPゴシック" panose="020B0400000000000000" pitchFamily="50" charset="-128"/>
              </a:rPr>
              <a:t>2020</a:t>
            </a:r>
            <a:r>
              <a:rPr lang="ja-JP" altLang="en-US" sz="1050" dirty="0" smtClean="0">
                <a:solidFill>
                  <a:srgbClr val="000042"/>
                </a:solidFill>
                <a:latin typeface="BIZ UDPゴシック" panose="020B0400000000000000" pitchFamily="50" charset="-128"/>
                <a:ea typeface="BIZ UDPゴシック" panose="020B0400000000000000" pitchFamily="50" charset="-128"/>
              </a:rPr>
              <a:t>年</a:t>
            </a:r>
            <a:r>
              <a:rPr lang="en-US" altLang="ja-JP" sz="1050" dirty="0" smtClean="0">
                <a:solidFill>
                  <a:srgbClr val="000042"/>
                </a:solidFill>
                <a:latin typeface="BIZ UDPゴシック" panose="020B0400000000000000" pitchFamily="50" charset="-128"/>
                <a:ea typeface="BIZ UDPゴシック" panose="020B0400000000000000" pitchFamily="50" charset="-128"/>
              </a:rPr>
              <a:t>6</a:t>
            </a:r>
            <a:r>
              <a:rPr lang="ja-JP" altLang="en-US" sz="1050" dirty="0" smtClean="0">
                <a:solidFill>
                  <a:srgbClr val="000042"/>
                </a:solidFill>
                <a:latin typeface="BIZ UDPゴシック" panose="020B0400000000000000" pitchFamily="50" charset="-128"/>
                <a:ea typeface="BIZ UDPゴシック" panose="020B0400000000000000" pitchFamily="50" charset="-128"/>
              </a:rPr>
              <a:t>月</a:t>
            </a:r>
            <a:r>
              <a:rPr lang="en-US" altLang="ja-JP" sz="1050" dirty="0" smtClean="0">
                <a:solidFill>
                  <a:srgbClr val="000042"/>
                </a:solidFill>
                <a:latin typeface="BIZ UDPゴシック" panose="020B0400000000000000" pitchFamily="50" charset="-128"/>
                <a:ea typeface="BIZ UDPゴシック" panose="020B0400000000000000" pitchFamily="50" charset="-128"/>
              </a:rPr>
              <a:t>5</a:t>
            </a:r>
            <a:r>
              <a:rPr lang="ja-JP" altLang="en-US" sz="1050" dirty="0" smtClean="0">
                <a:solidFill>
                  <a:srgbClr val="000042"/>
                </a:solidFill>
                <a:latin typeface="BIZ UDPゴシック" panose="020B0400000000000000" pitchFamily="50" charset="-128"/>
                <a:ea typeface="BIZ UDPゴシック" panose="020B0400000000000000" pitchFamily="50" charset="-128"/>
              </a:rPr>
              <a:t>日閲覧）</a:t>
            </a:r>
            <a:endParaRPr lang="ja-JP" altLang="en-US" sz="1050" dirty="0">
              <a:solidFill>
                <a:srgbClr val="000042"/>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315182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999676781"/>
              </p:ext>
            </p:extLst>
          </p:nvPr>
        </p:nvGraphicFramePr>
        <p:xfrm>
          <a:off x="683568" y="1772816"/>
          <a:ext cx="7776864" cy="4394215"/>
        </p:xfrm>
        <a:graphic>
          <a:graphicData uri="http://schemas.openxmlformats.org/drawingml/2006/table">
            <a:tbl>
              <a:tblPr firstRow="1" bandRow="1">
                <a:tableStyleId>{2D5ABB26-0587-4C30-8999-92F81FD0307C}</a:tableStyleId>
              </a:tblPr>
              <a:tblGrid>
                <a:gridCol w="3888432">
                  <a:extLst>
                    <a:ext uri="{9D8B030D-6E8A-4147-A177-3AD203B41FA5}">
                      <a16:colId xmlns:a16="http://schemas.microsoft.com/office/drawing/2014/main" xmlns="" val="1087066339"/>
                    </a:ext>
                  </a:extLst>
                </a:gridCol>
                <a:gridCol w="3888432">
                  <a:extLst>
                    <a:ext uri="{9D8B030D-6E8A-4147-A177-3AD203B41FA5}">
                      <a16:colId xmlns:a16="http://schemas.microsoft.com/office/drawing/2014/main" xmlns="" val="2384473292"/>
                    </a:ext>
                  </a:extLst>
                </a:gridCol>
              </a:tblGrid>
              <a:tr h="896268">
                <a:tc>
                  <a:txBody>
                    <a:bodyPr/>
                    <a:lstStyle/>
                    <a:p>
                      <a:pPr algn="ctr"/>
                      <a:r>
                        <a:rPr kumimoji="1" lang="ja-JP" altLang="en-US" sz="2800" b="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検査</a:t>
                      </a:r>
                      <a:r>
                        <a:rPr kumimoji="1" lang="ja-JP" altLang="en-US" sz="2800" b="1" u="sng"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陽性</a:t>
                      </a:r>
                      <a:r>
                        <a:rPr kumimoji="1" lang="ja-JP" altLang="en-US" sz="2800" b="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＝みんな病気</a:t>
                      </a:r>
                    </a:p>
                  </a:txBody>
                  <a:tcPr anchor="ct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2800" b="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検査</a:t>
                      </a:r>
                      <a:r>
                        <a:rPr kumimoji="1" lang="ja-JP" altLang="en-US" sz="2800" b="1" u="sng"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陰性</a:t>
                      </a:r>
                      <a:r>
                        <a:rPr kumimoji="1" lang="ja-JP" altLang="en-US" sz="2800" b="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＝みんな元気</a:t>
                      </a:r>
                    </a:p>
                  </a:txBody>
                  <a:tcPr anchor="ct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solidFill>
                      <a:srgbClr val="FFFBEB"/>
                    </a:solidFill>
                  </a:tcPr>
                </a:tc>
                <a:extLst>
                  <a:ext uri="{0D108BD9-81ED-4DB2-BD59-A6C34878D82A}">
                    <a16:rowId xmlns:a16="http://schemas.microsoft.com/office/drawing/2014/main" xmlns="" val="841867199"/>
                  </a:ext>
                </a:extLst>
              </a:tr>
              <a:tr h="3497947">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solidFill>
                      <a:schemeClr val="accent1">
                        <a:lumMod val="20000"/>
                        <a:lumOff val="80000"/>
                      </a:schemeClr>
                    </a:solidFill>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solidFill>
                      <a:srgbClr val="FFFBEB"/>
                    </a:solidFill>
                  </a:tcPr>
                </a:tc>
                <a:extLst>
                  <a:ext uri="{0D108BD9-81ED-4DB2-BD59-A6C34878D82A}">
                    <a16:rowId xmlns:a16="http://schemas.microsoft.com/office/drawing/2014/main" xmlns="" val="2336740479"/>
                  </a:ext>
                </a:extLst>
              </a:tr>
            </a:tbl>
          </a:graphicData>
        </a:graphic>
      </p:graphicFrame>
      <p:sp>
        <p:nvSpPr>
          <p:cNvPr id="2" name="タイトル 1"/>
          <p:cNvSpPr>
            <a:spLocks noGrp="1"/>
          </p:cNvSpPr>
          <p:nvPr>
            <p:ph type="title"/>
          </p:nvPr>
        </p:nvSpPr>
        <p:spPr/>
        <p:txBody>
          <a:bodyPr/>
          <a:lstStyle/>
          <a:p>
            <a:r>
              <a:rPr kumimoji="1" lang="ja-JP" altLang="en-US" dirty="0"/>
              <a:t>理想の検査</a:t>
            </a:r>
          </a:p>
        </p:txBody>
      </p:sp>
      <p:grpSp>
        <p:nvGrpSpPr>
          <p:cNvPr id="4" name="グループ化 3"/>
          <p:cNvGrpSpPr/>
          <p:nvPr/>
        </p:nvGrpSpPr>
        <p:grpSpPr>
          <a:xfrm>
            <a:off x="5653090" y="2843666"/>
            <a:ext cx="571348" cy="588764"/>
            <a:chOff x="1903228" y="1137684"/>
            <a:chExt cx="2160000" cy="2160000"/>
          </a:xfrm>
        </p:grpSpPr>
        <p:sp>
          <p:nvSpPr>
            <p:cNvPr id="5" name="楕円 4"/>
            <p:cNvSpPr/>
            <p:nvPr/>
          </p:nvSpPr>
          <p:spPr>
            <a:xfrm>
              <a:off x="1903228" y="1137684"/>
              <a:ext cx="2160000" cy="2160000"/>
            </a:xfrm>
            <a:prstGeom prst="ellipse">
              <a:avLst/>
            </a:prstGeom>
            <a:solidFill>
              <a:srgbClr val="FFE4C9"/>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楕円 5"/>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アーチ 7"/>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9" name="グループ化 8"/>
          <p:cNvGrpSpPr/>
          <p:nvPr/>
        </p:nvGrpSpPr>
        <p:grpSpPr>
          <a:xfrm>
            <a:off x="7449966" y="3592811"/>
            <a:ext cx="571348" cy="588764"/>
            <a:chOff x="1903228" y="1137684"/>
            <a:chExt cx="2160000" cy="2160000"/>
          </a:xfrm>
        </p:grpSpPr>
        <p:sp>
          <p:nvSpPr>
            <p:cNvPr id="10" name="楕円 9"/>
            <p:cNvSpPr/>
            <p:nvPr/>
          </p:nvSpPr>
          <p:spPr>
            <a:xfrm>
              <a:off x="1903228" y="1137684"/>
              <a:ext cx="2160000" cy="2160000"/>
            </a:xfrm>
            <a:prstGeom prst="ellipse">
              <a:avLst/>
            </a:prstGeom>
            <a:solidFill>
              <a:srgbClr val="FFE4C9"/>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楕円 10"/>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アーチ 12"/>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4" name="グループ化 13"/>
          <p:cNvGrpSpPr/>
          <p:nvPr/>
        </p:nvGrpSpPr>
        <p:grpSpPr>
          <a:xfrm>
            <a:off x="6288279" y="3592811"/>
            <a:ext cx="571348" cy="588764"/>
            <a:chOff x="1903228" y="1137684"/>
            <a:chExt cx="2160000" cy="2160000"/>
          </a:xfrm>
        </p:grpSpPr>
        <p:sp>
          <p:nvSpPr>
            <p:cNvPr id="15" name="楕円 14"/>
            <p:cNvSpPr/>
            <p:nvPr/>
          </p:nvSpPr>
          <p:spPr>
            <a:xfrm>
              <a:off x="1903228" y="1137684"/>
              <a:ext cx="2160000" cy="2160000"/>
            </a:xfrm>
            <a:prstGeom prst="ellipse">
              <a:avLst/>
            </a:prstGeom>
            <a:solidFill>
              <a:srgbClr val="FFE4C9"/>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楕円 15"/>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アーチ 17"/>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9" name="グループ化 18"/>
          <p:cNvGrpSpPr/>
          <p:nvPr/>
        </p:nvGrpSpPr>
        <p:grpSpPr>
          <a:xfrm>
            <a:off x="6923922" y="2840593"/>
            <a:ext cx="571348" cy="588764"/>
            <a:chOff x="1903228" y="1137684"/>
            <a:chExt cx="2160000" cy="2160000"/>
          </a:xfrm>
        </p:grpSpPr>
        <p:sp>
          <p:nvSpPr>
            <p:cNvPr id="20" name="楕円 19"/>
            <p:cNvSpPr/>
            <p:nvPr/>
          </p:nvSpPr>
          <p:spPr>
            <a:xfrm>
              <a:off x="1903228" y="1137684"/>
              <a:ext cx="2160000" cy="2160000"/>
            </a:xfrm>
            <a:prstGeom prst="ellipse">
              <a:avLst/>
            </a:prstGeom>
            <a:solidFill>
              <a:srgbClr val="FFE4C9"/>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楕円 20"/>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楕円 21"/>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アーチ 22"/>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39" name="グループ化 38"/>
          <p:cNvGrpSpPr/>
          <p:nvPr/>
        </p:nvGrpSpPr>
        <p:grpSpPr>
          <a:xfrm>
            <a:off x="5131785" y="3634010"/>
            <a:ext cx="571348" cy="588764"/>
            <a:chOff x="1903228" y="1137684"/>
            <a:chExt cx="2160000" cy="2160000"/>
          </a:xfrm>
        </p:grpSpPr>
        <p:sp>
          <p:nvSpPr>
            <p:cNvPr id="40" name="楕円 39"/>
            <p:cNvSpPr/>
            <p:nvPr/>
          </p:nvSpPr>
          <p:spPr>
            <a:xfrm>
              <a:off x="1903228" y="1137684"/>
              <a:ext cx="2160000" cy="2160000"/>
            </a:xfrm>
            <a:prstGeom prst="ellipse">
              <a:avLst/>
            </a:prstGeom>
            <a:solidFill>
              <a:srgbClr val="FFE4C9"/>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楕円 40"/>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楕円 41"/>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アーチ 42"/>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4" name="グループ化 63"/>
          <p:cNvGrpSpPr/>
          <p:nvPr/>
        </p:nvGrpSpPr>
        <p:grpSpPr>
          <a:xfrm>
            <a:off x="1209814" y="3625064"/>
            <a:ext cx="591538" cy="577153"/>
            <a:chOff x="4851991" y="1137684"/>
            <a:chExt cx="2160000" cy="2160000"/>
          </a:xfrm>
        </p:grpSpPr>
        <p:sp>
          <p:nvSpPr>
            <p:cNvPr id="65" name="楕円 64"/>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十字形 66"/>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十字形 67"/>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9" name="グループ化 68"/>
          <p:cNvGrpSpPr/>
          <p:nvPr/>
        </p:nvGrpSpPr>
        <p:grpSpPr>
          <a:xfrm>
            <a:off x="1696468" y="2888686"/>
            <a:ext cx="591538" cy="577153"/>
            <a:chOff x="4851991" y="1137684"/>
            <a:chExt cx="2160000" cy="2160000"/>
          </a:xfrm>
        </p:grpSpPr>
        <p:sp>
          <p:nvSpPr>
            <p:cNvPr id="70" name="楕円 69"/>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十字形 71"/>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十字形 72"/>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4" name="グループ化 73"/>
          <p:cNvGrpSpPr/>
          <p:nvPr/>
        </p:nvGrpSpPr>
        <p:grpSpPr>
          <a:xfrm>
            <a:off x="2975975" y="2877663"/>
            <a:ext cx="591538" cy="577153"/>
            <a:chOff x="4851991" y="1137684"/>
            <a:chExt cx="2160000" cy="2160000"/>
          </a:xfrm>
        </p:grpSpPr>
        <p:sp>
          <p:nvSpPr>
            <p:cNvPr id="75" name="楕円 74"/>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十字形 76"/>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十字形 77"/>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9" name="グループ化 78"/>
          <p:cNvGrpSpPr/>
          <p:nvPr/>
        </p:nvGrpSpPr>
        <p:grpSpPr>
          <a:xfrm>
            <a:off x="2273335" y="3629272"/>
            <a:ext cx="591538" cy="577153"/>
            <a:chOff x="4851991" y="1137684"/>
            <a:chExt cx="2160000" cy="2160000"/>
          </a:xfrm>
        </p:grpSpPr>
        <p:sp>
          <p:nvSpPr>
            <p:cNvPr id="80" name="楕円 79"/>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十字形 81"/>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十字形 82"/>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4" name="グループ化 83"/>
          <p:cNvGrpSpPr/>
          <p:nvPr/>
        </p:nvGrpSpPr>
        <p:grpSpPr>
          <a:xfrm>
            <a:off x="3446565" y="5367085"/>
            <a:ext cx="591538" cy="577153"/>
            <a:chOff x="4851991" y="1137684"/>
            <a:chExt cx="2160000" cy="2160000"/>
          </a:xfrm>
        </p:grpSpPr>
        <p:sp>
          <p:nvSpPr>
            <p:cNvPr id="85" name="楕円 84"/>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十字形 86"/>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十字形 87"/>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9" name="グループ化 88"/>
          <p:cNvGrpSpPr/>
          <p:nvPr/>
        </p:nvGrpSpPr>
        <p:grpSpPr>
          <a:xfrm>
            <a:off x="3427973" y="3649103"/>
            <a:ext cx="591538" cy="577153"/>
            <a:chOff x="4851991" y="1137684"/>
            <a:chExt cx="2160000" cy="2160000"/>
          </a:xfrm>
        </p:grpSpPr>
        <p:sp>
          <p:nvSpPr>
            <p:cNvPr id="90" name="楕円 89"/>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正方形/長方形 90"/>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十字形 91"/>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十字形 92"/>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4" name="グループ化 93"/>
          <p:cNvGrpSpPr/>
          <p:nvPr/>
        </p:nvGrpSpPr>
        <p:grpSpPr>
          <a:xfrm>
            <a:off x="2276023" y="5381623"/>
            <a:ext cx="591538" cy="577153"/>
            <a:chOff x="4851991" y="1137684"/>
            <a:chExt cx="2160000" cy="2160000"/>
          </a:xfrm>
        </p:grpSpPr>
        <p:sp>
          <p:nvSpPr>
            <p:cNvPr id="95" name="楕円 94"/>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十字形 96"/>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十字形 97"/>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9" name="グループ化 98"/>
          <p:cNvGrpSpPr/>
          <p:nvPr/>
        </p:nvGrpSpPr>
        <p:grpSpPr>
          <a:xfrm>
            <a:off x="2838840" y="4528879"/>
            <a:ext cx="591538" cy="577153"/>
            <a:chOff x="4851991" y="1137684"/>
            <a:chExt cx="2160000" cy="2160000"/>
          </a:xfrm>
        </p:grpSpPr>
        <p:sp>
          <p:nvSpPr>
            <p:cNvPr id="100" name="楕円 99"/>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十字形 101"/>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十字形 102"/>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4" name="グループ化 103"/>
          <p:cNvGrpSpPr/>
          <p:nvPr/>
        </p:nvGrpSpPr>
        <p:grpSpPr>
          <a:xfrm>
            <a:off x="1142399" y="5395331"/>
            <a:ext cx="591538" cy="577153"/>
            <a:chOff x="4851991" y="1137684"/>
            <a:chExt cx="2160000" cy="2160000"/>
          </a:xfrm>
        </p:grpSpPr>
        <p:sp>
          <p:nvSpPr>
            <p:cNvPr id="105" name="楕円 104"/>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正方形/長方形 105"/>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十字形 106"/>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十字形 107"/>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9" name="グループ化 108"/>
          <p:cNvGrpSpPr/>
          <p:nvPr/>
        </p:nvGrpSpPr>
        <p:grpSpPr>
          <a:xfrm>
            <a:off x="1698591" y="4556686"/>
            <a:ext cx="591538" cy="577153"/>
            <a:chOff x="4851991" y="1137684"/>
            <a:chExt cx="2160000" cy="2160000"/>
          </a:xfrm>
        </p:grpSpPr>
        <p:sp>
          <p:nvSpPr>
            <p:cNvPr id="110" name="楕円 109"/>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正方形/長方形 110"/>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十字形 111"/>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十字形 112"/>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4" name="グループ化 113"/>
          <p:cNvGrpSpPr/>
          <p:nvPr/>
        </p:nvGrpSpPr>
        <p:grpSpPr>
          <a:xfrm>
            <a:off x="7419247" y="5408357"/>
            <a:ext cx="571348" cy="588764"/>
            <a:chOff x="1903228" y="1137684"/>
            <a:chExt cx="2160000" cy="2160000"/>
          </a:xfrm>
        </p:grpSpPr>
        <p:sp>
          <p:nvSpPr>
            <p:cNvPr id="115" name="楕円 114"/>
            <p:cNvSpPr/>
            <p:nvPr/>
          </p:nvSpPr>
          <p:spPr>
            <a:xfrm>
              <a:off x="1903228" y="1137684"/>
              <a:ext cx="2160000" cy="2160000"/>
            </a:xfrm>
            <a:prstGeom prst="ellipse">
              <a:avLst/>
            </a:prstGeom>
            <a:solidFill>
              <a:srgbClr val="FFE4C9"/>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6" name="楕円 115"/>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楕円 116"/>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アーチ 117"/>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19" name="グループ化 118"/>
          <p:cNvGrpSpPr/>
          <p:nvPr/>
        </p:nvGrpSpPr>
        <p:grpSpPr>
          <a:xfrm>
            <a:off x="5645875" y="4573924"/>
            <a:ext cx="571348" cy="588764"/>
            <a:chOff x="1903228" y="1137684"/>
            <a:chExt cx="2160000" cy="2160000"/>
          </a:xfrm>
        </p:grpSpPr>
        <p:sp>
          <p:nvSpPr>
            <p:cNvPr id="120" name="楕円 119"/>
            <p:cNvSpPr/>
            <p:nvPr/>
          </p:nvSpPr>
          <p:spPr>
            <a:xfrm>
              <a:off x="1903228" y="1137684"/>
              <a:ext cx="2160000" cy="2160000"/>
            </a:xfrm>
            <a:prstGeom prst="ellipse">
              <a:avLst/>
            </a:prstGeom>
            <a:solidFill>
              <a:srgbClr val="FFE4C9"/>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1" name="楕円 120"/>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楕円 121"/>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アーチ 122"/>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24" name="グループ化 123"/>
          <p:cNvGrpSpPr/>
          <p:nvPr/>
        </p:nvGrpSpPr>
        <p:grpSpPr>
          <a:xfrm>
            <a:off x="6352574" y="5398471"/>
            <a:ext cx="571348" cy="588764"/>
            <a:chOff x="1903228" y="1137684"/>
            <a:chExt cx="2160000" cy="2160000"/>
          </a:xfrm>
        </p:grpSpPr>
        <p:sp>
          <p:nvSpPr>
            <p:cNvPr id="125" name="楕円 124"/>
            <p:cNvSpPr/>
            <p:nvPr/>
          </p:nvSpPr>
          <p:spPr>
            <a:xfrm>
              <a:off x="1903228" y="1137684"/>
              <a:ext cx="2160000" cy="2160000"/>
            </a:xfrm>
            <a:prstGeom prst="ellipse">
              <a:avLst/>
            </a:prstGeom>
            <a:solidFill>
              <a:srgbClr val="FFE4C9"/>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6" name="楕円 125"/>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楕円 126"/>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アーチ 127"/>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29" name="グループ化 128"/>
          <p:cNvGrpSpPr/>
          <p:nvPr/>
        </p:nvGrpSpPr>
        <p:grpSpPr>
          <a:xfrm>
            <a:off x="6946650" y="4511622"/>
            <a:ext cx="571348" cy="588764"/>
            <a:chOff x="1903228" y="1137684"/>
            <a:chExt cx="2160000" cy="2160000"/>
          </a:xfrm>
        </p:grpSpPr>
        <p:sp>
          <p:nvSpPr>
            <p:cNvPr id="130" name="楕円 129"/>
            <p:cNvSpPr/>
            <p:nvPr/>
          </p:nvSpPr>
          <p:spPr>
            <a:xfrm>
              <a:off x="1903228" y="1137684"/>
              <a:ext cx="2160000" cy="2160000"/>
            </a:xfrm>
            <a:prstGeom prst="ellipse">
              <a:avLst/>
            </a:prstGeom>
            <a:solidFill>
              <a:srgbClr val="FFE4C9"/>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1" name="楕円 130"/>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2" name="楕円 131"/>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アーチ 132"/>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34" name="グループ化 133"/>
          <p:cNvGrpSpPr/>
          <p:nvPr/>
        </p:nvGrpSpPr>
        <p:grpSpPr>
          <a:xfrm>
            <a:off x="5149483" y="5404276"/>
            <a:ext cx="571348" cy="588764"/>
            <a:chOff x="1903228" y="1137684"/>
            <a:chExt cx="2160000" cy="2160000"/>
          </a:xfrm>
        </p:grpSpPr>
        <p:sp>
          <p:nvSpPr>
            <p:cNvPr id="135" name="楕円 134"/>
            <p:cNvSpPr/>
            <p:nvPr/>
          </p:nvSpPr>
          <p:spPr>
            <a:xfrm>
              <a:off x="1903228" y="1137684"/>
              <a:ext cx="2160000" cy="2160000"/>
            </a:xfrm>
            <a:prstGeom prst="ellipse">
              <a:avLst/>
            </a:prstGeom>
            <a:solidFill>
              <a:srgbClr val="FFE4C9"/>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6" name="楕円 135"/>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楕円 136"/>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アーチ 137"/>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7" name="日付プレースホルダー 26"/>
          <p:cNvSpPr>
            <a:spLocks noGrp="1"/>
          </p:cNvSpPr>
          <p:nvPr>
            <p:ph type="dt" sz="half" idx="10"/>
          </p:nvPr>
        </p:nvSpPr>
        <p:spPr/>
        <p:txBody>
          <a:bodyPr/>
          <a:lstStyle/>
          <a:p>
            <a:r>
              <a:rPr lang="en-US" altLang="ja-JP" smtClean="0"/>
              <a:t>2021/06/23</a:t>
            </a:r>
            <a:endParaRPr lang="ja-JP" altLang="en-US" dirty="0"/>
          </a:p>
        </p:txBody>
      </p:sp>
      <p:sp>
        <p:nvSpPr>
          <p:cNvPr id="28" name="フッター プレースホルダー 27"/>
          <p:cNvSpPr>
            <a:spLocks noGrp="1"/>
          </p:cNvSpPr>
          <p:nvPr>
            <p:ph type="ftr" sz="quarter" idx="11"/>
          </p:nvPr>
        </p:nvSpPr>
        <p:spPr/>
        <p:txBody>
          <a:bodyPr/>
          <a:lstStyle/>
          <a:p>
            <a:r>
              <a:rPr kumimoji="1" lang="en-US" altLang="ja-JP" smtClean="0"/>
              <a:t>(C) 2021 Masako Kakizaki</a:t>
            </a:r>
            <a:endParaRPr kumimoji="1" lang="ja-JP" altLang="en-US"/>
          </a:p>
        </p:txBody>
      </p:sp>
      <p:sp>
        <p:nvSpPr>
          <p:cNvPr id="139" name="正方形/長方形 138"/>
          <p:cNvSpPr/>
          <p:nvPr/>
        </p:nvSpPr>
        <p:spPr>
          <a:xfrm>
            <a:off x="5565839" y="236971"/>
            <a:ext cx="3338776" cy="1024547"/>
          </a:xfrm>
          <a:prstGeom prst="rect">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000046"/>
                </a:solidFill>
                <a:latin typeface="BIZ UDPゴシック" panose="020B0400000000000000" pitchFamily="50" charset="-128"/>
                <a:ea typeface="BIZ UDPゴシック" panose="020B0400000000000000" pitchFamily="50" charset="-128"/>
              </a:rPr>
              <a:t>でも実際は全然違う。新型コロナの</a:t>
            </a:r>
            <a:r>
              <a:rPr kumimoji="1" lang="en-US" altLang="ja-JP" sz="1400" dirty="0" smtClean="0">
                <a:solidFill>
                  <a:srgbClr val="000046"/>
                </a:solidFill>
                <a:latin typeface="BIZ UDPゴシック" panose="020B0400000000000000" pitchFamily="50" charset="-128"/>
                <a:ea typeface="BIZ UDPゴシック" panose="020B0400000000000000" pitchFamily="50" charset="-128"/>
              </a:rPr>
              <a:t>PCR</a:t>
            </a:r>
            <a:r>
              <a:rPr kumimoji="1" lang="ja-JP" altLang="en-US" sz="1400" dirty="0" smtClean="0">
                <a:solidFill>
                  <a:srgbClr val="000046"/>
                </a:solidFill>
                <a:latin typeface="BIZ UDPゴシック" panose="020B0400000000000000" pitchFamily="50" charset="-128"/>
                <a:ea typeface="BIZ UDPゴシック" panose="020B0400000000000000" pitchFamily="50" charset="-128"/>
              </a:rPr>
              <a:t>検査も偽陽性や偽陰性がでている。どうしてそんなことがおきるのか？</a:t>
            </a:r>
            <a:endParaRPr kumimoji="1" lang="ja-JP" altLang="en-US" sz="1400" dirty="0">
              <a:solidFill>
                <a:srgbClr val="000046"/>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3670367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0" y="4153961"/>
            <a:ext cx="9211734" cy="227111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6" name="正方形/長方形 35"/>
          <p:cNvSpPr/>
          <p:nvPr/>
        </p:nvSpPr>
        <p:spPr>
          <a:xfrm>
            <a:off x="0" y="1728991"/>
            <a:ext cx="9143186" cy="2159414"/>
          </a:xfrm>
          <a:prstGeom prst="rect">
            <a:avLst/>
          </a:prstGeom>
          <a:solidFill>
            <a:srgbClr val="FF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cxnSp>
        <p:nvCxnSpPr>
          <p:cNvPr id="18" name="直線コネクタ 17"/>
          <p:cNvCxnSpPr/>
          <p:nvPr/>
        </p:nvCxnSpPr>
        <p:spPr>
          <a:xfrm>
            <a:off x="-597670" y="3335725"/>
            <a:ext cx="10016836" cy="33278"/>
          </a:xfrm>
          <a:prstGeom prst="line">
            <a:avLst/>
          </a:prstGeom>
          <a:ln>
            <a:solidFill>
              <a:srgbClr val="000042"/>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r>
              <a:rPr kumimoji="1" lang="en-US" altLang="ja-JP" dirty="0">
                <a:solidFill>
                  <a:srgbClr val="FF0066"/>
                </a:solidFill>
              </a:rPr>
              <a:t>ROC</a:t>
            </a:r>
            <a:r>
              <a:rPr kumimoji="1" lang="ja-JP" altLang="en-US" dirty="0">
                <a:solidFill>
                  <a:srgbClr val="FF0066"/>
                </a:solidFill>
              </a:rPr>
              <a:t>曲線の例</a:t>
            </a:r>
          </a:p>
        </p:txBody>
      </p:sp>
      <p:graphicFrame>
        <p:nvGraphicFramePr>
          <p:cNvPr id="5" name="グラフ 4"/>
          <p:cNvGraphicFramePr>
            <a:graphicFrameLocks/>
          </p:cNvGraphicFramePr>
          <p:nvPr>
            <p:extLst>
              <p:ext uri="{D42A27DB-BD31-4B8C-83A1-F6EECF244321}">
                <p14:modId xmlns:p14="http://schemas.microsoft.com/office/powerpoint/2010/main" val="635590031"/>
              </p:ext>
            </p:extLst>
          </p:nvPr>
        </p:nvGraphicFramePr>
        <p:xfrm>
          <a:off x="379075" y="2849744"/>
          <a:ext cx="2182091" cy="10135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p:cNvGraphicFramePr>
            <a:graphicFrameLocks/>
          </p:cNvGraphicFramePr>
          <p:nvPr>
            <p:extLst>
              <p:ext uri="{D42A27DB-BD31-4B8C-83A1-F6EECF244321}">
                <p14:modId xmlns:p14="http://schemas.microsoft.com/office/powerpoint/2010/main" val="673430750"/>
              </p:ext>
            </p:extLst>
          </p:nvPr>
        </p:nvGraphicFramePr>
        <p:xfrm>
          <a:off x="-67734" y="1863721"/>
          <a:ext cx="2140527" cy="149278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グラフ 6"/>
          <p:cNvGraphicFramePr>
            <a:graphicFrameLocks/>
          </p:cNvGraphicFramePr>
          <p:nvPr>
            <p:extLst>
              <p:ext uri="{D42A27DB-BD31-4B8C-83A1-F6EECF244321}">
                <p14:modId xmlns:p14="http://schemas.microsoft.com/office/powerpoint/2010/main" val="385476364"/>
              </p:ext>
            </p:extLst>
          </p:nvPr>
        </p:nvGraphicFramePr>
        <p:xfrm>
          <a:off x="7747958" y="2874877"/>
          <a:ext cx="2182091" cy="101352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グラフ 7"/>
          <p:cNvGraphicFramePr>
            <a:graphicFrameLocks/>
          </p:cNvGraphicFramePr>
          <p:nvPr>
            <p:extLst>
              <p:ext uri="{D42A27DB-BD31-4B8C-83A1-F6EECF244321}">
                <p14:modId xmlns:p14="http://schemas.microsoft.com/office/powerpoint/2010/main" val="3620853362"/>
              </p:ext>
            </p:extLst>
          </p:nvPr>
        </p:nvGraphicFramePr>
        <p:xfrm>
          <a:off x="6487201" y="1896999"/>
          <a:ext cx="2140527" cy="149278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 name="グラフ 8"/>
          <p:cNvGraphicFramePr>
            <a:graphicFrameLocks/>
          </p:cNvGraphicFramePr>
          <p:nvPr>
            <p:extLst>
              <p:ext uri="{D42A27DB-BD31-4B8C-83A1-F6EECF244321}">
                <p14:modId xmlns:p14="http://schemas.microsoft.com/office/powerpoint/2010/main" val="2200426580"/>
              </p:ext>
            </p:extLst>
          </p:nvPr>
        </p:nvGraphicFramePr>
        <p:xfrm>
          <a:off x="2948144" y="2828961"/>
          <a:ext cx="2182091" cy="101352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0" name="グラフ 9"/>
          <p:cNvGraphicFramePr>
            <a:graphicFrameLocks/>
          </p:cNvGraphicFramePr>
          <p:nvPr>
            <p:extLst>
              <p:ext uri="{D42A27DB-BD31-4B8C-83A1-F6EECF244321}">
                <p14:modId xmlns:p14="http://schemas.microsoft.com/office/powerpoint/2010/main" val="2562977128"/>
              </p:ext>
            </p:extLst>
          </p:nvPr>
        </p:nvGraphicFramePr>
        <p:xfrm>
          <a:off x="2262347" y="1859226"/>
          <a:ext cx="2140527" cy="1492787"/>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1" name="グラフ 10"/>
          <p:cNvGraphicFramePr>
            <a:graphicFrameLocks/>
          </p:cNvGraphicFramePr>
          <p:nvPr>
            <p:extLst>
              <p:ext uri="{D42A27DB-BD31-4B8C-83A1-F6EECF244321}">
                <p14:modId xmlns:p14="http://schemas.microsoft.com/office/powerpoint/2010/main" val="129075231"/>
              </p:ext>
            </p:extLst>
          </p:nvPr>
        </p:nvGraphicFramePr>
        <p:xfrm>
          <a:off x="5283583" y="2849744"/>
          <a:ext cx="2182091" cy="1013528"/>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2" name="グラフ 11"/>
          <p:cNvGraphicFramePr>
            <a:graphicFrameLocks/>
          </p:cNvGraphicFramePr>
          <p:nvPr>
            <p:extLst>
              <p:ext uri="{D42A27DB-BD31-4B8C-83A1-F6EECF244321}">
                <p14:modId xmlns:p14="http://schemas.microsoft.com/office/powerpoint/2010/main" val="1331835481"/>
              </p:ext>
            </p:extLst>
          </p:nvPr>
        </p:nvGraphicFramePr>
        <p:xfrm>
          <a:off x="4400358" y="1896999"/>
          <a:ext cx="2140527" cy="1492787"/>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4" name="グラフ 13"/>
          <p:cNvGraphicFramePr/>
          <p:nvPr>
            <p:extLst>
              <p:ext uri="{D42A27DB-BD31-4B8C-83A1-F6EECF244321}">
                <p14:modId xmlns:p14="http://schemas.microsoft.com/office/powerpoint/2010/main" val="809208247"/>
              </p:ext>
            </p:extLst>
          </p:nvPr>
        </p:nvGraphicFramePr>
        <p:xfrm>
          <a:off x="166254" y="4444784"/>
          <a:ext cx="1808018" cy="1550000"/>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5" name="グラフ 14"/>
          <p:cNvGraphicFramePr/>
          <p:nvPr>
            <p:extLst>
              <p:ext uri="{D42A27DB-BD31-4B8C-83A1-F6EECF244321}">
                <p14:modId xmlns:p14="http://schemas.microsoft.com/office/powerpoint/2010/main" val="2122315115"/>
              </p:ext>
            </p:extLst>
          </p:nvPr>
        </p:nvGraphicFramePr>
        <p:xfrm>
          <a:off x="6995139" y="4437728"/>
          <a:ext cx="1808018" cy="1550000"/>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16" name="グラフ 15"/>
          <p:cNvGraphicFramePr/>
          <p:nvPr>
            <p:extLst>
              <p:ext uri="{D42A27DB-BD31-4B8C-83A1-F6EECF244321}">
                <p14:modId xmlns:p14="http://schemas.microsoft.com/office/powerpoint/2010/main" val="3763846109"/>
              </p:ext>
            </p:extLst>
          </p:nvPr>
        </p:nvGraphicFramePr>
        <p:xfrm>
          <a:off x="2441859" y="4451506"/>
          <a:ext cx="1808018" cy="1550000"/>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17" name="グラフ 16"/>
          <p:cNvGraphicFramePr/>
          <p:nvPr>
            <p:extLst>
              <p:ext uri="{D42A27DB-BD31-4B8C-83A1-F6EECF244321}">
                <p14:modId xmlns:p14="http://schemas.microsoft.com/office/powerpoint/2010/main" val="1419374163"/>
              </p:ext>
            </p:extLst>
          </p:nvPr>
        </p:nvGraphicFramePr>
        <p:xfrm>
          <a:off x="4709944" y="4451506"/>
          <a:ext cx="1808018" cy="1550000"/>
        </p:xfrm>
        <a:graphic>
          <a:graphicData uri="http://schemas.openxmlformats.org/drawingml/2006/chart">
            <c:chart xmlns:c="http://schemas.openxmlformats.org/drawingml/2006/chart" xmlns:r="http://schemas.openxmlformats.org/officeDocument/2006/relationships" r:id="rId14"/>
          </a:graphicData>
        </a:graphic>
      </p:graphicFrame>
      <p:sp>
        <p:nvSpPr>
          <p:cNvPr id="19" name="円弧 18"/>
          <p:cNvSpPr/>
          <p:nvPr/>
        </p:nvSpPr>
        <p:spPr>
          <a:xfrm rot="16200000">
            <a:off x="2771178" y="4788425"/>
            <a:ext cx="1440324" cy="1517074"/>
          </a:xfrm>
          <a:prstGeom prst="arc">
            <a:avLst>
              <a:gd name="adj1" fmla="val 16200000"/>
              <a:gd name="adj2" fmla="val 364939"/>
            </a:avLst>
          </a:prstGeom>
          <a:ln w="28575">
            <a:solidFill>
              <a:srgbClr val="00004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 name="円弧 19"/>
          <p:cNvSpPr/>
          <p:nvPr/>
        </p:nvSpPr>
        <p:spPr>
          <a:xfrm rot="16200000">
            <a:off x="5236695" y="4629233"/>
            <a:ext cx="588268" cy="1039087"/>
          </a:xfrm>
          <a:prstGeom prst="arc">
            <a:avLst>
              <a:gd name="adj1" fmla="val 16200000"/>
              <a:gd name="adj2" fmla="val 364939"/>
            </a:avLst>
          </a:prstGeom>
          <a:ln w="28575">
            <a:solidFill>
              <a:srgbClr val="00004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cxnSp>
        <p:nvCxnSpPr>
          <p:cNvPr id="40" name="直線矢印コネクタ 39"/>
          <p:cNvCxnSpPr/>
          <p:nvPr/>
        </p:nvCxnSpPr>
        <p:spPr>
          <a:xfrm>
            <a:off x="840356" y="3990269"/>
            <a:ext cx="7739173" cy="0"/>
          </a:xfrm>
          <a:prstGeom prst="straightConnector1">
            <a:avLst/>
          </a:prstGeom>
          <a:ln w="130175">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347209" y="3832882"/>
            <a:ext cx="6494085" cy="369332"/>
          </a:xfrm>
          <a:prstGeom prst="rect">
            <a:avLst/>
          </a:prstGeom>
          <a:noFill/>
        </p:spPr>
        <p:txBody>
          <a:bodyPr wrap="none" rtlCol="0">
            <a:spAutoFit/>
          </a:bodyPr>
          <a:lstStyle/>
          <a:p>
            <a:r>
              <a:rPr kumimoji="1" lang="ja-JP" altLang="en-US"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精度が低い　　　　　　　　　　　　　　　　　　　　　　　　　　精度が高い</a:t>
            </a:r>
          </a:p>
        </p:txBody>
      </p:sp>
      <p:sp>
        <p:nvSpPr>
          <p:cNvPr id="21" name="テキスト ボックス 20"/>
          <p:cNvSpPr txBox="1"/>
          <p:nvPr/>
        </p:nvSpPr>
        <p:spPr>
          <a:xfrm>
            <a:off x="178020" y="1846651"/>
            <a:ext cx="3416320" cy="369332"/>
          </a:xfrm>
          <a:prstGeom prst="rect">
            <a:avLst/>
          </a:prstGeom>
          <a:solidFill>
            <a:srgbClr val="FFCCFF"/>
          </a:solidFill>
        </p:spPr>
        <p:txBody>
          <a:bodyPr wrap="none" rtlCol="0">
            <a:spAutoFit/>
          </a:bodyPr>
          <a:lstStyle/>
          <a:p>
            <a:r>
              <a:rPr kumimoji="1" lang="ja-JP" altLang="en-US"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非疾患群と疾患群</a:t>
            </a:r>
            <a:r>
              <a:rPr kumimoji="1" lang="ja-JP" altLang="en-US"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の対象者分布</a:t>
            </a:r>
          </a:p>
        </p:txBody>
      </p:sp>
      <p:sp>
        <p:nvSpPr>
          <p:cNvPr id="28" name="テキスト ボックス 27"/>
          <p:cNvSpPr txBox="1"/>
          <p:nvPr/>
        </p:nvSpPr>
        <p:spPr>
          <a:xfrm>
            <a:off x="166254" y="5954133"/>
            <a:ext cx="2106667" cy="369332"/>
          </a:xfrm>
          <a:prstGeom prst="rect">
            <a:avLst/>
          </a:prstGeom>
          <a:solidFill>
            <a:schemeClr val="accent1">
              <a:lumMod val="40000"/>
              <a:lumOff val="60000"/>
            </a:schemeClr>
          </a:solidFill>
        </p:spPr>
        <p:txBody>
          <a:bodyPr wrap="none" rtlCol="0">
            <a:spAutoFit/>
          </a:bodyPr>
          <a:lstStyle/>
          <a:p>
            <a:r>
              <a:rPr kumimoji="1" lang="ja-JP" altLang="en-US"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対応する</a:t>
            </a:r>
            <a:r>
              <a:rPr kumimoji="1" lang="en-US" altLang="ja-JP"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ROC</a:t>
            </a:r>
            <a:r>
              <a:rPr kumimoji="1" lang="ja-JP" altLang="en-US"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曲線</a:t>
            </a:r>
          </a:p>
        </p:txBody>
      </p:sp>
      <p:sp>
        <p:nvSpPr>
          <p:cNvPr id="22" name="日付プレースホルダー 21"/>
          <p:cNvSpPr>
            <a:spLocks noGrp="1"/>
          </p:cNvSpPr>
          <p:nvPr>
            <p:ph type="dt" sz="half" idx="10"/>
          </p:nvPr>
        </p:nvSpPr>
        <p:spPr/>
        <p:txBody>
          <a:bodyPr/>
          <a:lstStyle/>
          <a:p>
            <a:r>
              <a:rPr lang="en-US" altLang="ja-JP" smtClean="0"/>
              <a:t>2021/06/23</a:t>
            </a:r>
            <a:endParaRPr lang="ja-JP" altLang="en-US" dirty="0"/>
          </a:p>
        </p:txBody>
      </p:sp>
      <p:sp>
        <p:nvSpPr>
          <p:cNvPr id="23" name="フッター プレースホルダー 22"/>
          <p:cNvSpPr>
            <a:spLocks noGrp="1"/>
          </p:cNvSpPr>
          <p:nvPr>
            <p:ph type="ftr" sz="quarter" idx="11"/>
          </p:nvPr>
        </p:nvSpPr>
        <p:spPr/>
        <p:txBody>
          <a:bodyPr/>
          <a:lstStyle/>
          <a:p>
            <a:r>
              <a:rPr kumimoji="1" lang="en-US" altLang="ja-JP" smtClean="0"/>
              <a:t>(C) 2021 Masako Kakizaki</a:t>
            </a:r>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3388702796"/>
              </p:ext>
            </p:extLst>
          </p:nvPr>
        </p:nvGraphicFramePr>
        <p:xfrm>
          <a:off x="7800710" y="1792508"/>
          <a:ext cx="1384664" cy="548640"/>
        </p:xfrm>
        <a:graphic>
          <a:graphicData uri="http://schemas.openxmlformats.org/drawingml/2006/table">
            <a:tbl>
              <a:tblPr firstRow="1" bandRow="1">
                <a:tableStyleId>{2D5ABB26-0587-4C30-8999-92F81FD0307C}</a:tableStyleId>
              </a:tblPr>
              <a:tblGrid>
                <a:gridCol w="334717">
                  <a:extLst>
                    <a:ext uri="{9D8B030D-6E8A-4147-A177-3AD203B41FA5}">
                      <a16:colId xmlns:a16="http://schemas.microsoft.com/office/drawing/2014/main" xmlns="" val="1249241737"/>
                    </a:ext>
                  </a:extLst>
                </a:gridCol>
                <a:gridCol w="1049947">
                  <a:extLst>
                    <a:ext uri="{9D8B030D-6E8A-4147-A177-3AD203B41FA5}">
                      <a16:colId xmlns:a16="http://schemas.microsoft.com/office/drawing/2014/main" xmlns="" val="1672218786"/>
                    </a:ext>
                  </a:extLst>
                </a:gridCol>
              </a:tblGrid>
              <a:tr h="0">
                <a:tc>
                  <a:txBody>
                    <a:bodyPr/>
                    <a:lstStyle/>
                    <a:p>
                      <a:endParaRPr kumimoji="1" lang="ja-JP" altLang="en-US" sz="1200" dirty="0">
                        <a:solidFill>
                          <a:srgbClr val="000046"/>
                        </a:solidFill>
                        <a:latin typeface="メイリオ" panose="020B0604030504040204" pitchFamily="50" charset="-128"/>
                        <a:ea typeface="メイリオ" panose="020B0604030504040204" pitchFamily="50" charset="-128"/>
                      </a:endParaRPr>
                    </a:p>
                  </a:txBody>
                  <a:tcPr>
                    <a:solidFill>
                      <a:srgbClr val="002060"/>
                    </a:solidFill>
                  </a:tcPr>
                </a:tc>
                <a:tc>
                  <a:txBody>
                    <a:bodyPr/>
                    <a:lstStyle/>
                    <a:p>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非疾患群</a:t>
                      </a:r>
                      <a:endParaRPr kumimoji="1" lang="ja-JP" altLang="en-US" sz="1200" dirty="0">
                        <a:solidFill>
                          <a:srgbClr val="000046"/>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xmlns="" val="2180463283"/>
                  </a:ext>
                </a:extLst>
              </a:tr>
              <a:tr h="0">
                <a:tc>
                  <a:txBody>
                    <a:bodyPr/>
                    <a:lstStyle/>
                    <a:p>
                      <a:endParaRPr kumimoji="1" lang="ja-JP" altLang="en-US" sz="1200" dirty="0">
                        <a:solidFill>
                          <a:srgbClr val="000046"/>
                        </a:solidFill>
                        <a:latin typeface="メイリオ" panose="020B0604030504040204" pitchFamily="50" charset="-128"/>
                        <a:ea typeface="メイリオ" panose="020B0604030504040204" pitchFamily="50" charset="-128"/>
                      </a:endParaRPr>
                    </a:p>
                  </a:txBody>
                  <a:tcPr>
                    <a:solidFill>
                      <a:srgbClr val="FF0066"/>
                    </a:solidFill>
                  </a:tcPr>
                </a:tc>
                <a:tc>
                  <a:txBody>
                    <a:bodyPr/>
                    <a:lstStyle/>
                    <a:p>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疾患群</a:t>
                      </a:r>
                      <a:endParaRPr kumimoji="1" lang="ja-JP" altLang="en-US" sz="1200" dirty="0">
                        <a:solidFill>
                          <a:srgbClr val="000046"/>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xmlns="" val="4203960638"/>
                  </a:ext>
                </a:extLst>
              </a:tr>
            </a:tbl>
          </a:graphicData>
        </a:graphic>
      </p:graphicFrame>
      <p:cxnSp>
        <p:nvCxnSpPr>
          <p:cNvPr id="13" name="直線矢印コネクタ 12"/>
          <p:cNvCxnSpPr/>
          <p:nvPr/>
        </p:nvCxnSpPr>
        <p:spPr>
          <a:xfrm>
            <a:off x="280554" y="3527957"/>
            <a:ext cx="1693718" cy="0"/>
          </a:xfrm>
          <a:prstGeom prst="straightConnector1">
            <a:avLst/>
          </a:prstGeom>
          <a:ln>
            <a:solidFill>
              <a:srgbClr val="000046"/>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840356" y="3536486"/>
            <a:ext cx="530915" cy="230832"/>
          </a:xfrm>
          <a:prstGeom prst="rect">
            <a:avLst/>
          </a:prstGeom>
          <a:noFill/>
          <a:ln>
            <a:noFill/>
          </a:ln>
        </p:spPr>
        <p:txBody>
          <a:bodyPr wrap="none" rtlCol="0">
            <a:spAutoFit/>
          </a:bodyPr>
          <a:lstStyle/>
          <a:p>
            <a:r>
              <a:rPr kumimoji="1" lang="ja-JP" altLang="en-US" sz="9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検査値</a:t>
            </a:r>
            <a:endParaRPr kumimoji="1" lang="ja-JP" altLang="en-US" sz="9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cxnSp>
        <p:nvCxnSpPr>
          <p:cNvPr id="31" name="直線矢印コネクタ 30"/>
          <p:cNvCxnSpPr/>
          <p:nvPr/>
        </p:nvCxnSpPr>
        <p:spPr>
          <a:xfrm>
            <a:off x="2541545" y="3521285"/>
            <a:ext cx="1693718" cy="0"/>
          </a:xfrm>
          <a:prstGeom prst="straightConnector1">
            <a:avLst/>
          </a:prstGeom>
          <a:ln>
            <a:solidFill>
              <a:srgbClr val="000046"/>
            </a:solidFill>
            <a:tailEnd type="triangle"/>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3101347" y="3529814"/>
            <a:ext cx="530915" cy="230832"/>
          </a:xfrm>
          <a:prstGeom prst="rect">
            <a:avLst/>
          </a:prstGeom>
          <a:noFill/>
          <a:ln>
            <a:noFill/>
          </a:ln>
        </p:spPr>
        <p:txBody>
          <a:bodyPr wrap="none" rtlCol="0">
            <a:spAutoFit/>
          </a:bodyPr>
          <a:lstStyle/>
          <a:p>
            <a:r>
              <a:rPr kumimoji="1" lang="ja-JP" altLang="en-US" sz="9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検査値</a:t>
            </a:r>
            <a:endParaRPr kumimoji="1" lang="ja-JP" altLang="en-US" sz="9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cxnSp>
        <p:nvCxnSpPr>
          <p:cNvPr id="33" name="直線矢印コネクタ 32"/>
          <p:cNvCxnSpPr/>
          <p:nvPr/>
        </p:nvCxnSpPr>
        <p:spPr>
          <a:xfrm>
            <a:off x="4764232" y="3515175"/>
            <a:ext cx="1693718" cy="0"/>
          </a:xfrm>
          <a:prstGeom prst="straightConnector1">
            <a:avLst/>
          </a:prstGeom>
          <a:ln>
            <a:solidFill>
              <a:srgbClr val="000046"/>
            </a:solidFill>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5324034" y="3523704"/>
            <a:ext cx="530915" cy="230832"/>
          </a:xfrm>
          <a:prstGeom prst="rect">
            <a:avLst/>
          </a:prstGeom>
          <a:noFill/>
          <a:ln>
            <a:noFill/>
          </a:ln>
        </p:spPr>
        <p:txBody>
          <a:bodyPr wrap="none" rtlCol="0">
            <a:spAutoFit/>
          </a:bodyPr>
          <a:lstStyle/>
          <a:p>
            <a:r>
              <a:rPr kumimoji="1" lang="ja-JP" altLang="en-US" sz="9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検査値</a:t>
            </a:r>
            <a:endParaRPr kumimoji="1" lang="ja-JP" altLang="en-US" sz="9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cxnSp>
        <p:nvCxnSpPr>
          <p:cNvPr id="37" name="直線矢印コネクタ 36"/>
          <p:cNvCxnSpPr/>
          <p:nvPr/>
        </p:nvCxnSpPr>
        <p:spPr>
          <a:xfrm>
            <a:off x="7109439" y="3506309"/>
            <a:ext cx="1693718" cy="0"/>
          </a:xfrm>
          <a:prstGeom prst="straightConnector1">
            <a:avLst/>
          </a:prstGeom>
          <a:ln>
            <a:solidFill>
              <a:srgbClr val="000046"/>
            </a:solidFill>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7669241" y="3514838"/>
            <a:ext cx="530915" cy="230832"/>
          </a:xfrm>
          <a:prstGeom prst="rect">
            <a:avLst/>
          </a:prstGeom>
          <a:noFill/>
          <a:ln>
            <a:noFill/>
          </a:ln>
        </p:spPr>
        <p:txBody>
          <a:bodyPr wrap="none" rtlCol="0">
            <a:spAutoFit/>
          </a:bodyPr>
          <a:lstStyle/>
          <a:p>
            <a:r>
              <a:rPr kumimoji="1" lang="ja-JP" altLang="en-US" sz="9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検査値</a:t>
            </a:r>
            <a:endParaRPr kumimoji="1" lang="ja-JP" altLang="en-US" sz="9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39" name="正方形/長方形 38"/>
          <p:cNvSpPr/>
          <p:nvPr/>
        </p:nvSpPr>
        <p:spPr>
          <a:xfrm>
            <a:off x="2177839" y="2569023"/>
            <a:ext cx="101194" cy="1053765"/>
          </a:xfrm>
          <a:prstGeom prst="rect">
            <a:avLst/>
          </a:prstGeom>
          <a:solidFill>
            <a:srgbClr val="FF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43" name="正方形/長方形 42"/>
          <p:cNvSpPr/>
          <p:nvPr/>
        </p:nvSpPr>
        <p:spPr>
          <a:xfrm>
            <a:off x="4515681" y="2485878"/>
            <a:ext cx="101194" cy="1053765"/>
          </a:xfrm>
          <a:prstGeom prst="rect">
            <a:avLst/>
          </a:prstGeom>
          <a:solidFill>
            <a:srgbClr val="FF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44" name="正方形/長方形 43"/>
          <p:cNvSpPr/>
          <p:nvPr/>
        </p:nvSpPr>
        <p:spPr>
          <a:xfrm>
            <a:off x="6625261" y="2576423"/>
            <a:ext cx="196042" cy="1053765"/>
          </a:xfrm>
          <a:prstGeom prst="rect">
            <a:avLst/>
          </a:prstGeom>
          <a:solidFill>
            <a:srgbClr val="FF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45" name="角丸四角形吹き出し 44"/>
          <p:cNvSpPr/>
          <p:nvPr/>
        </p:nvSpPr>
        <p:spPr>
          <a:xfrm>
            <a:off x="5696051" y="251274"/>
            <a:ext cx="3247652" cy="547914"/>
          </a:xfrm>
          <a:prstGeom prst="wedgeRoundRectCallout">
            <a:avLst>
              <a:gd name="adj1" fmla="val -14762"/>
              <a:gd name="adj2" fmla="val -46079"/>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非疾患群と疾患群の鑑別がつきやすいものは直線に近い</a:t>
            </a:r>
            <a:r>
              <a:rPr lang="en-US" altLang="ja-JP"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ROC</a:t>
            </a:r>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曲線を描くことができる。</a:t>
            </a:r>
            <a:endPar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46" name="テキスト ボックス 45"/>
          <p:cNvSpPr txBox="1"/>
          <p:nvPr/>
        </p:nvSpPr>
        <p:spPr>
          <a:xfrm>
            <a:off x="861955" y="5814760"/>
            <a:ext cx="530915" cy="230832"/>
          </a:xfrm>
          <a:prstGeom prst="rect">
            <a:avLst/>
          </a:prstGeom>
          <a:noFill/>
          <a:ln>
            <a:noFill/>
          </a:ln>
        </p:spPr>
        <p:txBody>
          <a:bodyPr wrap="none" rtlCol="0">
            <a:spAutoFit/>
          </a:bodyPr>
          <a:lstStyle/>
          <a:p>
            <a:r>
              <a:rPr kumimoji="1" lang="ja-JP" altLang="en-US" sz="900" dirty="0" smtClean="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検査値</a:t>
            </a:r>
            <a:endParaRPr kumimoji="1" lang="ja-JP" altLang="en-US" sz="9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Tree>
    <p:extLst>
      <p:ext uri="{BB962C8B-B14F-4D97-AF65-F5344CB8AC3E}">
        <p14:creationId xmlns:p14="http://schemas.microsoft.com/office/powerpoint/2010/main" val="35368319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a:bodyPr>
          <a:lstStyle/>
          <a:p>
            <a:r>
              <a:rPr kumimoji="1" lang="ja-JP" altLang="en-US" sz="4800" dirty="0"/>
              <a:t>感度・特異度を計算して</a:t>
            </a:r>
            <a:r>
              <a:rPr kumimoji="1" lang="en-US" altLang="ja-JP" sz="4800" dirty="0"/>
              <a:t/>
            </a:r>
            <a:br>
              <a:rPr kumimoji="1" lang="en-US" altLang="ja-JP" sz="4800" dirty="0"/>
            </a:br>
            <a:r>
              <a:rPr lang="en-US" altLang="ja-JP" sz="4800" dirty="0"/>
              <a:t>ROC</a:t>
            </a:r>
            <a:r>
              <a:rPr lang="ja-JP" altLang="en-US" sz="4800" dirty="0"/>
              <a:t>曲線を描いてみよう！</a:t>
            </a:r>
            <a:endParaRPr kumimoji="1" lang="ja-JP" altLang="en-US" sz="4800" dirty="0"/>
          </a:p>
        </p:txBody>
      </p:sp>
      <p:sp>
        <p:nvSpPr>
          <p:cNvPr id="5" name="サブタイトル 4"/>
          <p:cNvSpPr>
            <a:spLocks noGrp="1"/>
          </p:cNvSpPr>
          <p:nvPr>
            <p:ph type="subTitle" idx="1"/>
          </p:nvPr>
        </p:nvSpPr>
        <p:spPr/>
        <p:txBody>
          <a:bodyPr/>
          <a:lstStyle/>
          <a:p>
            <a:endParaRPr kumimoji="1" lang="ja-JP" altLang="en-US"/>
          </a:p>
        </p:txBody>
      </p:sp>
      <p:sp>
        <p:nvSpPr>
          <p:cNvPr id="7" name="日付プレースホルダー 6"/>
          <p:cNvSpPr>
            <a:spLocks noGrp="1"/>
          </p:cNvSpPr>
          <p:nvPr>
            <p:ph type="dt" sz="half" idx="10"/>
          </p:nvPr>
        </p:nvSpPr>
        <p:spPr/>
        <p:txBody>
          <a:bodyPr/>
          <a:lstStyle/>
          <a:p>
            <a:r>
              <a:rPr lang="en-US" altLang="ja-JP" smtClean="0"/>
              <a:t>2021/06/23</a:t>
            </a:r>
            <a:endParaRPr lang="ja-JP" altLang="en-US" dirty="0"/>
          </a:p>
        </p:txBody>
      </p:sp>
      <p:sp>
        <p:nvSpPr>
          <p:cNvPr id="8" name="フッター プレースホルダー 7"/>
          <p:cNvSpPr>
            <a:spLocks noGrp="1"/>
          </p:cNvSpPr>
          <p:nvPr>
            <p:ph type="ftr" sz="quarter" idx="11"/>
          </p:nvPr>
        </p:nvSpPr>
        <p:spPr/>
        <p:txBody>
          <a:bodyPr/>
          <a:lstStyle/>
          <a:p>
            <a:r>
              <a:rPr kumimoji="1" lang="en-US" altLang="ja-JP" smtClean="0"/>
              <a:t>(C) 2021 Masako Kakizaki</a:t>
            </a:r>
            <a:endParaRPr kumimoji="1" lang="ja-JP" altLang="en-US"/>
          </a:p>
        </p:txBody>
      </p:sp>
      <p:sp>
        <p:nvSpPr>
          <p:cNvPr id="10" name="角丸四角形吹き出し 9"/>
          <p:cNvSpPr/>
          <p:nvPr/>
        </p:nvSpPr>
        <p:spPr>
          <a:xfrm>
            <a:off x="6705701" y="299131"/>
            <a:ext cx="2304949" cy="547914"/>
          </a:xfrm>
          <a:prstGeom prst="wedgeRoundRectCallout">
            <a:avLst>
              <a:gd name="adj1" fmla="val -14762"/>
              <a:gd name="adj2" fmla="val -46079"/>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回答は回答編にあります！</a:t>
            </a:r>
            <a:endPar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Tree>
    <p:extLst>
      <p:ext uri="{BB962C8B-B14F-4D97-AF65-F5344CB8AC3E}">
        <p14:creationId xmlns:p14="http://schemas.microsoft.com/office/powerpoint/2010/main" val="646346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例題：肥満と乳がん罹患</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pPr>
              <a:lnSpc>
                <a:spcPct val="120000"/>
              </a:lnSpc>
            </a:pPr>
            <a:r>
              <a:rPr kumimoji="1" lang="ja-JP" altLang="en-US" dirty="0"/>
              <a:t>参考論文</a:t>
            </a:r>
            <a:endParaRPr kumimoji="1" lang="en-US" altLang="ja-JP" dirty="0"/>
          </a:p>
          <a:p>
            <a:pPr lvl="1">
              <a:lnSpc>
                <a:spcPct val="120000"/>
              </a:lnSpc>
            </a:pPr>
            <a:r>
              <a:rPr lang="en-US" altLang="ja-JP" dirty="0" err="1"/>
              <a:t>Hajian-Tilaki</a:t>
            </a:r>
            <a:r>
              <a:rPr lang="en-US" altLang="ja-JP" dirty="0"/>
              <a:t> KO, et al., Body mass index and waist circumference are predictor biomarkers of breast cancer risk in Iranian women. Med </a:t>
            </a:r>
            <a:r>
              <a:rPr lang="en-US" altLang="ja-JP" dirty="0" err="1"/>
              <a:t>Oncol</a:t>
            </a:r>
            <a:r>
              <a:rPr lang="en-US" altLang="ja-JP" dirty="0"/>
              <a:t>. 2011;28(4):1296-301. </a:t>
            </a:r>
          </a:p>
          <a:p>
            <a:pPr lvl="1">
              <a:lnSpc>
                <a:spcPct val="120000"/>
              </a:lnSpc>
            </a:pPr>
            <a:r>
              <a:rPr lang="en-US" altLang="ja-JP" dirty="0" err="1"/>
              <a:t>Hajian-Tilaki</a:t>
            </a:r>
            <a:r>
              <a:rPr lang="en-US" altLang="ja-JP" dirty="0"/>
              <a:t> K. Receiver Operating Characteristic (ROC) Curve Analysis for Medical Diagnostic Test Evaluation.</a:t>
            </a:r>
            <a:r>
              <a:rPr lang="sv-SE" altLang="ja-JP" dirty="0"/>
              <a:t> Caspian J Intern Med. 2013;4(2):627-35. </a:t>
            </a:r>
          </a:p>
          <a:p>
            <a:pPr lvl="1">
              <a:lnSpc>
                <a:spcPct val="120000"/>
              </a:lnSpc>
            </a:pPr>
            <a:r>
              <a:rPr lang="ja-JP" altLang="en-US" dirty="0"/>
              <a:t>乳がん患者における</a:t>
            </a:r>
            <a:r>
              <a:rPr lang="en-US" altLang="ja-JP" dirty="0"/>
              <a:t>BMI</a:t>
            </a:r>
            <a:r>
              <a:rPr lang="ja-JP" altLang="en-US" dirty="0"/>
              <a:t>のカットオフポイントに関する論文</a:t>
            </a:r>
          </a:p>
          <a:p>
            <a:pPr lvl="1">
              <a:lnSpc>
                <a:spcPct val="120000"/>
              </a:lnSpc>
            </a:pPr>
            <a:r>
              <a:rPr lang="ja-JP" altLang="en-US" dirty="0"/>
              <a:t>上記論文より表</a:t>
            </a:r>
            <a:r>
              <a:rPr lang="ja-JP" altLang="en-US" dirty="0" smtClean="0"/>
              <a:t>改変</a:t>
            </a:r>
            <a:endParaRPr lang="en-US" altLang="ja-JP" dirty="0" smtClean="0"/>
          </a:p>
          <a:p>
            <a:pPr lvl="1">
              <a:lnSpc>
                <a:spcPct val="120000"/>
              </a:lnSpc>
            </a:pPr>
            <a:endParaRPr lang="en-US" altLang="ja-JP" dirty="0" smtClean="0"/>
          </a:p>
          <a:p>
            <a:pPr lvl="1">
              <a:lnSpc>
                <a:spcPct val="120000"/>
              </a:lnSpc>
            </a:pPr>
            <a:r>
              <a:rPr lang="ja-JP" altLang="en-US" dirty="0" smtClean="0"/>
              <a:t>肥満のカットオフを</a:t>
            </a:r>
            <a:r>
              <a:rPr lang="en-US" altLang="ja-JP" dirty="0" smtClean="0"/>
              <a:t>BMI</a:t>
            </a:r>
            <a:r>
              <a:rPr lang="ja-JP" altLang="en-US" dirty="0" smtClean="0"/>
              <a:t>のどこに持って行くと感度と特異度が高い検査になるか？</a:t>
            </a:r>
            <a:endParaRPr lang="en-US" altLang="ja-JP" dirty="0" smtClean="0"/>
          </a:p>
          <a:p>
            <a:pPr lvl="1">
              <a:lnSpc>
                <a:spcPct val="120000"/>
              </a:lnSpc>
            </a:pPr>
            <a:r>
              <a:rPr lang="en-US" altLang="ja-JP" dirty="0" smtClean="0"/>
              <a:t>BMI</a:t>
            </a:r>
            <a:r>
              <a:rPr lang="ja-JP" altLang="en-US" dirty="0" smtClean="0"/>
              <a:t>が高いと検査＋、</a:t>
            </a:r>
            <a:r>
              <a:rPr lang="en-US" altLang="ja-JP" dirty="0" smtClean="0"/>
              <a:t>BMI</a:t>
            </a:r>
            <a:r>
              <a:rPr lang="ja-JP" altLang="en-US" dirty="0" smtClean="0"/>
              <a:t>が低いと検査</a:t>
            </a:r>
            <a:r>
              <a:rPr lang="en-US" altLang="ja-JP" dirty="0" smtClean="0"/>
              <a:t>-</a:t>
            </a:r>
            <a:endParaRPr lang="sv-SE" altLang="ja-JP" dirty="0"/>
          </a:p>
        </p:txBody>
      </p:sp>
      <p:sp>
        <p:nvSpPr>
          <p:cNvPr id="7" name="日付プレースホルダー 6"/>
          <p:cNvSpPr>
            <a:spLocks noGrp="1"/>
          </p:cNvSpPr>
          <p:nvPr>
            <p:ph type="dt" sz="half" idx="10"/>
          </p:nvPr>
        </p:nvSpPr>
        <p:spPr/>
        <p:txBody>
          <a:bodyPr/>
          <a:lstStyle/>
          <a:p>
            <a:r>
              <a:rPr lang="en-US" altLang="ja-JP" smtClean="0"/>
              <a:t>2021/06/23</a:t>
            </a:r>
            <a:endParaRPr lang="ja-JP" altLang="en-US" dirty="0"/>
          </a:p>
        </p:txBody>
      </p:sp>
      <p:sp>
        <p:nvSpPr>
          <p:cNvPr id="8" name="フッター プレースホルダー 7"/>
          <p:cNvSpPr>
            <a:spLocks noGrp="1"/>
          </p:cNvSpPr>
          <p:nvPr>
            <p:ph type="ftr" sz="quarter" idx="11"/>
          </p:nvPr>
        </p:nvSpPr>
        <p:spPr/>
        <p:txBody>
          <a:bodyPr/>
          <a:lstStyle/>
          <a:p>
            <a:r>
              <a:rPr kumimoji="1" lang="en-US" altLang="ja-JP" smtClean="0"/>
              <a:t>(C) 2021 Masako Kakizaki</a:t>
            </a:r>
            <a:endParaRPr kumimoji="1" lang="ja-JP" altLang="en-US"/>
          </a:p>
        </p:txBody>
      </p:sp>
    </p:spTree>
    <p:extLst>
      <p:ext uri="{BB962C8B-B14F-4D97-AF65-F5344CB8AC3E}">
        <p14:creationId xmlns:p14="http://schemas.microsoft.com/office/powerpoint/2010/main" val="937491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954736308"/>
              </p:ext>
            </p:extLst>
          </p:nvPr>
        </p:nvGraphicFramePr>
        <p:xfrm>
          <a:off x="259772" y="1488754"/>
          <a:ext cx="8624455" cy="4716780"/>
        </p:xfrm>
        <a:graphic>
          <a:graphicData uri="http://schemas.openxmlformats.org/drawingml/2006/table">
            <a:tbl>
              <a:tblPr firstRow="1" bandRow="1">
                <a:tableStyleId>{2D5ABB26-0587-4C30-8999-92F81FD0307C}</a:tableStyleId>
              </a:tblPr>
              <a:tblGrid>
                <a:gridCol w="1724891">
                  <a:extLst>
                    <a:ext uri="{9D8B030D-6E8A-4147-A177-3AD203B41FA5}">
                      <a16:colId xmlns:a16="http://schemas.microsoft.com/office/drawing/2014/main" xmlns="" val="20000"/>
                    </a:ext>
                  </a:extLst>
                </a:gridCol>
                <a:gridCol w="1724891">
                  <a:extLst>
                    <a:ext uri="{9D8B030D-6E8A-4147-A177-3AD203B41FA5}">
                      <a16:colId xmlns:a16="http://schemas.microsoft.com/office/drawing/2014/main" xmlns="" val="20001"/>
                    </a:ext>
                  </a:extLst>
                </a:gridCol>
                <a:gridCol w="1724891">
                  <a:extLst>
                    <a:ext uri="{9D8B030D-6E8A-4147-A177-3AD203B41FA5}">
                      <a16:colId xmlns:a16="http://schemas.microsoft.com/office/drawing/2014/main" xmlns="" val="20002"/>
                    </a:ext>
                  </a:extLst>
                </a:gridCol>
                <a:gridCol w="1724891">
                  <a:extLst>
                    <a:ext uri="{9D8B030D-6E8A-4147-A177-3AD203B41FA5}">
                      <a16:colId xmlns:a16="http://schemas.microsoft.com/office/drawing/2014/main" xmlns="" val="20003"/>
                    </a:ext>
                  </a:extLst>
                </a:gridCol>
                <a:gridCol w="1724891">
                  <a:extLst>
                    <a:ext uri="{9D8B030D-6E8A-4147-A177-3AD203B41FA5}">
                      <a16:colId xmlns:a16="http://schemas.microsoft.com/office/drawing/2014/main" xmlns="" val="20004"/>
                    </a:ext>
                  </a:extLst>
                </a:gridCol>
              </a:tblGrid>
              <a:tr h="287673">
                <a:tc>
                  <a:txBody>
                    <a:bodyPr/>
                    <a:lstStyle/>
                    <a:p>
                      <a:r>
                        <a:rPr kumimoji="1" lang="en-US" altLang="ja-JP"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BMI</a:t>
                      </a: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kumimoji="1" lang="en-US" altLang="ja-JP"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kg/m</a:t>
                      </a:r>
                      <a:r>
                        <a:rPr kumimoji="1" lang="en-US" altLang="ja-JP" sz="1400" baseline="30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a:t>
                      </a: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ct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乳がん（人）</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ct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健常（人）</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ct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感度（％）</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特異度（％）</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40</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以上</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lang="en-US" altLang="ja-JP" sz="1600" dirty="0" smtClean="0">
                          <a:latin typeface="BIZ UDPゴシック" panose="020B0400000000000000" pitchFamily="50" charset="-128"/>
                          <a:ea typeface="BIZ UDPゴシック" panose="020B0400000000000000" pitchFamily="50" charset="-128"/>
                        </a:rPr>
                        <a:t>1</a:t>
                      </a:r>
                      <a:endParaRPr lang="ja-JP" altLang="en-US" sz="1600" dirty="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a:t>
                      </a:r>
                      <a:endPar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endParaRPr lang="ja-JP" altLang="en-US" sz="1600" dirty="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28575"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endParaRPr lang="ja-JP" altLang="en-US" sz="1600" dirty="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28575"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xmlns="" val="2439385992"/>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38-40</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6</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endParaRPr lang="ja-JP" altLang="en-US" sz="1600" dirty="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46"/>
                      </a:solidFill>
                      <a:prstDash val="solid"/>
                      <a:round/>
                      <a:headEnd type="none" w="med" len="med"/>
                      <a:tailEnd type="none" w="med" len="med"/>
                    </a:lnB>
                    <a:lnTlToBr w="28575"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46"/>
                      </a:solidFill>
                      <a:prstDash val="solid"/>
                      <a:round/>
                      <a:headEnd type="none" w="med" len="med"/>
                      <a:tailEnd type="none" w="med" len="med"/>
                    </a:lnB>
                    <a:lnTlToBr w="28575"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xmlns="" val="10001"/>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36-38</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endParaRPr lang="ja-JP" altLang="en-US" sz="160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0002"/>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34-36</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4</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8</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endParaRPr lang="ja-JP" altLang="en-US" sz="160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0003"/>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32-34</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13</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endParaRPr lang="ja-JP" altLang="en-US" sz="160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0004"/>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30-32</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13</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endParaRPr lang="ja-JP" altLang="en-US" sz="160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0007"/>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28-30</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19</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26</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endParaRPr lang="ja-JP" altLang="en-US" sz="160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658356027"/>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26-28</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19</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27</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endParaRPr lang="ja-JP" altLang="en-US" sz="160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3191797749"/>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24-26</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37</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endParaRPr lang="ja-JP" altLang="en-US" sz="160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300599728"/>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22-24</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4</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60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endParaRPr lang="ja-JP" altLang="en-US" sz="160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0008"/>
                  </a:ext>
                </a:extLst>
              </a:tr>
              <a:tr h="24065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20-22</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21</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endParaRPr lang="ja-JP" altLang="en-US" sz="160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3945220352"/>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18-20</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endParaRPr lang="ja-JP" altLang="en-US" sz="1600" dirty="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3572192983"/>
                  </a:ext>
                </a:extLst>
              </a:tr>
              <a:tr h="24065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18</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28575" cap="flat" cmpd="sng" algn="ctr">
                      <a:solidFill>
                        <a:srgbClr val="000046"/>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28575" cap="flat" cmpd="sng" algn="ctr">
                      <a:solidFill>
                        <a:srgbClr val="000046"/>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28575" cap="flat" cmpd="sng" algn="ctr">
                      <a:solidFill>
                        <a:srgbClr val="000046"/>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15059960"/>
                  </a:ext>
                </a:extLst>
              </a:tr>
              <a:tr h="240654">
                <a:tc>
                  <a:txBody>
                    <a:bodyPr/>
                    <a:lstStyle/>
                    <a:p>
                      <a:pPr algn="r"/>
                      <a:r>
                        <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合計</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28575"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28575"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200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28575"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lnBlToTr w="12700" cap="flat" cmpd="sng" algn="ctr">
                      <a:solidFill>
                        <a:srgbClr val="000046"/>
                      </a:solidFill>
                      <a:prstDash val="solid"/>
                      <a:round/>
                      <a:headEnd type="none" w="med" len="med"/>
                      <a:tailEnd type="none" w="med" len="med"/>
                    </a:lnBlToTr>
                  </a:tcPr>
                </a:tc>
                <a:tc>
                  <a:txBody>
                    <a:bodyPr/>
                    <a:lstStyle/>
                    <a:p>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lnBlToTr w="12700" cap="flat" cmpd="sng" algn="ctr">
                      <a:solidFill>
                        <a:srgbClr val="000046"/>
                      </a:solidFill>
                      <a:prstDash val="solid"/>
                      <a:round/>
                      <a:headEnd type="none" w="med" len="med"/>
                      <a:tailEnd type="none" w="med" len="med"/>
                    </a:lnBlToTr>
                  </a:tcPr>
                </a:tc>
                <a:extLst>
                  <a:ext uri="{0D108BD9-81ED-4DB2-BD59-A6C34878D82A}">
                    <a16:rowId xmlns:a16="http://schemas.microsoft.com/office/drawing/2014/main" xmlns="" val="2755912963"/>
                  </a:ext>
                </a:extLst>
              </a:tr>
            </a:tbl>
          </a:graphicData>
        </a:graphic>
      </p:graphicFrame>
      <p:sp>
        <p:nvSpPr>
          <p:cNvPr id="2" name="タイトル 1"/>
          <p:cNvSpPr>
            <a:spLocks noGrp="1"/>
          </p:cNvSpPr>
          <p:nvPr>
            <p:ph type="title"/>
          </p:nvPr>
        </p:nvSpPr>
        <p:spPr>
          <a:xfrm>
            <a:off x="899592" y="691948"/>
            <a:ext cx="7344816" cy="857250"/>
          </a:xfrm>
        </p:spPr>
        <p:txBody>
          <a:bodyPr>
            <a:normAutofit/>
          </a:bodyPr>
          <a:lstStyle/>
          <a:p>
            <a:r>
              <a:rPr kumimoji="1" lang="ja-JP" altLang="en-US" dirty="0">
                <a:solidFill>
                  <a:srgbClr val="FF0066"/>
                </a:solidFill>
              </a:rPr>
              <a:t>まずは感度と特異度の計算</a:t>
            </a:r>
          </a:p>
        </p:txBody>
      </p:sp>
      <p:sp>
        <p:nvSpPr>
          <p:cNvPr id="7" name="日付プレースホルダー 6"/>
          <p:cNvSpPr>
            <a:spLocks noGrp="1"/>
          </p:cNvSpPr>
          <p:nvPr>
            <p:ph type="dt" sz="half" idx="10"/>
          </p:nvPr>
        </p:nvSpPr>
        <p:spPr/>
        <p:txBody>
          <a:bodyPr/>
          <a:lstStyle/>
          <a:p>
            <a:r>
              <a:rPr lang="en-US" altLang="ja-JP" smtClean="0"/>
              <a:t>2021/06/23</a:t>
            </a:r>
            <a:endParaRPr lang="ja-JP" altLang="en-US" dirty="0"/>
          </a:p>
        </p:txBody>
      </p:sp>
      <p:sp>
        <p:nvSpPr>
          <p:cNvPr id="8" name="フッター プレースホルダー 7"/>
          <p:cNvSpPr>
            <a:spLocks noGrp="1"/>
          </p:cNvSpPr>
          <p:nvPr>
            <p:ph type="ftr" sz="quarter" idx="11"/>
          </p:nvPr>
        </p:nvSpPr>
        <p:spPr/>
        <p:txBody>
          <a:bodyPr/>
          <a:lstStyle/>
          <a:p>
            <a:r>
              <a:rPr kumimoji="1" lang="en-US" altLang="ja-JP" smtClean="0"/>
              <a:t>(C) 2021 Masako Kakizaki</a:t>
            </a:r>
            <a:endParaRPr kumimoji="1" lang="ja-JP" altLang="en-US"/>
          </a:p>
        </p:txBody>
      </p:sp>
    </p:spTree>
    <p:extLst>
      <p:ext uri="{BB962C8B-B14F-4D97-AF65-F5344CB8AC3E}">
        <p14:creationId xmlns:p14="http://schemas.microsoft.com/office/powerpoint/2010/main" val="28254969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5900" y="894413"/>
            <a:ext cx="6172200" cy="857250"/>
          </a:xfrm>
        </p:spPr>
        <p:txBody>
          <a:bodyPr/>
          <a:lstStyle/>
          <a:p>
            <a:r>
              <a:rPr kumimoji="1" lang="ja-JP" altLang="en-US" dirty="0">
                <a:solidFill>
                  <a:srgbClr val="FF0066"/>
                </a:solidFill>
              </a:rPr>
              <a:t>計算方法</a:t>
            </a:r>
          </a:p>
        </p:txBody>
      </p:sp>
      <p:sp>
        <p:nvSpPr>
          <p:cNvPr id="3" name="コンテンツ プレースホルダー 2"/>
          <p:cNvSpPr>
            <a:spLocks noGrp="1"/>
          </p:cNvSpPr>
          <p:nvPr>
            <p:ph idx="1"/>
          </p:nvPr>
        </p:nvSpPr>
        <p:spPr>
          <a:xfrm>
            <a:off x="395536" y="1888585"/>
            <a:ext cx="8064896" cy="3394472"/>
          </a:xfrm>
        </p:spPr>
        <p:txBody>
          <a:bodyPr/>
          <a:lstStyle/>
          <a:p>
            <a:r>
              <a:rPr kumimoji="1" lang="ja-JP" altLang="en-US" dirty="0">
                <a:solidFill>
                  <a:srgbClr val="000042"/>
                </a:solidFill>
              </a:rPr>
              <a:t>たとえば、カットオフ値を</a:t>
            </a:r>
            <a:r>
              <a:rPr lang="en-US" altLang="ja-JP" dirty="0">
                <a:solidFill>
                  <a:srgbClr val="000042"/>
                </a:solidFill>
              </a:rPr>
              <a:t>26</a:t>
            </a:r>
            <a:r>
              <a:rPr lang="ja-JP" altLang="en-US" dirty="0">
                <a:solidFill>
                  <a:srgbClr val="000042"/>
                </a:solidFill>
              </a:rPr>
              <a:t>（</a:t>
            </a:r>
            <a:r>
              <a:rPr lang="en-US" altLang="ja-JP" dirty="0">
                <a:solidFill>
                  <a:srgbClr val="000042"/>
                </a:solidFill>
              </a:rPr>
              <a:t>kg/m</a:t>
            </a:r>
            <a:r>
              <a:rPr lang="en-US" altLang="ja-JP" baseline="30000" dirty="0">
                <a:solidFill>
                  <a:srgbClr val="000042"/>
                </a:solidFill>
              </a:rPr>
              <a:t>2</a:t>
            </a:r>
            <a:r>
              <a:rPr lang="ja-JP" altLang="en-US" dirty="0">
                <a:solidFill>
                  <a:srgbClr val="000042"/>
                </a:solidFill>
              </a:rPr>
              <a:t>）</a:t>
            </a:r>
            <a:r>
              <a:rPr kumimoji="1" lang="ja-JP" altLang="en-US" dirty="0">
                <a:solidFill>
                  <a:srgbClr val="000042"/>
                </a:solidFill>
              </a:rPr>
              <a:t>以上にすると・・・？</a:t>
            </a:r>
          </a:p>
        </p:txBody>
      </p:sp>
      <p:graphicFrame>
        <p:nvGraphicFramePr>
          <p:cNvPr id="4" name="コンテンツ プレースホルダー 5"/>
          <p:cNvGraphicFramePr>
            <a:graphicFrameLocks/>
          </p:cNvGraphicFramePr>
          <p:nvPr>
            <p:extLst>
              <p:ext uri="{D42A27DB-BD31-4B8C-83A1-F6EECF244321}">
                <p14:modId xmlns:p14="http://schemas.microsoft.com/office/powerpoint/2010/main" val="3983773841"/>
              </p:ext>
            </p:extLst>
          </p:nvPr>
        </p:nvGraphicFramePr>
        <p:xfrm>
          <a:off x="2341160" y="2616632"/>
          <a:ext cx="4320478" cy="2052227"/>
        </p:xfrm>
        <a:graphic>
          <a:graphicData uri="http://schemas.openxmlformats.org/drawingml/2006/table">
            <a:tbl>
              <a:tblPr firstRow="1" bandRow="1">
                <a:tableStyleId>{2D5ABB26-0587-4C30-8999-92F81FD0307C}</a:tableStyleId>
              </a:tblPr>
              <a:tblGrid>
                <a:gridCol w="572484">
                  <a:extLst>
                    <a:ext uri="{9D8B030D-6E8A-4147-A177-3AD203B41FA5}">
                      <a16:colId xmlns:a16="http://schemas.microsoft.com/office/drawing/2014/main" xmlns="" val="20000"/>
                    </a:ext>
                  </a:extLst>
                </a:gridCol>
                <a:gridCol w="490364">
                  <a:extLst>
                    <a:ext uri="{9D8B030D-6E8A-4147-A177-3AD203B41FA5}">
                      <a16:colId xmlns:a16="http://schemas.microsoft.com/office/drawing/2014/main" xmlns="" val="20001"/>
                    </a:ext>
                  </a:extLst>
                </a:gridCol>
                <a:gridCol w="1628815">
                  <a:extLst>
                    <a:ext uri="{9D8B030D-6E8A-4147-A177-3AD203B41FA5}">
                      <a16:colId xmlns:a16="http://schemas.microsoft.com/office/drawing/2014/main" xmlns="" val="20002"/>
                    </a:ext>
                  </a:extLst>
                </a:gridCol>
                <a:gridCol w="1628815">
                  <a:extLst>
                    <a:ext uri="{9D8B030D-6E8A-4147-A177-3AD203B41FA5}">
                      <a16:colId xmlns:a16="http://schemas.microsoft.com/office/drawing/2014/main" xmlns="" val="20003"/>
                    </a:ext>
                  </a:extLst>
                </a:gridCol>
              </a:tblGrid>
              <a:tr h="561176">
                <a:tc>
                  <a:txBody>
                    <a:bodyPr/>
                    <a:lstStyle/>
                    <a:p>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a:txBody>
                    <a:bodyPr/>
                    <a:lstStyle/>
                    <a:p>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gridSpan="2">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疾患</a:t>
                      </a:r>
                    </a:p>
                  </a:txBody>
                  <a:tcPr marL="68580" marR="68580" marT="34290" marB="34290" anchor="b">
                    <a:lnB w="28575" cap="flat" cmpd="sng" algn="ctr">
                      <a:solidFill>
                        <a:srgbClr val="002060"/>
                      </a:solidFill>
                      <a:prstDash val="solid"/>
                      <a:round/>
                      <a:headEnd type="none" w="med" len="med"/>
                      <a:tailEnd type="none" w="med" len="med"/>
                    </a:lnB>
                  </a:tcPr>
                </a:tc>
                <a:tc hMerge="1">
                  <a:txBody>
                    <a:bodyPr/>
                    <a:lstStyle/>
                    <a:p>
                      <a:endParaRPr kumimoji="1" lang="ja-JP" altLang="en-US" dirty="0"/>
                    </a:p>
                  </a:txBody>
                  <a:tcPr/>
                </a:tc>
                <a:extLst>
                  <a:ext uri="{0D108BD9-81ED-4DB2-BD59-A6C34878D82A}">
                    <a16:rowId xmlns:a16="http://schemas.microsoft.com/office/drawing/2014/main" xmlns="" val="10000"/>
                  </a:ext>
                </a:extLst>
              </a:tr>
              <a:tr h="368699">
                <a:tc>
                  <a:txBody>
                    <a:bodyPr/>
                    <a:lstStyle/>
                    <a:p>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a:txBody>
                    <a:bodyPr/>
                    <a:lstStyle/>
                    <a:p>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R w="28575" cap="flat" cmpd="sng" algn="ctr">
                      <a:solidFill>
                        <a:srgbClr val="002060"/>
                      </a:solidFill>
                      <a:prstDash val="solid"/>
                      <a:round/>
                      <a:headEnd type="none" w="med" len="med"/>
                      <a:tailEnd type="none" w="med" len="med"/>
                    </a:lnR>
                    <a:lnB w="28575" cap="flat" cmpd="sng" algn="ctr">
                      <a:solidFill>
                        <a:srgbClr val="002060"/>
                      </a:solidFill>
                      <a:prstDash val="solid"/>
                      <a:round/>
                      <a:headEnd type="none" w="med" len="med"/>
                      <a:tailEnd type="none" w="med" len="med"/>
                    </a:lnB>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あり</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なし</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xmlns="" val="10001"/>
                  </a:ext>
                </a:extLst>
              </a:tr>
              <a:tr h="561176">
                <a:tc rowSpan="2">
                  <a:txBody>
                    <a:bodyPr/>
                    <a:lstStyle/>
                    <a:p>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検査</a:t>
                      </a:r>
                    </a:p>
                  </a:txBody>
                  <a:tcPr marL="68580" marR="68580" marT="34290" marB="34290" anchor="ctr">
                    <a:lnR w="28575" cap="flat" cmpd="sng" algn="ctr">
                      <a:solidFill>
                        <a:srgbClr val="002060"/>
                      </a:solidFill>
                      <a:prstDash val="solid"/>
                      <a:round/>
                      <a:headEnd type="none" w="med" len="med"/>
                      <a:tailEnd type="none" w="med" len="med"/>
                    </a:lnR>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l"/>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　</a:t>
                      </a:r>
                      <a:r>
                        <a:rPr kumimoji="1" lang="en-US" altLang="ja-JP"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a:t>
                      </a: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gn="l"/>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　</a:t>
                      </a:r>
                      <a:r>
                        <a:rPr kumimoji="1" lang="en-US" altLang="ja-JP"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B</a:t>
                      </a: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2"/>
                  </a:ext>
                </a:extLst>
              </a:tr>
              <a:tr h="561176">
                <a:tc vMerge="1">
                  <a:txBody>
                    <a:bodyPr/>
                    <a:lstStyle/>
                    <a:p>
                      <a:endParaRPr kumimoji="1" lang="ja-JP" altLang="en-US" dirty="0"/>
                    </a:p>
                  </a:txBody>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l"/>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　</a:t>
                      </a:r>
                      <a:r>
                        <a:rPr kumimoji="1" lang="en-US" altLang="ja-JP"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C</a:t>
                      </a: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EBFF"/>
                    </a:solidFill>
                  </a:tcPr>
                </a:tc>
                <a:tc>
                  <a:txBody>
                    <a:bodyPr/>
                    <a:lstStyle/>
                    <a:p>
                      <a:pPr algn="l"/>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　</a:t>
                      </a:r>
                      <a:r>
                        <a:rPr kumimoji="1" lang="en-US" altLang="ja-JP"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D</a:t>
                      </a: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0003"/>
                  </a:ext>
                </a:extLst>
              </a:tr>
            </a:tbl>
          </a:graphicData>
        </a:graphic>
      </p:graphicFrame>
      <p:sp>
        <p:nvSpPr>
          <p:cNvPr id="5" name="テキスト ボックス 4"/>
          <p:cNvSpPr txBox="1"/>
          <p:nvPr/>
        </p:nvSpPr>
        <p:spPr>
          <a:xfrm>
            <a:off x="1122218" y="5038751"/>
            <a:ext cx="7159336" cy="1200329"/>
          </a:xfrm>
          <a:prstGeom prst="rect">
            <a:avLst/>
          </a:prstGeom>
          <a:noFill/>
          <a:ln w="38100">
            <a:solidFill>
              <a:srgbClr val="FF0066"/>
            </a:solidFill>
          </a:ln>
        </p:spPr>
        <p:txBody>
          <a:bodyPr wrap="square" rtlCol="0">
            <a:spAutoFit/>
          </a:bodyPr>
          <a:lstStyle/>
          <a:p>
            <a:r>
              <a:rPr lang="ja-JP" altLang="en-US"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感度　 ＝病気を持った人のうち、その所見がある人の割合</a:t>
            </a:r>
            <a:endParaRPr lang="en-US" altLang="ja-JP"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　　　　 ＝</a:t>
            </a:r>
            <a:r>
              <a:rPr lang="en-US" altLang="ja-JP"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a:t>
            </a:r>
            <a:r>
              <a:rPr lang="ja-JP" altLang="en-US"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a:t>
            </a:r>
            <a:r>
              <a:rPr lang="ja-JP" altLang="en-US"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C</a:t>
            </a:r>
            <a:r>
              <a:rPr lang="ja-JP" altLang="en-US"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endParaRPr lang="en-US" altLang="ja-JP"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特異度＝病気を持たない人で、その所見がない人の割合</a:t>
            </a:r>
            <a:endParaRPr lang="en-US" altLang="ja-JP"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　　　　 ＝</a:t>
            </a:r>
            <a:r>
              <a:rPr lang="en-US" altLang="ja-JP"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D/</a:t>
            </a:r>
            <a:r>
              <a:rPr lang="ja-JP" altLang="en-US"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B</a:t>
            </a:r>
            <a:r>
              <a:rPr lang="ja-JP" altLang="en-US"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D</a:t>
            </a:r>
            <a:r>
              <a:rPr lang="ja-JP" altLang="en-US"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endParaRPr lang="en-US" altLang="ja-JP"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grpSp>
        <p:nvGrpSpPr>
          <p:cNvPr id="7" name="グループ化 6"/>
          <p:cNvGrpSpPr/>
          <p:nvPr/>
        </p:nvGrpSpPr>
        <p:grpSpPr>
          <a:xfrm>
            <a:off x="4585537" y="3660865"/>
            <a:ext cx="280934" cy="288576"/>
            <a:chOff x="4851991" y="1137684"/>
            <a:chExt cx="2160000" cy="2160000"/>
          </a:xfrm>
        </p:grpSpPr>
        <p:sp>
          <p:nvSpPr>
            <p:cNvPr id="8" name="楕円 7"/>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十字形 9"/>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十字形 10"/>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p:cNvGrpSpPr/>
          <p:nvPr/>
        </p:nvGrpSpPr>
        <p:grpSpPr>
          <a:xfrm>
            <a:off x="6246342" y="3660865"/>
            <a:ext cx="288032" cy="288577"/>
            <a:chOff x="1903228" y="1137684"/>
            <a:chExt cx="2160000" cy="2160000"/>
          </a:xfrm>
        </p:grpSpPr>
        <p:sp>
          <p:nvSpPr>
            <p:cNvPr id="13" name="楕円 12"/>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楕円 1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アーチ 1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7" name="グループ化 16"/>
          <p:cNvGrpSpPr/>
          <p:nvPr/>
        </p:nvGrpSpPr>
        <p:grpSpPr>
          <a:xfrm>
            <a:off x="4561419" y="4263034"/>
            <a:ext cx="280934" cy="288576"/>
            <a:chOff x="4851991" y="1137684"/>
            <a:chExt cx="2160000" cy="2160000"/>
          </a:xfrm>
        </p:grpSpPr>
        <p:sp>
          <p:nvSpPr>
            <p:cNvPr id="18" name="楕円 17"/>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十字形 19"/>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十字形 20"/>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2" name="グループ化 21"/>
          <p:cNvGrpSpPr/>
          <p:nvPr/>
        </p:nvGrpSpPr>
        <p:grpSpPr>
          <a:xfrm>
            <a:off x="6243800" y="4223560"/>
            <a:ext cx="288032" cy="288577"/>
            <a:chOff x="1903228" y="1137684"/>
            <a:chExt cx="2160000" cy="2160000"/>
          </a:xfrm>
        </p:grpSpPr>
        <p:sp>
          <p:nvSpPr>
            <p:cNvPr id="23" name="楕円 22"/>
            <p:cNvSpPr/>
            <p:nvPr/>
          </p:nvSpPr>
          <p:spPr>
            <a:xfrm>
              <a:off x="1903228" y="1137684"/>
              <a:ext cx="2160000" cy="2160000"/>
            </a:xfrm>
            <a:prstGeom prst="ellipse">
              <a:avLst/>
            </a:prstGeom>
            <a:solidFill>
              <a:schemeClr val="accent4">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アーチ 2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9" name="日付プレースホルダー 28"/>
          <p:cNvSpPr>
            <a:spLocks noGrp="1"/>
          </p:cNvSpPr>
          <p:nvPr>
            <p:ph type="dt" sz="half" idx="10"/>
          </p:nvPr>
        </p:nvSpPr>
        <p:spPr/>
        <p:txBody>
          <a:bodyPr/>
          <a:lstStyle/>
          <a:p>
            <a:r>
              <a:rPr lang="en-US" altLang="ja-JP" smtClean="0"/>
              <a:t>2021/06/23</a:t>
            </a:r>
            <a:endParaRPr lang="ja-JP" altLang="en-US" dirty="0"/>
          </a:p>
        </p:txBody>
      </p:sp>
      <p:sp>
        <p:nvSpPr>
          <p:cNvPr id="30" name="フッター プレースホルダー 29"/>
          <p:cNvSpPr>
            <a:spLocks noGrp="1"/>
          </p:cNvSpPr>
          <p:nvPr>
            <p:ph type="ftr" sz="quarter" idx="11"/>
          </p:nvPr>
        </p:nvSpPr>
        <p:spPr/>
        <p:txBody>
          <a:bodyPr/>
          <a:lstStyle/>
          <a:p>
            <a:r>
              <a:rPr kumimoji="1" lang="en-US" altLang="ja-JP" smtClean="0"/>
              <a:t>(C) 2021 Masako Kakizaki</a:t>
            </a:r>
            <a:endParaRPr kumimoji="1" lang="ja-JP" altLang="en-US"/>
          </a:p>
        </p:txBody>
      </p:sp>
      <p:sp>
        <p:nvSpPr>
          <p:cNvPr id="32" name="角丸四角形吹き出し 31"/>
          <p:cNvSpPr/>
          <p:nvPr/>
        </p:nvSpPr>
        <p:spPr>
          <a:xfrm>
            <a:off x="314425" y="2915754"/>
            <a:ext cx="1790599" cy="547914"/>
          </a:xfrm>
          <a:prstGeom prst="wedgeRoundRectCallout">
            <a:avLst>
              <a:gd name="adj1" fmla="val 91946"/>
              <a:gd name="adj2" fmla="val 75610"/>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BMI26</a:t>
            </a:r>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の時のこの表を埋めてみよう！</a:t>
            </a:r>
            <a:endPar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Tree>
    <p:extLst>
      <p:ext uri="{BB962C8B-B14F-4D97-AF65-F5344CB8AC3E}">
        <p14:creationId xmlns:p14="http://schemas.microsoft.com/office/powerpoint/2010/main" val="34204434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3692329281"/>
              </p:ext>
            </p:extLst>
          </p:nvPr>
        </p:nvGraphicFramePr>
        <p:xfrm>
          <a:off x="259772" y="1488754"/>
          <a:ext cx="8624455" cy="4716780"/>
        </p:xfrm>
        <a:graphic>
          <a:graphicData uri="http://schemas.openxmlformats.org/drawingml/2006/table">
            <a:tbl>
              <a:tblPr firstRow="1" bandRow="1">
                <a:tableStyleId>{2D5ABB26-0587-4C30-8999-92F81FD0307C}</a:tableStyleId>
              </a:tblPr>
              <a:tblGrid>
                <a:gridCol w="1724891">
                  <a:extLst>
                    <a:ext uri="{9D8B030D-6E8A-4147-A177-3AD203B41FA5}">
                      <a16:colId xmlns:a16="http://schemas.microsoft.com/office/drawing/2014/main" xmlns="" val="20000"/>
                    </a:ext>
                  </a:extLst>
                </a:gridCol>
                <a:gridCol w="1724891">
                  <a:extLst>
                    <a:ext uri="{9D8B030D-6E8A-4147-A177-3AD203B41FA5}">
                      <a16:colId xmlns:a16="http://schemas.microsoft.com/office/drawing/2014/main" xmlns="" val="20001"/>
                    </a:ext>
                  </a:extLst>
                </a:gridCol>
                <a:gridCol w="1724891">
                  <a:extLst>
                    <a:ext uri="{9D8B030D-6E8A-4147-A177-3AD203B41FA5}">
                      <a16:colId xmlns:a16="http://schemas.microsoft.com/office/drawing/2014/main" xmlns="" val="20002"/>
                    </a:ext>
                  </a:extLst>
                </a:gridCol>
                <a:gridCol w="1724891">
                  <a:extLst>
                    <a:ext uri="{9D8B030D-6E8A-4147-A177-3AD203B41FA5}">
                      <a16:colId xmlns:a16="http://schemas.microsoft.com/office/drawing/2014/main" xmlns="" val="20003"/>
                    </a:ext>
                  </a:extLst>
                </a:gridCol>
                <a:gridCol w="1724891">
                  <a:extLst>
                    <a:ext uri="{9D8B030D-6E8A-4147-A177-3AD203B41FA5}">
                      <a16:colId xmlns:a16="http://schemas.microsoft.com/office/drawing/2014/main" xmlns="" val="20004"/>
                    </a:ext>
                  </a:extLst>
                </a:gridCol>
              </a:tblGrid>
              <a:tr h="287673">
                <a:tc>
                  <a:txBody>
                    <a:bodyPr/>
                    <a:lstStyle/>
                    <a:p>
                      <a:r>
                        <a:rPr kumimoji="1" lang="en-US" altLang="ja-JP"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BMI</a:t>
                      </a: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kumimoji="1" lang="en-US" altLang="ja-JP"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kg/m</a:t>
                      </a:r>
                      <a:r>
                        <a:rPr kumimoji="1" lang="en-US" altLang="ja-JP" sz="1400" baseline="30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a:t>
                      </a: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ct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乳がん（人）</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ct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健常（人）</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ct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感度（％）</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特異度（％）</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40</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以上</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lang="en-US" altLang="ja-JP" sz="1600" dirty="0" smtClean="0">
                          <a:latin typeface="BIZ UDPゴシック" panose="020B0400000000000000" pitchFamily="50" charset="-128"/>
                          <a:ea typeface="BIZ UDPゴシック" panose="020B0400000000000000" pitchFamily="50" charset="-128"/>
                        </a:rPr>
                        <a:t>1</a:t>
                      </a:r>
                      <a:endParaRPr lang="ja-JP" altLang="en-US" sz="1600" dirty="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1">
                        <a:lumMod val="20000"/>
                        <a:lumOff val="8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a:t>
                      </a:r>
                      <a:endPar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6">
                        <a:lumMod val="20000"/>
                        <a:lumOff val="80000"/>
                      </a:schemeClr>
                    </a:solidFill>
                  </a:tcPr>
                </a:tc>
                <a:tc>
                  <a:txBody>
                    <a:bodyPr/>
                    <a:lstStyle/>
                    <a:p>
                      <a:endParaRPr lang="ja-JP" altLang="en-US" sz="1600" dirty="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28575"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endParaRPr lang="ja-JP" altLang="en-US" sz="1600" dirty="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28575"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xmlns="" val="2439385992"/>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38-40</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6</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1">
                        <a:lumMod val="20000"/>
                        <a:lumOff val="80000"/>
                      </a:schemeClr>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6">
                        <a:lumMod val="20000"/>
                        <a:lumOff val="80000"/>
                      </a:schemeClr>
                    </a:solidFill>
                  </a:tcPr>
                </a:tc>
                <a:tc>
                  <a:txBody>
                    <a:bodyPr/>
                    <a:lstStyle/>
                    <a:p>
                      <a:endParaRPr lang="ja-JP" altLang="en-US" sz="1600" dirty="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46"/>
                      </a:solidFill>
                      <a:prstDash val="solid"/>
                      <a:round/>
                      <a:headEnd type="none" w="med" len="med"/>
                      <a:tailEnd type="none" w="med" len="med"/>
                    </a:lnB>
                    <a:lnTlToBr w="28575"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46"/>
                      </a:solidFill>
                      <a:prstDash val="solid"/>
                      <a:round/>
                      <a:headEnd type="none" w="med" len="med"/>
                      <a:tailEnd type="none" w="med" len="med"/>
                    </a:lnB>
                    <a:lnTlToBr w="28575"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xmlns="" val="10001"/>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36-38</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1">
                        <a:lumMod val="20000"/>
                        <a:lumOff val="80000"/>
                      </a:schemeClr>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6">
                        <a:lumMod val="20000"/>
                        <a:lumOff val="80000"/>
                      </a:schemeClr>
                    </a:solidFill>
                  </a:tcPr>
                </a:tc>
                <a:tc>
                  <a:txBody>
                    <a:bodyPr/>
                    <a:lstStyle/>
                    <a:p>
                      <a:endParaRPr lang="ja-JP" altLang="en-US" sz="160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0002"/>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34-36</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4</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1">
                        <a:lumMod val="20000"/>
                        <a:lumOff val="80000"/>
                      </a:schemeClr>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8</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6">
                        <a:lumMod val="20000"/>
                        <a:lumOff val="80000"/>
                      </a:schemeClr>
                    </a:solidFill>
                  </a:tcPr>
                </a:tc>
                <a:tc>
                  <a:txBody>
                    <a:bodyPr/>
                    <a:lstStyle/>
                    <a:p>
                      <a:endParaRPr lang="ja-JP" altLang="en-US" sz="160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0003"/>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32-34</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13</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1">
                        <a:lumMod val="20000"/>
                        <a:lumOff val="80000"/>
                      </a:schemeClr>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6">
                        <a:lumMod val="20000"/>
                        <a:lumOff val="80000"/>
                      </a:schemeClr>
                    </a:solidFill>
                  </a:tcPr>
                </a:tc>
                <a:tc>
                  <a:txBody>
                    <a:bodyPr/>
                    <a:lstStyle/>
                    <a:p>
                      <a:endParaRPr lang="ja-JP" altLang="en-US" sz="160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0004"/>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30-32</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13</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1">
                        <a:lumMod val="20000"/>
                        <a:lumOff val="8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6">
                        <a:lumMod val="20000"/>
                        <a:lumOff val="80000"/>
                      </a:schemeClr>
                    </a:solidFill>
                  </a:tcPr>
                </a:tc>
                <a:tc>
                  <a:txBody>
                    <a:bodyPr/>
                    <a:lstStyle/>
                    <a:p>
                      <a:endParaRPr lang="ja-JP" altLang="en-US" sz="160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0007"/>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28-30</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19</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1">
                        <a:lumMod val="20000"/>
                        <a:lumOff val="80000"/>
                      </a:schemeClr>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26</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6">
                        <a:lumMod val="20000"/>
                        <a:lumOff val="80000"/>
                      </a:schemeClr>
                    </a:solidFill>
                  </a:tcPr>
                </a:tc>
                <a:tc>
                  <a:txBody>
                    <a:bodyPr/>
                    <a:lstStyle/>
                    <a:p>
                      <a:endParaRPr lang="ja-JP" altLang="en-US" sz="1600" dirty="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658356027"/>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26-28</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57150" cap="flat" cmpd="sng" algn="ctr">
                      <a:solidFill>
                        <a:srgbClr val="000046"/>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19</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57150" cap="flat" cmpd="sng" algn="ctr">
                      <a:solidFill>
                        <a:srgbClr val="000046"/>
                      </a:solidFill>
                      <a:prstDash val="solid"/>
                      <a:round/>
                      <a:headEnd type="none" w="med" len="med"/>
                      <a:tailEnd type="none" w="med" len="med"/>
                    </a:lnB>
                    <a:solidFill>
                      <a:schemeClr val="accent1">
                        <a:lumMod val="20000"/>
                        <a:lumOff val="80000"/>
                      </a:schemeClr>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27</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57150" cap="flat" cmpd="sng" algn="ctr">
                      <a:solidFill>
                        <a:srgbClr val="000046"/>
                      </a:solidFill>
                      <a:prstDash val="solid"/>
                      <a:round/>
                      <a:headEnd type="none" w="med" len="med"/>
                      <a:tailEnd type="none" w="med" len="med"/>
                    </a:lnB>
                    <a:solidFill>
                      <a:schemeClr val="accent6">
                        <a:lumMod val="20000"/>
                        <a:lumOff val="80000"/>
                      </a:schemeClr>
                    </a:solidFill>
                  </a:tcPr>
                </a:tc>
                <a:tc>
                  <a:txBody>
                    <a:bodyPr/>
                    <a:lstStyle/>
                    <a:p>
                      <a:endParaRPr lang="ja-JP" altLang="en-US" sz="1600" dirty="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57150" cap="flat" cmpd="sng" algn="ctr">
                      <a:solidFill>
                        <a:srgbClr val="000046"/>
                      </a:solidFill>
                      <a:prstDash val="solid"/>
                      <a:round/>
                      <a:headEnd type="none" w="med" len="med"/>
                      <a:tailEnd type="none" w="med" len="med"/>
                    </a:lnB>
                    <a:solidFill>
                      <a:schemeClr val="bg2">
                        <a:lumMod val="75000"/>
                      </a:schemeClr>
                    </a:solidFill>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57150" cap="flat" cmpd="sng" algn="ctr">
                      <a:solidFill>
                        <a:srgbClr val="000046"/>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xmlns="" val="3191797749"/>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24-26</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57150"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57150"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rgbClr val="FFCCFF"/>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37</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57150"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4">
                        <a:lumMod val="20000"/>
                        <a:lumOff val="80000"/>
                      </a:schemeClr>
                    </a:solidFill>
                  </a:tcPr>
                </a:tc>
                <a:tc>
                  <a:txBody>
                    <a:bodyPr/>
                    <a:lstStyle/>
                    <a:p>
                      <a:endParaRPr lang="ja-JP" altLang="en-US" sz="1600" dirty="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57150"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57150"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300599728"/>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22-24</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4</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rgbClr val="FFCCFF"/>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60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4">
                        <a:lumMod val="20000"/>
                        <a:lumOff val="80000"/>
                      </a:schemeClr>
                    </a:solidFill>
                  </a:tcPr>
                </a:tc>
                <a:tc>
                  <a:txBody>
                    <a:bodyPr/>
                    <a:lstStyle/>
                    <a:p>
                      <a:endParaRPr lang="ja-JP" altLang="en-US" sz="160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0008"/>
                  </a:ext>
                </a:extLst>
              </a:tr>
              <a:tr h="24065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20-22</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rgbClr val="FFCCFF"/>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21</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4">
                        <a:lumMod val="20000"/>
                        <a:lumOff val="80000"/>
                      </a:schemeClr>
                    </a:solidFill>
                  </a:tcPr>
                </a:tc>
                <a:tc>
                  <a:txBody>
                    <a:bodyPr/>
                    <a:lstStyle/>
                    <a:p>
                      <a:endParaRPr lang="ja-JP" altLang="en-US" sz="160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3945220352"/>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18-20</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rgbClr val="FFCCFF"/>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4">
                        <a:lumMod val="20000"/>
                        <a:lumOff val="80000"/>
                      </a:schemeClr>
                    </a:solidFill>
                  </a:tcPr>
                </a:tc>
                <a:tc>
                  <a:txBody>
                    <a:bodyPr/>
                    <a:lstStyle/>
                    <a:p>
                      <a:endParaRPr lang="ja-JP" altLang="en-US" sz="1600" dirty="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3572192983"/>
                  </a:ext>
                </a:extLst>
              </a:tr>
              <a:tr h="24065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18</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28575" cap="flat" cmpd="sng" algn="ctr">
                      <a:solidFill>
                        <a:srgbClr val="000046"/>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28575" cap="flat" cmpd="sng" algn="ctr">
                      <a:solidFill>
                        <a:srgbClr val="000046"/>
                      </a:solidFill>
                      <a:prstDash val="solid"/>
                      <a:round/>
                      <a:headEnd type="none" w="med" len="med"/>
                      <a:tailEnd type="none" w="med" len="med"/>
                    </a:lnB>
                    <a:solidFill>
                      <a:srgbClr val="FFCCFF"/>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28575" cap="flat" cmpd="sng" algn="ctr">
                      <a:solidFill>
                        <a:srgbClr val="000046"/>
                      </a:solidFill>
                      <a:prstDash val="solid"/>
                      <a:round/>
                      <a:headEnd type="none" w="med" len="med"/>
                      <a:tailEnd type="none" w="med" len="med"/>
                    </a:lnB>
                    <a:solidFill>
                      <a:schemeClr val="accent4">
                        <a:lumMod val="20000"/>
                        <a:lumOff val="80000"/>
                      </a:schemeClr>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15059960"/>
                  </a:ext>
                </a:extLst>
              </a:tr>
              <a:tr h="240654">
                <a:tc>
                  <a:txBody>
                    <a:bodyPr/>
                    <a:lstStyle/>
                    <a:p>
                      <a:pPr algn="r"/>
                      <a:r>
                        <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合計</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28575"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28575"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200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28575"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lnBlToTr w="12700" cap="flat" cmpd="sng" algn="ctr">
                      <a:solidFill>
                        <a:srgbClr val="000046"/>
                      </a:solidFill>
                      <a:prstDash val="solid"/>
                      <a:round/>
                      <a:headEnd type="none" w="med" len="med"/>
                      <a:tailEnd type="none" w="med" len="med"/>
                    </a:lnBlToTr>
                  </a:tcPr>
                </a:tc>
                <a:tc>
                  <a:txBody>
                    <a:bodyPr/>
                    <a:lstStyle/>
                    <a:p>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lnBlToTr w="12700" cap="flat" cmpd="sng" algn="ctr">
                      <a:solidFill>
                        <a:srgbClr val="000046"/>
                      </a:solidFill>
                      <a:prstDash val="solid"/>
                      <a:round/>
                      <a:headEnd type="none" w="med" len="med"/>
                      <a:tailEnd type="none" w="med" len="med"/>
                    </a:lnBlToTr>
                  </a:tcPr>
                </a:tc>
                <a:extLst>
                  <a:ext uri="{0D108BD9-81ED-4DB2-BD59-A6C34878D82A}">
                    <a16:rowId xmlns:a16="http://schemas.microsoft.com/office/drawing/2014/main" xmlns="" val="2755912963"/>
                  </a:ext>
                </a:extLst>
              </a:tr>
            </a:tbl>
          </a:graphicData>
        </a:graphic>
      </p:graphicFrame>
      <p:sp>
        <p:nvSpPr>
          <p:cNvPr id="2" name="タイトル 1"/>
          <p:cNvSpPr>
            <a:spLocks noGrp="1"/>
          </p:cNvSpPr>
          <p:nvPr>
            <p:ph type="title"/>
          </p:nvPr>
        </p:nvSpPr>
        <p:spPr>
          <a:xfrm>
            <a:off x="899592" y="691948"/>
            <a:ext cx="7344816" cy="857250"/>
          </a:xfrm>
        </p:spPr>
        <p:txBody>
          <a:bodyPr>
            <a:normAutofit/>
          </a:bodyPr>
          <a:lstStyle/>
          <a:p>
            <a:r>
              <a:rPr kumimoji="1" lang="ja-JP" altLang="en-US" dirty="0">
                <a:solidFill>
                  <a:srgbClr val="FF0066"/>
                </a:solidFill>
              </a:rPr>
              <a:t>まずは感度と特異度の計算</a:t>
            </a:r>
          </a:p>
        </p:txBody>
      </p:sp>
      <p:sp>
        <p:nvSpPr>
          <p:cNvPr id="7" name="日付プレースホルダー 6"/>
          <p:cNvSpPr>
            <a:spLocks noGrp="1"/>
          </p:cNvSpPr>
          <p:nvPr>
            <p:ph type="dt" sz="half" idx="10"/>
          </p:nvPr>
        </p:nvSpPr>
        <p:spPr/>
        <p:txBody>
          <a:bodyPr/>
          <a:lstStyle/>
          <a:p>
            <a:r>
              <a:rPr lang="en-US" altLang="ja-JP" smtClean="0"/>
              <a:t>2021/06/23</a:t>
            </a:r>
            <a:endParaRPr lang="ja-JP" altLang="en-US" dirty="0"/>
          </a:p>
        </p:txBody>
      </p:sp>
      <p:sp>
        <p:nvSpPr>
          <p:cNvPr id="8" name="フッター プレースホルダー 7"/>
          <p:cNvSpPr>
            <a:spLocks noGrp="1"/>
          </p:cNvSpPr>
          <p:nvPr>
            <p:ph type="ftr" sz="quarter" idx="11"/>
          </p:nvPr>
        </p:nvSpPr>
        <p:spPr/>
        <p:txBody>
          <a:bodyPr/>
          <a:lstStyle/>
          <a:p>
            <a:r>
              <a:rPr kumimoji="1" lang="en-US" altLang="ja-JP" smtClean="0"/>
              <a:t>(C) 2021 Masako Kakizaki</a:t>
            </a:r>
            <a:endParaRPr kumimoji="1" lang="ja-JP" altLang="en-US"/>
          </a:p>
        </p:txBody>
      </p:sp>
      <p:sp>
        <p:nvSpPr>
          <p:cNvPr id="10" name="角丸四角形吹き出し 9"/>
          <p:cNvSpPr/>
          <p:nvPr/>
        </p:nvSpPr>
        <p:spPr>
          <a:xfrm>
            <a:off x="2187448" y="5106053"/>
            <a:ext cx="1165528" cy="572778"/>
          </a:xfrm>
          <a:prstGeom prst="wedgeRoundRectCallout">
            <a:avLst>
              <a:gd name="adj1" fmla="val 11622"/>
              <a:gd name="adj2" fmla="val 9550"/>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ここの人数を足すと</a:t>
            </a:r>
            <a:r>
              <a:rPr lang="ja-JP" altLang="en-US" sz="1200"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偽陽性</a:t>
            </a:r>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の人の数</a:t>
            </a:r>
            <a:endPar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1" name="角丸四角形吹き出し 10"/>
          <p:cNvSpPr/>
          <p:nvPr/>
        </p:nvSpPr>
        <p:spPr>
          <a:xfrm>
            <a:off x="3862194" y="5108091"/>
            <a:ext cx="1165528" cy="572778"/>
          </a:xfrm>
          <a:prstGeom prst="wedgeRoundRectCallout">
            <a:avLst>
              <a:gd name="adj1" fmla="val 11622"/>
              <a:gd name="adj2" fmla="val 9550"/>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ここの人数を足すと</a:t>
            </a:r>
            <a:r>
              <a:rPr lang="ja-JP" altLang="en-US" sz="1200"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真陰性</a:t>
            </a:r>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の人の数</a:t>
            </a:r>
            <a:endPar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2" name="角丸四角形吹き出し 11"/>
          <p:cNvSpPr/>
          <p:nvPr/>
        </p:nvSpPr>
        <p:spPr>
          <a:xfrm>
            <a:off x="2187448" y="2806001"/>
            <a:ext cx="1165528" cy="572778"/>
          </a:xfrm>
          <a:prstGeom prst="wedgeRoundRectCallout">
            <a:avLst>
              <a:gd name="adj1" fmla="val 11622"/>
              <a:gd name="adj2" fmla="val 9550"/>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ここの人数を足すと</a:t>
            </a:r>
            <a:r>
              <a:rPr lang="ja-JP" altLang="en-US" sz="1200"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真陽性</a:t>
            </a:r>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の人の数</a:t>
            </a:r>
            <a:endPar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3" name="角丸四角形吹き出し 12"/>
          <p:cNvSpPr/>
          <p:nvPr/>
        </p:nvSpPr>
        <p:spPr>
          <a:xfrm>
            <a:off x="3862194" y="2806001"/>
            <a:ext cx="1165528" cy="572778"/>
          </a:xfrm>
          <a:prstGeom prst="wedgeRoundRectCallout">
            <a:avLst>
              <a:gd name="adj1" fmla="val 11622"/>
              <a:gd name="adj2" fmla="val 9550"/>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ここの人数を足すと</a:t>
            </a:r>
            <a:r>
              <a:rPr lang="ja-JP" altLang="en-US" sz="1200"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偽陰性</a:t>
            </a:r>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の人の数</a:t>
            </a:r>
            <a:endPar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4" name="角丸四角形吹き出し 13"/>
          <p:cNvSpPr/>
          <p:nvPr/>
        </p:nvSpPr>
        <p:spPr>
          <a:xfrm>
            <a:off x="0" y="2278413"/>
            <a:ext cx="791887" cy="786395"/>
          </a:xfrm>
          <a:prstGeom prst="wedgeRoundRectCallout">
            <a:avLst>
              <a:gd name="adj1" fmla="val 27947"/>
              <a:gd name="adj2" fmla="val 65588"/>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BMI26</a:t>
            </a:r>
            <a:r>
              <a:rPr lang="ja-JP" altLang="en-US" sz="105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以上が検査</a:t>
            </a:r>
            <a:r>
              <a:rPr lang="ja-JP" altLang="en-US" sz="1050"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陽性</a:t>
            </a:r>
            <a:endParaRPr lang="ja-JP" altLang="en-US" sz="1050"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5" name="角丸四角形吹き出し 14"/>
          <p:cNvSpPr/>
          <p:nvPr/>
        </p:nvSpPr>
        <p:spPr>
          <a:xfrm>
            <a:off x="69271" y="5678831"/>
            <a:ext cx="1125903" cy="431800"/>
          </a:xfrm>
          <a:prstGeom prst="wedgeRoundRectCallout">
            <a:avLst>
              <a:gd name="adj1" fmla="val -3888"/>
              <a:gd name="adj2" fmla="val -82764"/>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BMI26</a:t>
            </a:r>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以下が検査</a:t>
            </a:r>
            <a:r>
              <a:rPr lang="ja-JP" altLang="en-US" sz="1200"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陰性</a:t>
            </a:r>
            <a:endParaRPr lang="ja-JP" altLang="en-US" sz="1200"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6" name="角丸四角形吹き出し 15"/>
          <p:cNvSpPr/>
          <p:nvPr/>
        </p:nvSpPr>
        <p:spPr>
          <a:xfrm>
            <a:off x="69271" y="3686727"/>
            <a:ext cx="753452" cy="474621"/>
          </a:xfrm>
          <a:prstGeom prst="wedgeRoundRectCallout">
            <a:avLst>
              <a:gd name="adj1" fmla="val -11606"/>
              <a:gd name="adj2" fmla="val 82856"/>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カットオフ値</a:t>
            </a:r>
            <a:endParaRPr lang="ja-JP" altLang="en-US" sz="1200"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7" name="角丸四角形吹き出し 16"/>
          <p:cNvSpPr/>
          <p:nvPr/>
        </p:nvSpPr>
        <p:spPr>
          <a:xfrm>
            <a:off x="5857700" y="3402744"/>
            <a:ext cx="1249682" cy="474621"/>
          </a:xfrm>
          <a:prstGeom prst="wedgeRoundRectCallout">
            <a:avLst>
              <a:gd name="adj1" fmla="val -11606"/>
              <a:gd name="adj2" fmla="val 82856"/>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ここの感度・特異度がでる</a:t>
            </a:r>
            <a:endParaRPr lang="ja-JP" altLang="en-US" sz="1200"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grpSp>
        <p:nvGrpSpPr>
          <p:cNvPr id="18" name="グループ化 17"/>
          <p:cNvGrpSpPr/>
          <p:nvPr/>
        </p:nvGrpSpPr>
        <p:grpSpPr>
          <a:xfrm>
            <a:off x="2875284" y="3873097"/>
            <a:ext cx="280934" cy="288576"/>
            <a:chOff x="4851991" y="1137684"/>
            <a:chExt cx="2160000" cy="2160000"/>
          </a:xfrm>
        </p:grpSpPr>
        <p:sp>
          <p:nvSpPr>
            <p:cNvPr id="19" name="楕円 18"/>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 name="正方形/長方形 1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 name="十字形 2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2" name="十字形 2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23" name="グループ化 22"/>
          <p:cNvGrpSpPr/>
          <p:nvPr/>
        </p:nvGrpSpPr>
        <p:grpSpPr>
          <a:xfrm>
            <a:off x="4561642" y="3873097"/>
            <a:ext cx="288032" cy="288577"/>
            <a:chOff x="1903228" y="1137684"/>
            <a:chExt cx="2160000" cy="2160000"/>
          </a:xfrm>
        </p:grpSpPr>
        <p:sp>
          <p:nvSpPr>
            <p:cNvPr id="24" name="楕円 23"/>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5" name="楕円 2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6" name="楕円 2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7" name="アーチ 2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grpSp>
        <p:nvGrpSpPr>
          <p:cNvPr id="28" name="グループ化 27"/>
          <p:cNvGrpSpPr/>
          <p:nvPr/>
        </p:nvGrpSpPr>
        <p:grpSpPr>
          <a:xfrm>
            <a:off x="2876293" y="4510527"/>
            <a:ext cx="280934" cy="288576"/>
            <a:chOff x="4851991" y="1137684"/>
            <a:chExt cx="2160000" cy="2160000"/>
          </a:xfrm>
        </p:grpSpPr>
        <p:sp>
          <p:nvSpPr>
            <p:cNvPr id="29" name="楕円 28"/>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0" name="正方形/長方形 2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1" name="十字形 3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2" name="十字形 3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grpSp>
        <p:nvGrpSpPr>
          <p:cNvPr id="33" name="グループ化 32"/>
          <p:cNvGrpSpPr/>
          <p:nvPr/>
        </p:nvGrpSpPr>
        <p:grpSpPr>
          <a:xfrm>
            <a:off x="4559598" y="4489844"/>
            <a:ext cx="288032" cy="288577"/>
            <a:chOff x="1903228" y="1137684"/>
            <a:chExt cx="2160000" cy="2160000"/>
          </a:xfrm>
        </p:grpSpPr>
        <p:sp>
          <p:nvSpPr>
            <p:cNvPr id="34" name="楕円 33"/>
            <p:cNvSpPr/>
            <p:nvPr/>
          </p:nvSpPr>
          <p:spPr>
            <a:xfrm>
              <a:off x="1903228" y="1137684"/>
              <a:ext cx="2160000" cy="2160000"/>
            </a:xfrm>
            <a:prstGeom prst="ellipse">
              <a:avLst/>
            </a:prstGeom>
            <a:solidFill>
              <a:schemeClr val="accent4">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5" name="楕円 3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6" name="楕円 3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7" name="アーチ 3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grpSp>
      <p:sp>
        <p:nvSpPr>
          <p:cNvPr id="43" name="角丸四角形吹き出し 42"/>
          <p:cNvSpPr/>
          <p:nvPr/>
        </p:nvSpPr>
        <p:spPr>
          <a:xfrm>
            <a:off x="7243518" y="74815"/>
            <a:ext cx="1790599" cy="586845"/>
          </a:xfrm>
          <a:prstGeom prst="wedgeRoundRectCallout">
            <a:avLst>
              <a:gd name="adj1" fmla="val 22310"/>
              <a:gd name="adj2" fmla="val 69541"/>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スライド</a:t>
            </a:r>
            <a:r>
              <a:rPr lang="en-US" altLang="ja-JP"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34</a:t>
            </a:r>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の表と見比べながら</a:t>
            </a:r>
            <a:r>
              <a:rPr lang="en-US" altLang="ja-JP"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35</a:t>
            </a:r>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を埋めてみよう</a:t>
            </a:r>
            <a:endParaRPr lang="ja-JP" altLang="en-US" sz="12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44" name="角丸四角形 9"/>
          <p:cNvSpPr/>
          <p:nvPr/>
        </p:nvSpPr>
        <p:spPr>
          <a:xfrm>
            <a:off x="2021289" y="4397433"/>
            <a:ext cx="1644487" cy="1487328"/>
          </a:xfrm>
          <a:prstGeom prst="roundRect">
            <a:avLst>
              <a:gd name="adj" fmla="val 10108"/>
            </a:avLst>
          </a:prstGeom>
          <a:noFill/>
          <a:ln w="38100">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5" name="角丸四角形 8"/>
          <p:cNvSpPr/>
          <p:nvPr/>
        </p:nvSpPr>
        <p:spPr>
          <a:xfrm>
            <a:off x="3737622" y="4395608"/>
            <a:ext cx="1642109" cy="1487393"/>
          </a:xfrm>
          <a:prstGeom prst="roundRect">
            <a:avLst>
              <a:gd name="adj" fmla="val 5489"/>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46" name="角丸四角形 7"/>
          <p:cNvSpPr/>
          <p:nvPr/>
        </p:nvSpPr>
        <p:spPr>
          <a:xfrm>
            <a:off x="2012976" y="1848561"/>
            <a:ext cx="1663746" cy="2432494"/>
          </a:xfrm>
          <a:prstGeom prst="roundRect">
            <a:avLst>
              <a:gd name="adj" fmla="val 7755"/>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7" name="角丸四角形 10"/>
          <p:cNvSpPr/>
          <p:nvPr/>
        </p:nvSpPr>
        <p:spPr>
          <a:xfrm>
            <a:off x="3729309" y="1848561"/>
            <a:ext cx="1674000" cy="2432494"/>
          </a:xfrm>
          <a:prstGeom prst="roundRect">
            <a:avLst>
              <a:gd name="adj" fmla="val 6841"/>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1512292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5900" y="894413"/>
            <a:ext cx="6172200" cy="857250"/>
          </a:xfrm>
        </p:spPr>
        <p:txBody>
          <a:bodyPr/>
          <a:lstStyle/>
          <a:p>
            <a:r>
              <a:rPr kumimoji="1" lang="ja-JP" altLang="en-US" dirty="0">
                <a:solidFill>
                  <a:srgbClr val="FF0066"/>
                </a:solidFill>
              </a:rPr>
              <a:t>計算方法</a:t>
            </a:r>
          </a:p>
        </p:txBody>
      </p:sp>
      <p:sp>
        <p:nvSpPr>
          <p:cNvPr id="3" name="コンテンツ プレースホルダー 2"/>
          <p:cNvSpPr>
            <a:spLocks noGrp="1"/>
          </p:cNvSpPr>
          <p:nvPr>
            <p:ph idx="1"/>
          </p:nvPr>
        </p:nvSpPr>
        <p:spPr>
          <a:xfrm>
            <a:off x="395536" y="1888585"/>
            <a:ext cx="8064896" cy="3394472"/>
          </a:xfrm>
        </p:spPr>
        <p:txBody>
          <a:bodyPr/>
          <a:lstStyle/>
          <a:p>
            <a:r>
              <a:rPr kumimoji="1" lang="ja-JP" altLang="en-US" dirty="0">
                <a:solidFill>
                  <a:srgbClr val="000042"/>
                </a:solidFill>
              </a:rPr>
              <a:t>たとえば、カットオフ値を</a:t>
            </a:r>
            <a:r>
              <a:rPr lang="en-US" altLang="ja-JP" dirty="0">
                <a:solidFill>
                  <a:srgbClr val="000042"/>
                </a:solidFill>
              </a:rPr>
              <a:t>26</a:t>
            </a:r>
            <a:r>
              <a:rPr lang="ja-JP" altLang="en-US" dirty="0">
                <a:solidFill>
                  <a:srgbClr val="000042"/>
                </a:solidFill>
              </a:rPr>
              <a:t>（</a:t>
            </a:r>
            <a:r>
              <a:rPr lang="en-US" altLang="ja-JP" dirty="0">
                <a:solidFill>
                  <a:srgbClr val="000042"/>
                </a:solidFill>
              </a:rPr>
              <a:t>kg/m</a:t>
            </a:r>
            <a:r>
              <a:rPr lang="en-US" altLang="ja-JP" baseline="30000" dirty="0">
                <a:solidFill>
                  <a:srgbClr val="000042"/>
                </a:solidFill>
              </a:rPr>
              <a:t>2</a:t>
            </a:r>
            <a:r>
              <a:rPr lang="ja-JP" altLang="en-US" dirty="0">
                <a:solidFill>
                  <a:srgbClr val="000042"/>
                </a:solidFill>
              </a:rPr>
              <a:t>）</a:t>
            </a:r>
            <a:r>
              <a:rPr kumimoji="1" lang="ja-JP" altLang="en-US" dirty="0">
                <a:solidFill>
                  <a:srgbClr val="000042"/>
                </a:solidFill>
              </a:rPr>
              <a:t>以上にすると・・・？</a:t>
            </a:r>
          </a:p>
        </p:txBody>
      </p:sp>
      <p:graphicFrame>
        <p:nvGraphicFramePr>
          <p:cNvPr id="4" name="コンテンツ プレースホルダー 5"/>
          <p:cNvGraphicFramePr>
            <a:graphicFrameLocks/>
          </p:cNvGraphicFramePr>
          <p:nvPr>
            <p:extLst>
              <p:ext uri="{D42A27DB-BD31-4B8C-83A1-F6EECF244321}">
                <p14:modId xmlns:p14="http://schemas.microsoft.com/office/powerpoint/2010/main" val="4055170825"/>
              </p:ext>
            </p:extLst>
          </p:nvPr>
        </p:nvGraphicFramePr>
        <p:xfrm>
          <a:off x="2341160" y="2616632"/>
          <a:ext cx="4320478" cy="2052227"/>
        </p:xfrm>
        <a:graphic>
          <a:graphicData uri="http://schemas.openxmlformats.org/drawingml/2006/table">
            <a:tbl>
              <a:tblPr firstRow="1" bandRow="1">
                <a:tableStyleId>{2D5ABB26-0587-4C30-8999-92F81FD0307C}</a:tableStyleId>
              </a:tblPr>
              <a:tblGrid>
                <a:gridCol w="572484">
                  <a:extLst>
                    <a:ext uri="{9D8B030D-6E8A-4147-A177-3AD203B41FA5}">
                      <a16:colId xmlns:a16="http://schemas.microsoft.com/office/drawing/2014/main" xmlns="" val="20000"/>
                    </a:ext>
                  </a:extLst>
                </a:gridCol>
                <a:gridCol w="490364">
                  <a:extLst>
                    <a:ext uri="{9D8B030D-6E8A-4147-A177-3AD203B41FA5}">
                      <a16:colId xmlns:a16="http://schemas.microsoft.com/office/drawing/2014/main" xmlns="" val="20001"/>
                    </a:ext>
                  </a:extLst>
                </a:gridCol>
                <a:gridCol w="1628815">
                  <a:extLst>
                    <a:ext uri="{9D8B030D-6E8A-4147-A177-3AD203B41FA5}">
                      <a16:colId xmlns:a16="http://schemas.microsoft.com/office/drawing/2014/main" xmlns="" val="20002"/>
                    </a:ext>
                  </a:extLst>
                </a:gridCol>
                <a:gridCol w="1628815">
                  <a:extLst>
                    <a:ext uri="{9D8B030D-6E8A-4147-A177-3AD203B41FA5}">
                      <a16:colId xmlns:a16="http://schemas.microsoft.com/office/drawing/2014/main" xmlns="" val="20003"/>
                    </a:ext>
                  </a:extLst>
                </a:gridCol>
              </a:tblGrid>
              <a:tr h="561176">
                <a:tc>
                  <a:txBody>
                    <a:bodyPr/>
                    <a:lstStyle/>
                    <a:p>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a:txBody>
                    <a:bodyPr/>
                    <a:lstStyle/>
                    <a:p>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gridSpan="2">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疾患</a:t>
                      </a:r>
                    </a:p>
                  </a:txBody>
                  <a:tcPr marL="68580" marR="68580" marT="34290" marB="34290" anchor="b">
                    <a:lnB w="28575" cap="flat" cmpd="sng" algn="ctr">
                      <a:solidFill>
                        <a:srgbClr val="002060"/>
                      </a:solidFill>
                      <a:prstDash val="solid"/>
                      <a:round/>
                      <a:headEnd type="none" w="med" len="med"/>
                      <a:tailEnd type="none" w="med" len="med"/>
                    </a:lnB>
                  </a:tcPr>
                </a:tc>
                <a:tc hMerge="1">
                  <a:txBody>
                    <a:bodyPr/>
                    <a:lstStyle/>
                    <a:p>
                      <a:endParaRPr kumimoji="1" lang="ja-JP" altLang="en-US" dirty="0"/>
                    </a:p>
                  </a:txBody>
                  <a:tcPr/>
                </a:tc>
                <a:extLst>
                  <a:ext uri="{0D108BD9-81ED-4DB2-BD59-A6C34878D82A}">
                    <a16:rowId xmlns:a16="http://schemas.microsoft.com/office/drawing/2014/main" xmlns="" val="10000"/>
                  </a:ext>
                </a:extLst>
              </a:tr>
              <a:tr h="368699">
                <a:tc>
                  <a:txBody>
                    <a:bodyPr/>
                    <a:lstStyle/>
                    <a:p>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a:txBody>
                    <a:bodyPr/>
                    <a:lstStyle/>
                    <a:p>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R w="28575" cap="flat" cmpd="sng" algn="ctr">
                      <a:solidFill>
                        <a:srgbClr val="002060"/>
                      </a:solidFill>
                      <a:prstDash val="solid"/>
                      <a:round/>
                      <a:headEnd type="none" w="med" len="med"/>
                      <a:tailEnd type="none" w="med" len="med"/>
                    </a:lnR>
                    <a:lnB w="28575" cap="flat" cmpd="sng" algn="ctr">
                      <a:solidFill>
                        <a:srgbClr val="002060"/>
                      </a:solidFill>
                      <a:prstDash val="solid"/>
                      <a:round/>
                      <a:headEnd type="none" w="med" len="med"/>
                      <a:tailEnd type="none" w="med" len="med"/>
                    </a:lnB>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あり</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なし</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xmlns="" val="10001"/>
                  </a:ext>
                </a:extLst>
              </a:tr>
              <a:tr h="561176">
                <a:tc rowSpan="2">
                  <a:txBody>
                    <a:bodyPr/>
                    <a:lstStyle/>
                    <a:p>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検査</a:t>
                      </a:r>
                    </a:p>
                  </a:txBody>
                  <a:tcPr marL="68580" marR="68580" marT="34290" marB="34290" anchor="ctr">
                    <a:lnR w="28575" cap="flat" cmpd="sng" algn="ctr">
                      <a:solidFill>
                        <a:srgbClr val="002060"/>
                      </a:solidFill>
                      <a:prstDash val="solid"/>
                      <a:round/>
                      <a:headEnd type="none" w="med" len="med"/>
                      <a:tailEnd type="none" w="med" len="med"/>
                    </a:lnR>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l"/>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　</a:t>
                      </a:r>
                      <a:r>
                        <a:rPr kumimoji="1" lang="en-US" altLang="ja-JP"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a:t>
                      </a: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kumimoji="1" lang="en-US" altLang="ja-JP"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85</a:t>
                      </a:r>
                      <a:endPar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gn="l"/>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　</a:t>
                      </a:r>
                      <a:r>
                        <a:rPr kumimoji="1" lang="en-US" altLang="ja-JP"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B</a:t>
                      </a: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kumimoji="1" lang="en-US" altLang="ja-JP"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80</a:t>
                      </a:r>
                      <a:endPar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2"/>
                  </a:ext>
                </a:extLst>
              </a:tr>
              <a:tr h="561176">
                <a:tc vMerge="1">
                  <a:txBody>
                    <a:bodyPr/>
                    <a:lstStyle/>
                    <a:p>
                      <a:endParaRPr kumimoji="1" lang="ja-JP" altLang="en-US" dirty="0"/>
                    </a:p>
                  </a:txBody>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l"/>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　</a:t>
                      </a:r>
                      <a:r>
                        <a:rPr kumimoji="1" lang="en-US" altLang="ja-JP"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C</a:t>
                      </a: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kumimoji="1" lang="en-US" altLang="ja-JP"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15</a:t>
                      </a:r>
                      <a:endPar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EBFF"/>
                    </a:solidFill>
                  </a:tcPr>
                </a:tc>
                <a:tc>
                  <a:txBody>
                    <a:bodyPr/>
                    <a:lstStyle/>
                    <a:p>
                      <a:pPr algn="l"/>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　</a:t>
                      </a:r>
                      <a:r>
                        <a:rPr kumimoji="1" lang="en-US" altLang="ja-JP"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D</a:t>
                      </a: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kumimoji="1" lang="en-US" altLang="ja-JP"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120</a:t>
                      </a:r>
                      <a:endPar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10003"/>
                  </a:ext>
                </a:extLst>
              </a:tr>
            </a:tbl>
          </a:graphicData>
        </a:graphic>
      </p:graphicFrame>
      <p:sp>
        <p:nvSpPr>
          <p:cNvPr id="5" name="テキスト ボックス 4"/>
          <p:cNvSpPr txBox="1"/>
          <p:nvPr/>
        </p:nvSpPr>
        <p:spPr>
          <a:xfrm>
            <a:off x="1122218" y="5038751"/>
            <a:ext cx="7159336" cy="1200329"/>
          </a:xfrm>
          <a:prstGeom prst="rect">
            <a:avLst/>
          </a:prstGeom>
          <a:noFill/>
          <a:ln w="38100">
            <a:solidFill>
              <a:srgbClr val="FF0066"/>
            </a:solidFill>
          </a:ln>
        </p:spPr>
        <p:txBody>
          <a:bodyPr wrap="square" rtlCol="0">
            <a:spAutoFit/>
          </a:bodyPr>
          <a:lstStyle/>
          <a:p>
            <a:r>
              <a:rPr lang="ja-JP" altLang="en-US"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感度　 ＝病気を持った人のうち、その所見がある人の割合</a:t>
            </a:r>
            <a:endParaRPr lang="en-US" altLang="ja-JP"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　　　　 ＝</a:t>
            </a:r>
            <a:r>
              <a:rPr lang="en-US" altLang="ja-JP"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a:t>
            </a:r>
            <a:r>
              <a:rPr lang="ja-JP" altLang="en-US"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a:t>
            </a:r>
            <a:r>
              <a:rPr lang="ja-JP" altLang="en-US"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C</a:t>
            </a:r>
            <a:r>
              <a:rPr lang="ja-JP" altLang="en-US"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85/100×100=85</a:t>
            </a:r>
            <a:r>
              <a:rPr lang="ja-JP" altLang="en-US"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endParaRPr lang="en-US" altLang="ja-JP"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特異度＝病気を持たない人で、その所見がない人の割合</a:t>
            </a:r>
            <a:endParaRPr lang="en-US" altLang="ja-JP"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　　　　 ＝</a:t>
            </a:r>
            <a:r>
              <a:rPr lang="en-US" altLang="ja-JP"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D/</a:t>
            </a:r>
            <a:r>
              <a:rPr lang="ja-JP" altLang="en-US"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B</a:t>
            </a:r>
            <a:r>
              <a:rPr lang="ja-JP" altLang="en-US"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D</a:t>
            </a:r>
            <a:r>
              <a:rPr lang="ja-JP" altLang="en-US"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120/200×100</a:t>
            </a:r>
            <a:r>
              <a:rPr lang="ja-JP" altLang="en-US"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60</a:t>
            </a:r>
            <a:r>
              <a:rPr lang="ja-JP" altLang="en-US"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endParaRPr lang="en-US" altLang="ja-JP"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grpSp>
        <p:nvGrpSpPr>
          <p:cNvPr id="7" name="グループ化 6"/>
          <p:cNvGrpSpPr/>
          <p:nvPr/>
        </p:nvGrpSpPr>
        <p:grpSpPr>
          <a:xfrm>
            <a:off x="4585537" y="3660865"/>
            <a:ext cx="280934" cy="288576"/>
            <a:chOff x="4851991" y="1137684"/>
            <a:chExt cx="2160000" cy="2160000"/>
          </a:xfrm>
        </p:grpSpPr>
        <p:sp>
          <p:nvSpPr>
            <p:cNvPr id="8" name="楕円 7"/>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十字形 9"/>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十字形 10"/>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p:cNvGrpSpPr/>
          <p:nvPr/>
        </p:nvGrpSpPr>
        <p:grpSpPr>
          <a:xfrm>
            <a:off x="6246342" y="3660865"/>
            <a:ext cx="288032" cy="288577"/>
            <a:chOff x="1903228" y="1137684"/>
            <a:chExt cx="2160000" cy="2160000"/>
          </a:xfrm>
        </p:grpSpPr>
        <p:sp>
          <p:nvSpPr>
            <p:cNvPr id="13" name="楕円 12"/>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楕円 1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アーチ 1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7" name="グループ化 16"/>
          <p:cNvGrpSpPr/>
          <p:nvPr/>
        </p:nvGrpSpPr>
        <p:grpSpPr>
          <a:xfrm>
            <a:off x="4561419" y="4263034"/>
            <a:ext cx="280934" cy="288576"/>
            <a:chOff x="4851991" y="1137684"/>
            <a:chExt cx="2160000" cy="2160000"/>
          </a:xfrm>
        </p:grpSpPr>
        <p:sp>
          <p:nvSpPr>
            <p:cNvPr id="18" name="楕円 17"/>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十字形 19"/>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十字形 20"/>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2" name="グループ化 21"/>
          <p:cNvGrpSpPr/>
          <p:nvPr/>
        </p:nvGrpSpPr>
        <p:grpSpPr>
          <a:xfrm>
            <a:off x="6243800" y="4223560"/>
            <a:ext cx="288032" cy="288577"/>
            <a:chOff x="1903228" y="1137684"/>
            <a:chExt cx="2160000" cy="2160000"/>
          </a:xfrm>
        </p:grpSpPr>
        <p:sp>
          <p:nvSpPr>
            <p:cNvPr id="23" name="楕円 22"/>
            <p:cNvSpPr/>
            <p:nvPr/>
          </p:nvSpPr>
          <p:spPr>
            <a:xfrm>
              <a:off x="1903228" y="1137684"/>
              <a:ext cx="2160000" cy="2160000"/>
            </a:xfrm>
            <a:prstGeom prst="ellipse">
              <a:avLst/>
            </a:prstGeom>
            <a:solidFill>
              <a:schemeClr val="accent4">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アーチ 25"/>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9" name="日付プレースホルダー 28"/>
          <p:cNvSpPr>
            <a:spLocks noGrp="1"/>
          </p:cNvSpPr>
          <p:nvPr>
            <p:ph type="dt" sz="half" idx="10"/>
          </p:nvPr>
        </p:nvSpPr>
        <p:spPr/>
        <p:txBody>
          <a:bodyPr/>
          <a:lstStyle/>
          <a:p>
            <a:r>
              <a:rPr lang="en-US" altLang="ja-JP" smtClean="0"/>
              <a:t>2021/06/23</a:t>
            </a:r>
            <a:endParaRPr lang="ja-JP" altLang="en-US" dirty="0"/>
          </a:p>
        </p:txBody>
      </p:sp>
      <p:sp>
        <p:nvSpPr>
          <p:cNvPr id="30" name="フッター プレースホルダー 29"/>
          <p:cNvSpPr>
            <a:spLocks noGrp="1"/>
          </p:cNvSpPr>
          <p:nvPr>
            <p:ph type="ftr" sz="quarter" idx="11"/>
          </p:nvPr>
        </p:nvSpPr>
        <p:spPr/>
        <p:txBody>
          <a:bodyPr/>
          <a:lstStyle/>
          <a:p>
            <a:r>
              <a:rPr kumimoji="1" lang="en-US" altLang="ja-JP" smtClean="0"/>
              <a:t>(C) 2021 Masako Kakizaki</a:t>
            </a:r>
            <a:endParaRPr kumimoji="1" lang="ja-JP" altLang="en-US"/>
          </a:p>
        </p:txBody>
      </p:sp>
    </p:spTree>
    <p:extLst>
      <p:ext uri="{BB962C8B-B14F-4D97-AF65-F5344CB8AC3E}">
        <p14:creationId xmlns:p14="http://schemas.microsoft.com/office/powerpoint/2010/main" val="25432251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1008793979"/>
              </p:ext>
            </p:extLst>
          </p:nvPr>
        </p:nvGraphicFramePr>
        <p:xfrm>
          <a:off x="259772" y="1488754"/>
          <a:ext cx="8624455" cy="4747260"/>
        </p:xfrm>
        <a:graphic>
          <a:graphicData uri="http://schemas.openxmlformats.org/drawingml/2006/table">
            <a:tbl>
              <a:tblPr firstRow="1" bandRow="1">
                <a:tableStyleId>{2D5ABB26-0587-4C30-8999-92F81FD0307C}</a:tableStyleId>
              </a:tblPr>
              <a:tblGrid>
                <a:gridCol w="1724891">
                  <a:extLst>
                    <a:ext uri="{9D8B030D-6E8A-4147-A177-3AD203B41FA5}">
                      <a16:colId xmlns:a16="http://schemas.microsoft.com/office/drawing/2014/main" xmlns="" val="20000"/>
                    </a:ext>
                  </a:extLst>
                </a:gridCol>
                <a:gridCol w="1724891">
                  <a:extLst>
                    <a:ext uri="{9D8B030D-6E8A-4147-A177-3AD203B41FA5}">
                      <a16:colId xmlns:a16="http://schemas.microsoft.com/office/drawing/2014/main" xmlns="" val="20001"/>
                    </a:ext>
                  </a:extLst>
                </a:gridCol>
                <a:gridCol w="1724891">
                  <a:extLst>
                    <a:ext uri="{9D8B030D-6E8A-4147-A177-3AD203B41FA5}">
                      <a16:colId xmlns:a16="http://schemas.microsoft.com/office/drawing/2014/main" xmlns="" val="20002"/>
                    </a:ext>
                  </a:extLst>
                </a:gridCol>
                <a:gridCol w="1724891">
                  <a:extLst>
                    <a:ext uri="{9D8B030D-6E8A-4147-A177-3AD203B41FA5}">
                      <a16:colId xmlns:a16="http://schemas.microsoft.com/office/drawing/2014/main" xmlns="" val="20003"/>
                    </a:ext>
                  </a:extLst>
                </a:gridCol>
                <a:gridCol w="1724891">
                  <a:extLst>
                    <a:ext uri="{9D8B030D-6E8A-4147-A177-3AD203B41FA5}">
                      <a16:colId xmlns:a16="http://schemas.microsoft.com/office/drawing/2014/main" xmlns="" val="20004"/>
                    </a:ext>
                  </a:extLst>
                </a:gridCol>
              </a:tblGrid>
              <a:tr h="287673">
                <a:tc>
                  <a:txBody>
                    <a:bodyPr/>
                    <a:lstStyle/>
                    <a:p>
                      <a:r>
                        <a:rPr kumimoji="1" lang="en-US" altLang="ja-JP"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BMI</a:t>
                      </a: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kumimoji="1" lang="en-US" altLang="ja-JP"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kg/m</a:t>
                      </a:r>
                      <a:r>
                        <a:rPr kumimoji="1" lang="en-US" altLang="ja-JP" sz="1400" baseline="30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a:t>
                      </a: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ct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乳がん（人）</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ct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健常（人）</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ct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感度（％）</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特異度（％）</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40</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以上</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lang="en-US" altLang="ja-JP" sz="1600" dirty="0" smtClean="0">
                          <a:latin typeface="BIZ UDPゴシック" panose="020B0400000000000000" pitchFamily="50" charset="-128"/>
                          <a:ea typeface="BIZ UDPゴシック" panose="020B0400000000000000" pitchFamily="50" charset="-128"/>
                        </a:rPr>
                        <a:t>1</a:t>
                      </a:r>
                      <a:endParaRPr lang="ja-JP" altLang="en-US" sz="1600" dirty="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1">
                        <a:lumMod val="20000"/>
                        <a:lumOff val="8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a:t>
                      </a:r>
                      <a:endPar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6">
                        <a:lumMod val="20000"/>
                        <a:lumOff val="80000"/>
                      </a:schemeClr>
                    </a:solidFill>
                  </a:tcPr>
                </a:tc>
                <a:tc>
                  <a:txBody>
                    <a:bodyPr/>
                    <a:lstStyle/>
                    <a:p>
                      <a:endParaRPr lang="ja-JP" altLang="en-US" sz="1600" dirty="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28575"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endParaRPr lang="ja-JP" altLang="en-US" sz="1600" dirty="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28575"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xmlns="" val="2439385992"/>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38-40</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6</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1">
                        <a:lumMod val="20000"/>
                        <a:lumOff val="80000"/>
                      </a:schemeClr>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6">
                        <a:lumMod val="20000"/>
                        <a:lumOff val="80000"/>
                      </a:schemeClr>
                    </a:solidFill>
                  </a:tcPr>
                </a:tc>
                <a:tc>
                  <a:txBody>
                    <a:bodyPr/>
                    <a:lstStyle/>
                    <a:p>
                      <a:endParaRPr lang="ja-JP" altLang="en-US" sz="1600" dirty="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46"/>
                      </a:solidFill>
                      <a:prstDash val="solid"/>
                      <a:round/>
                      <a:headEnd type="none" w="med" len="med"/>
                      <a:tailEnd type="none" w="med" len="med"/>
                    </a:lnB>
                    <a:lnTlToBr w="28575"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46"/>
                      </a:solidFill>
                      <a:prstDash val="solid"/>
                      <a:round/>
                      <a:headEnd type="none" w="med" len="med"/>
                      <a:tailEnd type="none" w="med" len="med"/>
                    </a:lnB>
                    <a:lnTlToBr w="28575"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xmlns="" val="10001"/>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36-38</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1">
                        <a:lumMod val="20000"/>
                        <a:lumOff val="80000"/>
                      </a:schemeClr>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6">
                        <a:lumMod val="20000"/>
                        <a:lumOff val="80000"/>
                      </a:schemeClr>
                    </a:solidFill>
                  </a:tcPr>
                </a:tc>
                <a:tc>
                  <a:txBody>
                    <a:bodyPr/>
                    <a:lstStyle/>
                    <a:p>
                      <a:endParaRPr lang="ja-JP" altLang="en-US" sz="160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0002"/>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34-36</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4</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1">
                        <a:lumMod val="20000"/>
                        <a:lumOff val="80000"/>
                      </a:schemeClr>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8</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6">
                        <a:lumMod val="20000"/>
                        <a:lumOff val="80000"/>
                      </a:schemeClr>
                    </a:solidFill>
                  </a:tcPr>
                </a:tc>
                <a:tc>
                  <a:txBody>
                    <a:bodyPr/>
                    <a:lstStyle/>
                    <a:p>
                      <a:endParaRPr lang="ja-JP" altLang="en-US" sz="160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0003"/>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32-34</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13</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1">
                        <a:lumMod val="20000"/>
                        <a:lumOff val="80000"/>
                      </a:schemeClr>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6">
                        <a:lumMod val="20000"/>
                        <a:lumOff val="80000"/>
                      </a:schemeClr>
                    </a:solidFill>
                  </a:tcPr>
                </a:tc>
                <a:tc>
                  <a:txBody>
                    <a:bodyPr/>
                    <a:lstStyle/>
                    <a:p>
                      <a:endParaRPr lang="ja-JP" altLang="en-US" sz="160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0004"/>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30-32</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13</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1">
                        <a:lumMod val="20000"/>
                        <a:lumOff val="8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6">
                        <a:lumMod val="20000"/>
                        <a:lumOff val="80000"/>
                      </a:schemeClr>
                    </a:solidFill>
                  </a:tcPr>
                </a:tc>
                <a:tc>
                  <a:txBody>
                    <a:bodyPr/>
                    <a:lstStyle/>
                    <a:p>
                      <a:endParaRPr lang="ja-JP" altLang="en-US" sz="160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0007"/>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28-30</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19</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1">
                        <a:lumMod val="20000"/>
                        <a:lumOff val="80000"/>
                      </a:schemeClr>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26</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6">
                        <a:lumMod val="20000"/>
                        <a:lumOff val="80000"/>
                      </a:schemeClr>
                    </a:solidFill>
                  </a:tcPr>
                </a:tc>
                <a:tc>
                  <a:txBody>
                    <a:bodyPr/>
                    <a:lstStyle/>
                    <a:p>
                      <a:endParaRPr lang="ja-JP" altLang="en-US" sz="1600" dirty="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658356027"/>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26-28</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57150" cap="flat" cmpd="sng" algn="ctr">
                      <a:solidFill>
                        <a:srgbClr val="000046"/>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19</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57150" cap="flat" cmpd="sng" algn="ctr">
                      <a:solidFill>
                        <a:srgbClr val="000046"/>
                      </a:solidFill>
                      <a:prstDash val="solid"/>
                      <a:round/>
                      <a:headEnd type="none" w="med" len="med"/>
                      <a:tailEnd type="none" w="med" len="med"/>
                    </a:lnB>
                    <a:solidFill>
                      <a:schemeClr val="accent1">
                        <a:lumMod val="20000"/>
                        <a:lumOff val="80000"/>
                      </a:schemeClr>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27</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57150" cap="flat" cmpd="sng" algn="ctr">
                      <a:solidFill>
                        <a:srgbClr val="000046"/>
                      </a:solidFill>
                      <a:prstDash val="solid"/>
                      <a:round/>
                      <a:headEnd type="none" w="med" len="med"/>
                      <a:tailEnd type="none" w="med" len="med"/>
                    </a:lnB>
                    <a:solidFill>
                      <a:schemeClr val="accent6">
                        <a:lumMod val="20000"/>
                        <a:lumOff val="8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85</a:t>
                      </a:r>
                      <a:endPar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57150" cap="flat" cmpd="sng" algn="ctr">
                      <a:solidFill>
                        <a:srgbClr val="000046"/>
                      </a:solidFill>
                      <a:prstDash val="solid"/>
                      <a:round/>
                      <a:headEnd type="none" w="med" len="med"/>
                      <a:tailEnd type="none" w="med" len="med"/>
                    </a:lnB>
                    <a:solidFill>
                      <a:schemeClr val="bg2">
                        <a:lumMod val="75000"/>
                      </a:schemeClr>
                    </a:solidFill>
                  </a:tcPr>
                </a:tc>
                <a:tc>
                  <a:txBody>
                    <a:bodyPr/>
                    <a:lstStyle/>
                    <a:p>
                      <a:pPr algn="r"/>
                      <a:r>
                        <a:rPr kumimoji="1" lang="en-US" altLang="ja-JP" sz="18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60</a:t>
                      </a:r>
                      <a:endPar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57150" cap="flat" cmpd="sng" algn="ctr">
                      <a:solidFill>
                        <a:srgbClr val="000046"/>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xmlns="" val="3191797749"/>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24-26</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57150"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57150"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rgbClr val="FFCCFF"/>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37</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57150"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4">
                        <a:lumMod val="20000"/>
                        <a:lumOff val="80000"/>
                      </a:schemeClr>
                    </a:solidFill>
                  </a:tcPr>
                </a:tc>
                <a:tc>
                  <a:txBody>
                    <a:bodyPr/>
                    <a:lstStyle/>
                    <a:p>
                      <a:endParaRPr lang="ja-JP" altLang="en-US" sz="1600" dirty="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57150"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57150"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300599728"/>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22-24</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4</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rgbClr val="FFCCFF"/>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60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4">
                        <a:lumMod val="20000"/>
                        <a:lumOff val="80000"/>
                      </a:schemeClr>
                    </a:solidFill>
                  </a:tcPr>
                </a:tc>
                <a:tc>
                  <a:txBody>
                    <a:bodyPr/>
                    <a:lstStyle/>
                    <a:p>
                      <a:endParaRPr lang="ja-JP" altLang="en-US" sz="160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0008"/>
                  </a:ext>
                </a:extLst>
              </a:tr>
              <a:tr h="24065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20-22</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rgbClr val="FFCCFF"/>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21</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4">
                        <a:lumMod val="20000"/>
                        <a:lumOff val="80000"/>
                      </a:schemeClr>
                    </a:solidFill>
                  </a:tcPr>
                </a:tc>
                <a:tc>
                  <a:txBody>
                    <a:bodyPr/>
                    <a:lstStyle/>
                    <a:p>
                      <a:endParaRPr lang="ja-JP" altLang="en-US" sz="160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3945220352"/>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18-20</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rgbClr val="FFCCFF"/>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solidFill>
                      <a:schemeClr val="accent4">
                        <a:lumMod val="20000"/>
                        <a:lumOff val="80000"/>
                      </a:schemeClr>
                    </a:solidFill>
                  </a:tcPr>
                </a:tc>
                <a:tc>
                  <a:txBody>
                    <a:bodyPr/>
                    <a:lstStyle/>
                    <a:p>
                      <a:endParaRPr lang="ja-JP" altLang="en-US" sz="1600" dirty="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3572192983"/>
                  </a:ext>
                </a:extLst>
              </a:tr>
              <a:tr h="24065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18</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28575" cap="flat" cmpd="sng" algn="ctr">
                      <a:solidFill>
                        <a:srgbClr val="000046"/>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28575" cap="flat" cmpd="sng" algn="ctr">
                      <a:solidFill>
                        <a:srgbClr val="000046"/>
                      </a:solidFill>
                      <a:prstDash val="solid"/>
                      <a:round/>
                      <a:headEnd type="none" w="med" len="med"/>
                      <a:tailEnd type="none" w="med" len="med"/>
                    </a:lnB>
                    <a:solidFill>
                      <a:srgbClr val="FFCCFF"/>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28575" cap="flat" cmpd="sng" algn="ctr">
                      <a:solidFill>
                        <a:srgbClr val="000046"/>
                      </a:solidFill>
                      <a:prstDash val="solid"/>
                      <a:round/>
                      <a:headEnd type="none" w="med" len="med"/>
                      <a:tailEnd type="none" w="med" len="med"/>
                    </a:lnB>
                    <a:solidFill>
                      <a:schemeClr val="accent4">
                        <a:lumMod val="20000"/>
                        <a:lumOff val="80000"/>
                      </a:schemeClr>
                    </a:solidFill>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15059960"/>
                  </a:ext>
                </a:extLst>
              </a:tr>
              <a:tr h="240654">
                <a:tc>
                  <a:txBody>
                    <a:bodyPr/>
                    <a:lstStyle/>
                    <a:p>
                      <a:pPr algn="r"/>
                      <a:r>
                        <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合計</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28575"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28575"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200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28575"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lnBlToTr w="12700" cap="flat" cmpd="sng" algn="ctr">
                      <a:solidFill>
                        <a:srgbClr val="000046"/>
                      </a:solidFill>
                      <a:prstDash val="solid"/>
                      <a:round/>
                      <a:headEnd type="none" w="med" len="med"/>
                      <a:tailEnd type="none" w="med" len="med"/>
                    </a:lnBlToTr>
                  </a:tcPr>
                </a:tc>
                <a:tc>
                  <a:txBody>
                    <a:bodyPr/>
                    <a:lstStyle/>
                    <a:p>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lnBlToTr w="12700" cap="flat" cmpd="sng" algn="ctr">
                      <a:solidFill>
                        <a:srgbClr val="000046"/>
                      </a:solidFill>
                      <a:prstDash val="solid"/>
                      <a:round/>
                      <a:headEnd type="none" w="med" len="med"/>
                      <a:tailEnd type="none" w="med" len="med"/>
                    </a:lnBlToTr>
                  </a:tcPr>
                </a:tc>
                <a:extLst>
                  <a:ext uri="{0D108BD9-81ED-4DB2-BD59-A6C34878D82A}">
                    <a16:rowId xmlns:a16="http://schemas.microsoft.com/office/drawing/2014/main" xmlns="" val="2755912963"/>
                  </a:ext>
                </a:extLst>
              </a:tr>
            </a:tbl>
          </a:graphicData>
        </a:graphic>
      </p:graphicFrame>
      <p:sp>
        <p:nvSpPr>
          <p:cNvPr id="2" name="タイトル 1"/>
          <p:cNvSpPr>
            <a:spLocks noGrp="1"/>
          </p:cNvSpPr>
          <p:nvPr>
            <p:ph type="title"/>
          </p:nvPr>
        </p:nvSpPr>
        <p:spPr>
          <a:xfrm>
            <a:off x="899592" y="691948"/>
            <a:ext cx="7344816" cy="857250"/>
          </a:xfrm>
        </p:spPr>
        <p:txBody>
          <a:bodyPr>
            <a:normAutofit/>
          </a:bodyPr>
          <a:lstStyle/>
          <a:p>
            <a:r>
              <a:rPr kumimoji="1" lang="ja-JP" altLang="en-US" dirty="0">
                <a:solidFill>
                  <a:srgbClr val="FF0066"/>
                </a:solidFill>
              </a:rPr>
              <a:t>まずは感度と特異度の計算</a:t>
            </a:r>
          </a:p>
        </p:txBody>
      </p:sp>
      <p:sp>
        <p:nvSpPr>
          <p:cNvPr id="7" name="日付プレースホルダー 6"/>
          <p:cNvSpPr>
            <a:spLocks noGrp="1"/>
          </p:cNvSpPr>
          <p:nvPr>
            <p:ph type="dt" sz="half" idx="10"/>
          </p:nvPr>
        </p:nvSpPr>
        <p:spPr/>
        <p:txBody>
          <a:bodyPr/>
          <a:lstStyle/>
          <a:p>
            <a:r>
              <a:rPr lang="en-US" altLang="ja-JP" smtClean="0"/>
              <a:t>2021/06/23</a:t>
            </a:r>
            <a:endParaRPr lang="ja-JP" altLang="en-US" dirty="0"/>
          </a:p>
        </p:txBody>
      </p:sp>
      <p:sp>
        <p:nvSpPr>
          <p:cNvPr id="8" name="フッター プレースホルダー 7"/>
          <p:cNvSpPr>
            <a:spLocks noGrp="1"/>
          </p:cNvSpPr>
          <p:nvPr>
            <p:ph type="ftr" sz="quarter" idx="11"/>
          </p:nvPr>
        </p:nvSpPr>
        <p:spPr/>
        <p:txBody>
          <a:bodyPr/>
          <a:lstStyle/>
          <a:p>
            <a:r>
              <a:rPr kumimoji="1" lang="en-US" altLang="ja-JP" smtClean="0"/>
              <a:t>(C) 2021 Masako Kakizaki</a:t>
            </a:r>
            <a:endParaRPr kumimoji="1" lang="ja-JP" altLang="en-US"/>
          </a:p>
        </p:txBody>
      </p:sp>
      <p:sp>
        <p:nvSpPr>
          <p:cNvPr id="17" name="角丸四角形吹き出し 16"/>
          <p:cNvSpPr/>
          <p:nvPr/>
        </p:nvSpPr>
        <p:spPr>
          <a:xfrm>
            <a:off x="5857700" y="3402744"/>
            <a:ext cx="1249682" cy="474621"/>
          </a:xfrm>
          <a:prstGeom prst="wedgeRoundRectCallout">
            <a:avLst>
              <a:gd name="adj1" fmla="val -11606"/>
              <a:gd name="adj2" fmla="val 82856"/>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ここの感度・特異度がでる</a:t>
            </a:r>
            <a:endParaRPr lang="ja-JP" altLang="en-US" sz="1200"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grpSp>
        <p:nvGrpSpPr>
          <p:cNvPr id="18" name="グループ化 17"/>
          <p:cNvGrpSpPr/>
          <p:nvPr/>
        </p:nvGrpSpPr>
        <p:grpSpPr>
          <a:xfrm>
            <a:off x="2875284" y="3873097"/>
            <a:ext cx="280934" cy="288576"/>
            <a:chOff x="4851991" y="1137684"/>
            <a:chExt cx="2160000" cy="2160000"/>
          </a:xfrm>
        </p:grpSpPr>
        <p:sp>
          <p:nvSpPr>
            <p:cNvPr id="19" name="楕円 18"/>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十字形 2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十字形 2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 name="グループ化 22"/>
          <p:cNvGrpSpPr/>
          <p:nvPr/>
        </p:nvGrpSpPr>
        <p:grpSpPr>
          <a:xfrm>
            <a:off x="4561642" y="3873097"/>
            <a:ext cx="288032" cy="288577"/>
            <a:chOff x="1903228" y="1137684"/>
            <a:chExt cx="2160000" cy="2160000"/>
          </a:xfrm>
        </p:grpSpPr>
        <p:sp>
          <p:nvSpPr>
            <p:cNvPr id="24" name="楕円 23"/>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楕円 2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アーチ 2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8" name="グループ化 27"/>
          <p:cNvGrpSpPr/>
          <p:nvPr/>
        </p:nvGrpSpPr>
        <p:grpSpPr>
          <a:xfrm>
            <a:off x="2876293" y="4510527"/>
            <a:ext cx="280934" cy="288576"/>
            <a:chOff x="4851991" y="1137684"/>
            <a:chExt cx="2160000" cy="2160000"/>
          </a:xfrm>
        </p:grpSpPr>
        <p:sp>
          <p:nvSpPr>
            <p:cNvPr id="29" name="楕円 28"/>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十字形 3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十字形 3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3" name="グループ化 32"/>
          <p:cNvGrpSpPr/>
          <p:nvPr/>
        </p:nvGrpSpPr>
        <p:grpSpPr>
          <a:xfrm>
            <a:off x="4559598" y="4489844"/>
            <a:ext cx="288032" cy="288577"/>
            <a:chOff x="1903228" y="1137684"/>
            <a:chExt cx="2160000" cy="2160000"/>
          </a:xfrm>
        </p:grpSpPr>
        <p:sp>
          <p:nvSpPr>
            <p:cNvPr id="34" name="楕円 33"/>
            <p:cNvSpPr/>
            <p:nvPr/>
          </p:nvSpPr>
          <p:spPr>
            <a:xfrm>
              <a:off x="1903228" y="1137684"/>
              <a:ext cx="2160000" cy="2160000"/>
            </a:xfrm>
            <a:prstGeom prst="ellipse">
              <a:avLst/>
            </a:prstGeom>
            <a:solidFill>
              <a:schemeClr val="accent4">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楕円 3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アーチ 3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39" name="角丸四角形 9"/>
          <p:cNvSpPr/>
          <p:nvPr/>
        </p:nvSpPr>
        <p:spPr>
          <a:xfrm>
            <a:off x="2021289" y="4397433"/>
            <a:ext cx="1644487" cy="1487328"/>
          </a:xfrm>
          <a:prstGeom prst="roundRect">
            <a:avLst>
              <a:gd name="adj" fmla="val 10108"/>
            </a:avLst>
          </a:prstGeom>
          <a:noFill/>
          <a:ln w="38100">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角丸四角形 8"/>
          <p:cNvSpPr/>
          <p:nvPr/>
        </p:nvSpPr>
        <p:spPr>
          <a:xfrm>
            <a:off x="3737622" y="4395608"/>
            <a:ext cx="1642109" cy="1487393"/>
          </a:xfrm>
          <a:prstGeom prst="roundRect">
            <a:avLst>
              <a:gd name="adj" fmla="val 5489"/>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角丸四角形 7"/>
          <p:cNvSpPr/>
          <p:nvPr/>
        </p:nvSpPr>
        <p:spPr>
          <a:xfrm>
            <a:off x="2012976" y="1848560"/>
            <a:ext cx="1663746" cy="2450773"/>
          </a:xfrm>
          <a:prstGeom prst="roundRect">
            <a:avLst>
              <a:gd name="adj" fmla="val 7755"/>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10"/>
          <p:cNvSpPr/>
          <p:nvPr/>
        </p:nvSpPr>
        <p:spPr>
          <a:xfrm>
            <a:off x="3729309" y="1848561"/>
            <a:ext cx="1674000" cy="2450772"/>
          </a:xfrm>
          <a:prstGeom prst="roundRect">
            <a:avLst>
              <a:gd name="adj" fmla="val 6841"/>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吹き出し 42"/>
          <p:cNvSpPr/>
          <p:nvPr/>
        </p:nvSpPr>
        <p:spPr>
          <a:xfrm>
            <a:off x="157162" y="43452"/>
            <a:ext cx="3171825" cy="619124"/>
          </a:xfrm>
          <a:prstGeom prst="wedgeRoundRectCallout">
            <a:avLst>
              <a:gd name="adj1" fmla="val 45561"/>
              <a:gd name="adj2" fmla="val 67906"/>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a:t>
            </a:r>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行</a:t>
            </a:r>
            <a:r>
              <a:rPr lang="en-US" altLang="ja-JP"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a:t>
            </a:r>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行カットオフをずらして、真陰性、真陽性、偽陰性、偽陽性の数を求め、感度と特異度を計算して表を埋めていこう！</a:t>
            </a:r>
            <a:endParaRPr lang="ja-JP" altLang="en-US" sz="1200"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Tree>
    <p:extLst>
      <p:ext uri="{BB962C8B-B14F-4D97-AF65-F5344CB8AC3E}">
        <p14:creationId xmlns:p14="http://schemas.microsoft.com/office/powerpoint/2010/main" val="30079372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solidFill>
                  <a:srgbClr val="FF0066"/>
                </a:solidFill>
              </a:rPr>
              <a:t>ROC</a:t>
            </a:r>
            <a:r>
              <a:rPr kumimoji="1" lang="ja-JP" altLang="en-US" dirty="0">
                <a:solidFill>
                  <a:srgbClr val="FF0066"/>
                </a:solidFill>
              </a:rPr>
              <a:t>曲線をかいてみよう！</a:t>
            </a:r>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30014549"/>
              </p:ext>
            </p:extLst>
          </p:nvPr>
        </p:nvGraphicFramePr>
        <p:xfrm>
          <a:off x="2573775" y="1916832"/>
          <a:ext cx="3996460" cy="3672400"/>
        </p:xfrm>
        <a:graphic>
          <a:graphicData uri="http://schemas.openxmlformats.org/drawingml/2006/table">
            <a:tbl>
              <a:tblPr firstRow="1" bandRow="1">
                <a:tableStyleId>{2D5ABB26-0587-4C30-8999-92F81FD0307C}</a:tableStyleId>
              </a:tblPr>
              <a:tblGrid>
                <a:gridCol w="199823">
                  <a:extLst>
                    <a:ext uri="{9D8B030D-6E8A-4147-A177-3AD203B41FA5}">
                      <a16:colId xmlns:a16="http://schemas.microsoft.com/office/drawing/2014/main" xmlns="" val="20000"/>
                    </a:ext>
                  </a:extLst>
                </a:gridCol>
                <a:gridCol w="199823">
                  <a:extLst>
                    <a:ext uri="{9D8B030D-6E8A-4147-A177-3AD203B41FA5}">
                      <a16:colId xmlns:a16="http://schemas.microsoft.com/office/drawing/2014/main" xmlns="" val="20001"/>
                    </a:ext>
                  </a:extLst>
                </a:gridCol>
                <a:gridCol w="199823">
                  <a:extLst>
                    <a:ext uri="{9D8B030D-6E8A-4147-A177-3AD203B41FA5}">
                      <a16:colId xmlns:a16="http://schemas.microsoft.com/office/drawing/2014/main" xmlns="" val="20002"/>
                    </a:ext>
                  </a:extLst>
                </a:gridCol>
                <a:gridCol w="199823">
                  <a:extLst>
                    <a:ext uri="{9D8B030D-6E8A-4147-A177-3AD203B41FA5}">
                      <a16:colId xmlns:a16="http://schemas.microsoft.com/office/drawing/2014/main" xmlns="" val="20003"/>
                    </a:ext>
                  </a:extLst>
                </a:gridCol>
                <a:gridCol w="199823">
                  <a:extLst>
                    <a:ext uri="{9D8B030D-6E8A-4147-A177-3AD203B41FA5}">
                      <a16:colId xmlns:a16="http://schemas.microsoft.com/office/drawing/2014/main" xmlns="" val="20004"/>
                    </a:ext>
                  </a:extLst>
                </a:gridCol>
                <a:gridCol w="199823">
                  <a:extLst>
                    <a:ext uri="{9D8B030D-6E8A-4147-A177-3AD203B41FA5}">
                      <a16:colId xmlns:a16="http://schemas.microsoft.com/office/drawing/2014/main" xmlns="" val="20005"/>
                    </a:ext>
                  </a:extLst>
                </a:gridCol>
                <a:gridCol w="199823">
                  <a:extLst>
                    <a:ext uri="{9D8B030D-6E8A-4147-A177-3AD203B41FA5}">
                      <a16:colId xmlns:a16="http://schemas.microsoft.com/office/drawing/2014/main" xmlns="" val="20006"/>
                    </a:ext>
                  </a:extLst>
                </a:gridCol>
                <a:gridCol w="199823">
                  <a:extLst>
                    <a:ext uri="{9D8B030D-6E8A-4147-A177-3AD203B41FA5}">
                      <a16:colId xmlns:a16="http://schemas.microsoft.com/office/drawing/2014/main" xmlns="" val="20007"/>
                    </a:ext>
                  </a:extLst>
                </a:gridCol>
                <a:gridCol w="199823">
                  <a:extLst>
                    <a:ext uri="{9D8B030D-6E8A-4147-A177-3AD203B41FA5}">
                      <a16:colId xmlns:a16="http://schemas.microsoft.com/office/drawing/2014/main" xmlns="" val="20008"/>
                    </a:ext>
                  </a:extLst>
                </a:gridCol>
                <a:gridCol w="199823">
                  <a:extLst>
                    <a:ext uri="{9D8B030D-6E8A-4147-A177-3AD203B41FA5}">
                      <a16:colId xmlns:a16="http://schemas.microsoft.com/office/drawing/2014/main" xmlns="" val="20009"/>
                    </a:ext>
                  </a:extLst>
                </a:gridCol>
                <a:gridCol w="199823">
                  <a:extLst>
                    <a:ext uri="{9D8B030D-6E8A-4147-A177-3AD203B41FA5}">
                      <a16:colId xmlns:a16="http://schemas.microsoft.com/office/drawing/2014/main" xmlns="" val="20010"/>
                    </a:ext>
                  </a:extLst>
                </a:gridCol>
                <a:gridCol w="199823">
                  <a:extLst>
                    <a:ext uri="{9D8B030D-6E8A-4147-A177-3AD203B41FA5}">
                      <a16:colId xmlns:a16="http://schemas.microsoft.com/office/drawing/2014/main" xmlns="" val="20011"/>
                    </a:ext>
                  </a:extLst>
                </a:gridCol>
                <a:gridCol w="199823">
                  <a:extLst>
                    <a:ext uri="{9D8B030D-6E8A-4147-A177-3AD203B41FA5}">
                      <a16:colId xmlns:a16="http://schemas.microsoft.com/office/drawing/2014/main" xmlns="" val="20012"/>
                    </a:ext>
                  </a:extLst>
                </a:gridCol>
                <a:gridCol w="199823">
                  <a:extLst>
                    <a:ext uri="{9D8B030D-6E8A-4147-A177-3AD203B41FA5}">
                      <a16:colId xmlns:a16="http://schemas.microsoft.com/office/drawing/2014/main" xmlns="" val="20013"/>
                    </a:ext>
                  </a:extLst>
                </a:gridCol>
                <a:gridCol w="199823">
                  <a:extLst>
                    <a:ext uri="{9D8B030D-6E8A-4147-A177-3AD203B41FA5}">
                      <a16:colId xmlns:a16="http://schemas.microsoft.com/office/drawing/2014/main" xmlns="" val="20014"/>
                    </a:ext>
                  </a:extLst>
                </a:gridCol>
                <a:gridCol w="199823">
                  <a:extLst>
                    <a:ext uri="{9D8B030D-6E8A-4147-A177-3AD203B41FA5}">
                      <a16:colId xmlns:a16="http://schemas.microsoft.com/office/drawing/2014/main" xmlns="" val="20015"/>
                    </a:ext>
                  </a:extLst>
                </a:gridCol>
                <a:gridCol w="199823">
                  <a:extLst>
                    <a:ext uri="{9D8B030D-6E8A-4147-A177-3AD203B41FA5}">
                      <a16:colId xmlns:a16="http://schemas.microsoft.com/office/drawing/2014/main" xmlns="" val="20016"/>
                    </a:ext>
                  </a:extLst>
                </a:gridCol>
                <a:gridCol w="199823">
                  <a:extLst>
                    <a:ext uri="{9D8B030D-6E8A-4147-A177-3AD203B41FA5}">
                      <a16:colId xmlns:a16="http://schemas.microsoft.com/office/drawing/2014/main" xmlns="" val="20017"/>
                    </a:ext>
                  </a:extLst>
                </a:gridCol>
                <a:gridCol w="199823">
                  <a:extLst>
                    <a:ext uri="{9D8B030D-6E8A-4147-A177-3AD203B41FA5}">
                      <a16:colId xmlns:a16="http://schemas.microsoft.com/office/drawing/2014/main" xmlns="" val="20018"/>
                    </a:ext>
                  </a:extLst>
                </a:gridCol>
                <a:gridCol w="199823">
                  <a:extLst>
                    <a:ext uri="{9D8B030D-6E8A-4147-A177-3AD203B41FA5}">
                      <a16:colId xmlns:a16="http://schemas.microsoft.com/office/drawing/2014/main" xmlns="" val="20019"/>
                    </a:ext>
                  </a:extLst>
                </a:gridCol>
              </a:tblGrid>
              <a:tr h="183620">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extLst>
                  <a:ext uri="{0D108BD9-81ED-4DB2-BD59-A6C34878D82A}">
                    <a16:rowId xmlns:a16="http://schemas.microsoft.com/office/drawing/2014/main" xmlns="" val="10000"/>
                  </a:ext>
                </a:extLst>
              </a:tr>
              <a:tr h="183620">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extLst>
                  <a:ext uri="{0D108BD9-81ED-4DB2-BD59-A6C34878D82A}">
                    <a16:rowId xmlns:a16="http://schemas.microsoft.com/office/drawing/2014/main" xmlns="" val="10001"/>
                  </a:ext>
                </a:extLst>
              </a:tr>
              <a:tr h="183620">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extLst>
                  <a:ext uri="{0D108BD9-81ED-4DB2-BD59-A6C34878D82A}">
                    <a16:rowId xmlns:a16="http://schemas.microsoft.com/office/drawing/2014/main" xmlns="" val="10002"/>
                  </a:ext>
                </a:extLst>
              </a:tr>
              <a:tr h="183620">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extLst>
                  <a:ext uri="{0D108BD9-81ED-4DB2-BD59-A6C34878D82A}">
                    <a16:rowId xmlns:a16="http://schemas.microsoft.com/office/drawing/2014/main" xmlns="" val="10003"/>
                  </a:ext>
                </a:extLst>
              </a:tr>
              <a:tr h="183620">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extLst>
                  <a:ext uri="{0D108BD9-81ED-4DB2-BD59-A6C34878D82A}">
                    <a16:rowId xmlns:a16="http://schemas.microsoft.com/office/drawing/2014/main" xmlns="" val="10004"/>
                  </a:ext>
                </a:extLst>
              </a:tr>
              <a:tr h="183620">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extLst>
                  <a:ext uri="{0D108BD9-81ED-4DB2-BD59-A6C34878D82A}">
                    <a16:rowId xmlns:a16="http://schemas.microsoft.com/office/drawing/2014/main" xmlns="" val="10005"/>
                  </a:ext>
                </a:extLst>
              </a:tr>
              <a:tr h="183620">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extLst>
                  <a:ext uri="{0D108BD9-81ED-4DB2-BD59-A6C34878D82A}">
                    <a16:rowId xmlns:a16="http://schemas.microsoft.com/office/drawing/2014/main" xmlns="" val="10006"/>
                  </a:ext>
                </a:extLst>
              </a:tr>
              <a:tr h="183620">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extLst>
                  <a:ext uri="{0D108BD9-81ED-4DB2-BD59-A6C34878D82A}">
                    <a16:rowId xmlns:a16="http://schemas.microsoft.com/office/drawing/2014/main" xmlns="" val="10007"/>
                  </a:ext>
                </a:extLst>
              </a:tr>
              <a:tr h="183620">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extLst>
                  <a:ext uri="{0D108BD9-81ED-4DB2-BD59-A6C34878D82A}">
                    <a16:rowId xmlns:a16="http://schemas.microsoft.com/office/drawing/2014/main" xmlns="" val="10008"/>
                  </a:ext>
                </a:extLst>
              </a:tr>
              <a:tr h="183620">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extLst>
                  <a:ext uri="{0D108BD9-81ED-4DB2-BD59-A6C34878D82A}">
                    <a16:rowId xmlns:a16="http://schemas.microsoft.com/office/drawing/2014/main" xmlns="" val="10009"/>
                  </a:ext>
                </a:extLst>
              </a:tr>
              <a:tr h="183620">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extLst>
                  <a:ext uri="{0D108BD9-81ED-4DB2-BD59-A6C34878D82A}">
                    <a16:rowId xmlns:a16="http://schemas.microsoft.com/office/drawing/2014/main" xmlns="" val="10010"/>
                  </a:ext>
                </a:extLst>
              </a:tr>
              <a:tr h="183620">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extLst>
                  <a:ext uri="{0D108BD9-81ED-4DB2-BD59-A6C34878D82A}">
                    <a16:rowId xmlns:a16="http://schemas.microsoft.com/office/drawing/2014/main" xmlns="" val="10011"/>
                  </a:ext>
                </a:extLst>
              </a:tr>
              <a:tr h="183620">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extLst>
                  <a:ext uri="{0D108BD9-81ED-4DB2-BD59-A6C34878D82A}">
                    <a16:rowId xmlns:a16="http://schemas.microsoft.com/office/drawing/2014/main" xmlns="" val="10012"/>
                  </a:ext>
                </a:extLst>
              </a:tr>
              <a:tr h="183620">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extLst>
                  <a:ext uri="{0D108BD9-81ED-4DB2-BD59-A6C34878D82A}">
                    <a16:rowId xmlns:a16="http://schemas.microsoft.com/office/drawing/2014/main" xmlns="" val="10013"/>
                  </a:ext>
                </a:extLst>
              </a:tr>
              <a:tr h="183620">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extLst>
                  <a:ext uri="{0D108BD9-81ED-4DB2-BD59-A6C34878D82A}">
                    <a16:rowId xmlns:a16="http://schemas.microsoft.com/office/drawing/2014/main" xmlns="" val="10014"/>
                  </a:ext>
                </a:extLst>
              </a:tr>
              <a:tr h="183620">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extLst>
                  <a:ext uri="{0D108BD9-81ED-4DB2-BD59-A6C34878D82A}">
                    <a16:rowId xmlns:a16="http://schemas.microsoft.com/office/drawing/2014/main" xmlns="" val="10015"/>
                  </a:ext>
                </a:extLst>
              </a:tr>
              <a:tr h="183620">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extLst>
                  <a:ext uri="{0D108BD9-81ED-4DB2-BD59-A6C34878D82A}">
                    <a16:rowId xmlns:a16="http://schemas.microsoft.com/office/drawing/2014/main" xmlns="" val="10016"/>
                  </a:ext>
                </a:extLst>
              </a:tr>
              <a:tr h="183620">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extLst>
                  <a:ext uri="{0D108BD9-81ED-4DB2-BD59-A6C34878D82A}">
                    <a16:rowId xmlns:a16="http://schemas.microsoft.com/office/drawing/2014/main" xmlns="" val="10017"/>
                  </a:ext>
                </a:extLst>
              </a:tr>
              <a:tr h="183620">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extLst>
                  <a:ext uri="{0D108BD9-81ED-4DB2-BD59-A6C34878D82A}">
                    <a16:rowId xmlns:a16="http://schemas.microsoft.com/office/drawing/2014/main" xmlns="" val="10018"/>
                  </a:ext>
                </a:extLst>
              </a:tr>
              <a:tr h="183620">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6"/>
                      </a:solidFill>
                      <a:prstDash val="solid"/>
                      <a:round/>
                      <a:headEnd type="none" w="med" len="med"/>
                      <a:tailEnd type="none" w="med" len="med"/>
                    </a:lnB>
                  </a:tcPr>
                </a:tc>
                <a:extLst>
                  <a:ext uri="{0D108BD9-81ED-4DB2-BD59-A6C34878D82A}">
                    <a16:rowId xmlns:a16="http://schemas.microsoft.com/office/drawing/2014/main" xmlns="" val="10019"/>
                  </a:ext>
                </a:extLst>
              </a:tr>
            </a:tbl>
          </a:graphicData>
        </a:graphic>
      </p:graphicFrame>
      <p:sp>
        <p:nvSpPr>
          <p:cNvPr id="5" name="テキスト ボックス 4"/>
          <p:cNvSpPr txBox="1"/>
          <p:nvPr/>
        </p:nvSpPr>
        <p:spPr>
          <a:xfrm>
            <a:off x="2117113" y="1766791"/>
            <a:ext cx="556563" cy="300082"/>
          </a:xfrm>
          <a:prstGeom prst="rect">
            <a:avLst/>
          </a:prstGeom>
          <a:noFill/>
        </p:spPr>
        <p:txBody>
          <a:bodyPr wrap="none" rtlCol="0">
            <a:spAutoFit/>
          </a:bodyPr>
          <a:lstStyle/>
          <a:p>
            <a:r>
              <a:rPr lang="en-US" altLang="ja-JP" sz="1350" dirty="0" smtClean="0">
                <a:solidFill>
                  <a:srgbClr val="000042"/>
                </a:solidFill>
                <a:latin typeface="BIZ UDPゴシック" panose="020B0400000000000000" pitchFamily="50" charset="-128"/>
                <a:ea typeface="BIZ UDPゴシック" panose="020B0400000000000000" pitchFamily="50" charset="-128"/>
              </a:rPr>
              <a:t>100</a:t>
            </a:r>
            <a:endParaRPr lang="ja-JP" altLang="en-US" sz="1350" dirty="0">
              <a:solidFill>
                <a:srgbClr val="000042"/>
              </a:solidFill>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6483267" y="5589232"/>
            <a:ext cx="650958" cy="300082"/>
          </a:xfrm>
          <a:prstGeom prst="rect">
            <a:avLst/>
          </a:prstGeom>
          <a:noFill/>
        </p:spPr>
        <p:txBody>
          <a:bodyPr wrap="square" rtlCol="0">
            <a:spAutoFit/>
          </a:bodyPr>
          <a:lstStyle/>
          <a:p>
            <a:r>
              <a:rPr lang="en-US" altLang="ja-JP" sz="1350" dirty="0" smtClean="0">
                <a:solidFill>
                  <a:srgbClr val="000042"/>
                </a:solidFill>
                <a:latin typeface="BIZ UDPゴシック" panose="020B0400000000000000" pitchFamily="50" charset="-128"/>
                <a:ea typeface="BIZ UDPゴシック" panose="020B0400000000000000" pitchFamily="50" charset="-128"/>
              </a:rPr>
              <a:t>100</a:t>
            </a:r>
            <a:endParaRPr lang="ja-JP" altLang="en-US" sz="1350" dirty="0">
              <a:solidFill>
                <a:srgbClr val="000042"/>
              </a:solidFill>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2303748" y="5373216"/>
            <a:ext cx="316112" cy="300082"/>
          </a:xfrm>
          <a:prstGeom prst="rect">
            <a:avLst/>
          </a:prstGeom>
          <a:noFill/>
        </p:spPr>
        <p:txBody>
          <a:bodyPr wrap="none" rtlCol="0">
            <a:spAutoFit/>
          </a:bodyPr>
          <a:lstStyle/>
          <a:p>
            <a:r>
              <a:rPr lang="en-US" altLang="ja-JP" sz="1350" dirty="0">
                <a:solidFill>
                  <a:srgbClr val="000042"/>
                </a:solidFill>
                <a:latin typeface="BIZ UDPゴシック" panose="020B0400000000000000" pitchFamily="50" charset="-128"/>
                <a:ea typeface="BIZ UDPゴシック" panose="020B0400000000000000" pitchFamily="50" charset="-128"/>
              </a:rPr>
              <a:t>0</a:t>
            </a:r>
            <a:endParaRPr lang="ja-JP" altLang="en-US" sz="1350" dirty="0">
              <a:solidFill>
                <a:srgbClr val="000042"/>
              </a:solidFill>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4101704" y="5673298"/>
            <a:ext cx="1249060" cy="300082"/>
          </a:xfrm>
          <a:prstGeom prst="rect">
            <a:avLst/>
          </a:prstGeom>
          <a:noFill/>
        </p:spPr>
        <p:txBody>
          <a:bodyPr wrap="none" rtlCol="0">
            <a:spAutoFit/>
          </a:bodyPr>
          <a:lstStyle/>
          <a:p>
            <a:r>
              <a:rPr lang="en-US" altLang="ja-JP" sz="1350" dirty="0" smtClean="0">
                <a:solidFill>
                  <a:srgbClr val="000042"/>
                </a:solidFill>
                <a:latin typeface="BIZ UDPゴシック" panose="020B0400000000000000" pitchFamily="50" charset="-128"/>
                <a:ea typeface="BIZ UDPゴシック" panose="020B0400000000000000" pitchFamily="50" charset="-128"/>
              </a:rPr>
              <a:t>100</a:t>
            </a:r>
            <a:r>
              <a:rPr lang="ja-JP" altLang="en-US" sz="1350" dirty="0" smtClean="0">
                <a:solidFill>
                  <a:srgbClr val="000042"/>
                </a:solidFill>
                <a:latin typeface="BIZ UDPゴシック" panose="020B0400000000000000" pitchFamily="50" charset="-128"/>
                <a:ea typeface="BIZ UDPゴシック" panose="020B0400000000000000" pitchFamily="50" charset="-128"/>
              </a:rPr>
              <a:t>－特異度</a:t>
            </a:r>
            <a:endParaRPr lang="en-US" altLang="ja-JP" sz="1350" dirty="0" smtClean="0">
              <a:solidFill>
                <a:srgbClr val="000042"/>
              </a:solidFill>
              <a:latin typeface="BIZ UDPゴシック" panose="020B0400000000000000" pitchFamily="50" charset="-128"/>
              <a:ea typeface="BIZ UDPゴシック" panose="020B0400000000000000" pitchFamily="50" charset="-128"/>
            </a:endParaRPr>
          </a:p>
        </p:txBody>
      </p:sp>
      <p:sp>
        <p:nvSpPr>
          <p:cNvPr id="12" name="日付プレースホルダー 11"/>
          <p:cNvSpPr>
            <a:spLocks noGrp="1"/>
          </p:cNvSpPr>
          <p:nvPr>
            <p:ph type="dt" sz="half" idx="10"/>
          </p:nvPr>
        </p:nvSpPr>
        <p:spPr/>
        <p:txBody>
          <a:bodyPr/>
          <a:lstStyle/>
          <a:p>
            <a:r>
              <a:rPr lang="en-US" altLang="ja-JP" smtClean="0"/>
              <a:t>2021/06/23</a:t>
            </a:r>
            <a:endParaRPr lang="ja-JP" altLang="en-US" dirty="0"/>
          </a:p>
        </p:txBody>
      </p:sp>
      <p:sp>
        <p:nvSpPr>
          <p:cNvPr id="13" name="フッター プレースホルダー 12"/>
          <p:cNvSpPr>
            <a:spLocks noGrp="1"/>
          </p:cNvSpPr>
          <p:nvPr>
            <p:ph type="ftr" sz="quarter" idx="11"/>
          </p:nvPr>
        </p:nvSpPr>
        <p:spPr/>
        <p:txBody>
          <a:bodyPr/>
          <a:lstStyle/>
          <a:p>
            <a:r>
              <a:rPr kumimoji="1" lang="en-US" altLang="ja-JP" smtClean="0"/>
              <a:t>(C) 2021 Masako Kakizaki</a:t>
            </a:r>
            <a:endParaRPr kumimoji="1" lang="ja-JP" altLang="en-US"/>
          </a:p>
        </p:txBody>
      </p:sp>
      <p:sp>
        <p:nvSpPr>
          <p:cNvPr id="15" name="角丸四角形吹き出し 14"/>
          <p:cNvSpPr/>
          <p:nvPr/>
        </p:nvSpPr>
        <p:spPr>
          <a:xfrm>
            <a:off x="6756099" y="1381127"/>
            <a:ext cx="2166938" cy="619124"/>
          </a:xfrm>
          <a:prstGeom prst="wedgeRoundRectCallout">
            <a:avLst>
              <a:gd name="adj1" fmla="val 1165"/>
              <a:gd name="adj2" fmla="val -85940"/>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スライド</a:t>
            </a:r>
            <a:r>
              <a:rPr lang="en-US" altLang="ja-JP"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33</a:t>
            </a:r>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の感度と特異度をもとめた表から、それぞれ点を打っていこう！</a:t>
            </a:r>
            <a:endParaRPr lang="ja-JP" altLang="en-US" sz="1200"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6" name="テキスト ボックス 15"/>
          <p:cNvSpPr txBox="1"/>
          <p:nvPr/>
        </p:nvSpPr>
        <p:spPr>
          <a:xfrm>
            <a:off x="1856996" y="3489919"/>
            <a:ext cx="530915" cy="300082"/>
          </a:xfrm>
          <a:prstGeom prst="rect">
            <a:avLst/>
          </a:prstGeom>
          <a:noFill/>
        </p:spPr>
        <p:txBody>
          <a:bodyPr wrap="none" rtlCol="0">
            <a:spAutoFit/>
          </a:bodyPr>
          <a:lstStyle/>
          <a:p>
            <a:r>
              <a:rPr lang="ja-JP" altLang="en-US" sz="1350" dirty="0" smtClean="0">
                <a:solidFill>
                  <a:srgbClr val="000042"/>
                </a:solidFill>
                <a:latin typeface="BIZ UDPゴシック" panose="020B0400000000000000" pitchFamily="50" charset="-128"/>
                <a:ea typeface="BIZ UDPゴシック" panose="020B0400000000000000" pitchFamily="50" charset="-128"/>
              </a:rPr>
              <a:t>感度</a:t>
            </a:r>
            <a:endParaRPr lang="en-US" altLang="ja-JP" sz="1350" dirty="0" smtClean="0">
              <a:solidFill>
                <a:srgbClr val="000042"/>
              </a:solidFill>
              <a:latin typeface="BIZ UDPゴシック" panose="020B0400000000000000" pitchFamily="50" charset="-128"/>
              <a:ea typeface="BIZ UDPゴシック" panose="020B0400000000000000" pitchFamily="50" charset="-128"/>
            </a:endParaRPr>
          </a:p>
        </p:txBody>
      </p:sp>
      <p:sp>
        <p:nvSpPr>
          <p:cNvPr id="17" name="角丸四角形吹き出し 16"/>
          <p:cNvSpPr/>
          <p:nvPr/>
        </p:nvSpPr>
        <p:spPr>
          <a:xfrm>
            <a:off x="284744" y="4763614"/>
            <a:ext cx="1725041" cy="619124"/>
          </a:xfrm>
          <a:prstGeom prst="wedgeRoundRectCallout">
            <a:avLst>
              <a:gd name="adj1" fmla="val 51714"/>
              <a:gd name="adj2" fmla="val -81325"/>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縦軸は感度</a:t>
            </a:r>
            <a:endParaRPr lang="en-US" altLang="ja-JP" sz="12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r>
              <a:rPr lang="ja-JP" altLang="en-US" sz="1200"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横軸は</a:t>
            </a:r>
            <a:r>
              <a:rPr lang="en-US" altLang="ja-JP" sz="1200"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100-</a:t>
            </a:r>
            <a:r>
              <a:rPr lang="ja-JP" altLang="en-US" sz="1200" b="1"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特異度</a:t>
            </a:r>
            <a:endParaRPr lang="ja-JP" altLang="en-US" sz="1200"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Tree>
    <p:extLst>
      <p:ext uri="{BB962C8B-B14F-4D97-AF65-F5344CB8AC3E}">
        <p14:creationId xmlns:p14="http://schemas.microsoft.com/office/powerpoint/2010/main" val="42755455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回答編</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日付プレースホルダー 3"/>
          <p:cNvSpPr>
            <a:spLocks noGrp="1"/>
          </p:cNvSpPr>
          <p:nvPr>
            <p:ph type="dt" sz="half" idx="10"/>
          </p:nvPr>
        </p:nvSpPr>
        <p:spPr/>
        <p:txBody>
          <a:bodyPr/>
          <a:lstStyle/>
          <a:p>
            <a:r>
              <a:rPr lang="en-US" altLang="ja-JP" smtClean="0"/>
              <a:t>2021/06/23</a:t>
            </a:r>
            <a:endParaRPr lang="ja-JP" altLang="en-US" dirty="0"/>
          </a:p>
        </p:txBody>
      </p:sp>
      <p:sp>
        <p:nvSpPr>
          <p:cNvPr id="5" name="フッター プレースホルダー 4"/>
          <p:cNvSpPr>
            <a:spLocks noGrp="1"/>
          </p:cNvSpPr>
          <p:nvPr>
            <p:ph type="ftr" sz="quarter" idx="11"/>
          </p:nvPr>
        </p:nvSpPr>
        <p:spPr/>
        <p:txBody>
          <a:bodyPr/>
          <a:lstStyle/>
          <a:p>
            <a:r>
              <a:rPr kumimoji="1" lang="en-US" altLang="ja-JP" smtClean="0"/>
              <a:t>(C) 2021 Masako Kakizaki</a:t>
            </a:r>
            <a:endParaRPr kumimoji="1" lang="ja-JP" altLang="en-US"/>
          </a:p>
        </p:txBody>
      </p:sp>
    </p:spTree>
    <p:extLst>
      <p:ext uri="{BB962C8B-B14F-4D97-AF65-F5344CB8AC3E}">
        <p14:creationId xmlns:p14="http://schemas.microsoft.com/office/powerpoint/2010/main" val="2848526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334155952"/>
              </p:ext>
            </p:extLst>
          </p:nvPr>
        </p:nvGraphicFramePr>
        <p:xfrm>
          <a:off x="501081" y="2600459"/>
          <a:ext cx="7869350" cy="3425726"/>
        </p:xfrm>
        <a:graphic>
          <a:graphicData uri="http://schemas.openxmlformats.org/drawingml/2006/table">
            <a:tbl>
              <a:tblPr firstRow="1" bandRow="1">
                <a:tableStyleId>{2D5ABB26-0587-4C30-8999-92F81FD0307C}</a:tableStyleId>
              </a:tblPr>
              <a:tblGrid>
                <a:gridCol w="1573870">
                  <a:extLst>
                    <a:ext uri="{9D8B030D-6E8A-4147-A177-3AD203B41FA5}">
                      <a16:colId xmlns:a16="http://schemas.microsoft.com/office/drawing/2014/main" xmlns="" val="113453990"/>
                    </a:ext>
                  </a:extLst>
                </a:gridCol>
                <a:gridCol w="1573870">
                  <a:extLst>
                    <a:ext uri="{9D8B030D-6E8A-4147-A177-3AD203B41FA5}">
                      <a16:colId xmlns:a16="http://schemas.microsoft.com/office/drawing/2014/main" xmlns="" val="2329760570"/>
                    </a:ext>
                  </a:extLst>
                </a:gridCol>
                <a:gridCol w="1573870">
                  <a:extLst>
                    <a:ext uri="{9D8B030D-6E8A-4147-A177-3AD203B41FA5}">
                      <a16:colId xmlns:a16="http://schemas.microsoft.com/office/drawing/2014/main" xmlns="" val="3295308544"/>
                    </a:ext>
                  </a:extLst>
                </a:gridCol>
                <a:gridCol w="1573870">
                  <a:extLst>
                    <a:ext uri="{9D8B030D-6E8A-4147-A177-3AD203B41FA5}">
                      <a16:colId xmlns:a16="http://schemas.microsoft.com/office/drawing/2014/main" xmlns="" val="2372051054"/>
                    </a:ext>
                  </a:extLst>
                </a:gridCol>
                <a:gridCol w="1573870">
                  <a:extLst>
                    <a:ext uri="{9D8B030D-6E8A-4147-A177-3AD203B41FA5}">
                      <a16:colId xmlns:a16="http://schemas.microsoft.com/office/drawing/2014/main" xmlns="" val="1008265565"/>
                    </a:ext>
                  </a:extLst>
                </a:gridCol>
              </a:tblGrid>
              <a:tr h="760410">
                <a:tc>
                  <a:txBody>
                    <a:bodyPr/>
                    <a:lstStyle/>
                    <a:p>
                      <a:pPr algn="ctr"/>
                      <a:endParaRPr kumimoji="1" lang="ja-JP" altLang="en-US" b="1"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anchor="ctr">
                    <a:lnR w="12700" cap="flat" cmpd="sng" algn="ctr">
                      <a:solidFill>
                        <a:srgbClr val="000046"/>
                      </a:solidFill>
                      <a:prstDash val="solid"/>
                      <a:round/>
                      <a:headEnd type="none" w="med" len="med"/>
                      <a:tailEnd type="none" w="med" len="med"/>
                    </a:lnR>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B>
                      <a:noFill/>
                    </a:lnB>
                    <a:solidFill>
                      <a:schemeClr val="accent1">
                        <a:lumMod val="20000"/>
                        <a:lumOff val="80000"/>
                      </a:schemeClr>
                    </a:solidFill>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solidFill>
                      <a:srgbClr val="FFE5FF"/>
                    </a:solidFill>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B>
                      <a:noFill/>
                    </a:lnB>
                    <a:solidFill>
                      <a:schemeClr val="accent6">
                        <a:lumMod val="20000"/>
                        <a:lumOff val="80000"/>
                      </a:schemeClr>
                    </a:solidFill>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solidFill>
                      <a:srgbClr val="FFFBEB"/>
                    </a:solidFill>
                  </a:tcPr>
                </a:tc>
                <a:extLst>
                  <a:ext uri="{0D108BD9-81ED-4DB2-BD59-A6C34878D82A}">
                    <a16:rowId xmlns:a16="http://schemas.microsoft.com/office/drawing/2014/main" xmlns="" val="3961889947"/>
                  </a:ext>
                </a:extLst>
              </a:tr>
              <a:tr h="760410">
                <a:tc>
                  <a:txBody>
                    <a:bodyPr/>
                    <a:lstStyle/>
                    <a:p>
                      <a:pPr algn="ctr"/>
                      <a:r>
                        <a:rPr kumimoji="1" lang="ja-JP" altLang="en-US" b="1"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疾患の有無</a:t>
                      </a:r>
                    </a:p>
                  </a:txBody>
                  <a:tcPr anchor="ctr">
                    <a:lnR w="12700" cap="flat" cmpd="sng" algn="ctr">
                      <a:solidFill>
                        <a:srgbClr val="000046"/>
                      </a:solidFill>
                      <a:prstDash val="solid"/>
                      <a:round/>
                      <a:headEnd type="none" w="med" len="med"/>
                      <a:tailEnd type="none" w="med" len="med"/>
                    </a:lnR>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a:noFill/>
                    </a:lnT>
                    <a:lnB>
                      <a:noFill/>
                    </a:lnB>
                    <a:solidFill>
                      <a:schemeClr val="accent1">
                        <a:lumMod val="20000"/>
                        <a:lumOff val="80000"/>
                      </a:schemeClr>
                    </a:solidFill>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solidFill>
                      <a:srgbClr val="FFE5FF"/>
                    </a:solidFill>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a:noFill/>
                    </a:lnT>
                    <a:lnB>
                      <a:noFill/>
                    </a:lnB>
                    <a:solidFill>
                      <a:schemeClr val="accent6">
                        <a:lumMod val="20000"/>
                        <a:lumOff val="80000"/>
                      </a:schemeClr>
                    </a:solidFill>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solidFill>
                      <a:srgbClr val="FFFBEB"/>
                    </a:solidFill>
                  </a:tcPr>
                </a:tc>
                <a:extLst>
                  <a:ext uri="{0D108BD9-81ED-4DB2-BD59-A6C34878D82A}">
                    <a16:rowId xmlns:a16="http://schemas.microsoft.com/office/drawing/2014/main" xmlns="" val="267406617"/>
                  </a:ext>
                </a:extLst>
              </a:tr>
              <a:tr h="1152128">
                <a:tc>
                  <a:txBody>
                    <a:bodyPr/>
                    <a:lstStyle/>
                    <a:p>
                      <a:pPr algn="ctr"/>
                      <a:r>
                        <a:rPr kumimoji="1" lang="ja-JP" altLang="en-US" b="1"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検査</a:t>
                      </a:r>
                    </a:p>
                  </a:txBody>
                  <a:tcPr anchor="ctr">
                    <a:lnR w="12700" cap="flat" cmpd="sng" algn="ctr">
                      <a:solidFill>
                        <a:srgbClr val="000046"/>
                      </a:solidFill>
                      <a:prstDash val="solid"/>
                      <a:round/>
                      <a:headEnd type="none" w="med" len="med"/>
                      <a:tailEnd type="none" w="med" len="med"/>
                    </a:lnR>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solidFill>
                      <a:srgbClr val="FFE5FF"/>
                    </a:solidFill>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solidFill>
                      <a:srgbClr val="FFFBEB"/>
                    </a:solidFill>
                  </a:tcPr>
                </a:tc>
                <a:extLst>
                  <a:ext uri="{0D108BD9-81ED-4DB2-BD59-A6C34878D82A}">
                    <a16:rowId xmlns:a16="http://schemas.microsoft.com/office/drawing/2014/main" xmlns="" val="2581703159"/>
                  </a:ext>
                </a:extLst>
              </a:tr>
              <a:tr h="752778">
                <a:tc>
                  <a:txBody>
                    <a:bodyPr/>
                    <a:lstStyle/>
                    <a:p>
                      <a:pPr algn="ctr"/>
                      <a:r>
                        <a:rPr kumimoji="1" lang="ja-JP" altLang="en-US" b="1"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検査結果</a:t>
                      </a:r>
                    </a:p>
                  </a:txBody>
                  <a:tcPr anchor="ctr">
                    <a:lnR w="12700" cap="flat" cmpd="sng" algn="ctr">
                      <a:solidFill>
                        <a:srgbClr val="000046"/>
                      </a:solidFill>
                      <a:prstDash val="solid"/>
                      <a:round/>
                      <a:headEnd type="none" w="med" len="med"/>
                      <a:tailEnd type="none" w="med" len="med"/>
                    </a:lnR>
                  </a:tcPr>
                </a:tc>
                <a:tc>
                  <a:txBody>
                    <a:bodyPr/>
                    <a:lstStyle/>
                    <a:p>
                      <a:pPr algn="ctr"/>
                      <a:r>
                        <a:rPr kumimoji="1" lang="ja-JP" altLang="en-US" b="1" dirty="0">
                          <a:solidFill>
                            <a:srgbClr val="FF0066"/>
                          </a:solidFill>
                          <a:latin typeface="BIZ UDPゴシック" panose="020B0400000000000000" pitchFamily="50" charset="-128"/>
                          <a:ea typeface="BIZ UDPゴシック" panose="020B0400000000000000" pitchFamily="50" charset="-128"/>
                          <a:cs typeface="メイリオ" panose="020B0604030504040204" pitchFamily="50" charset="-128"/>
                        </a:rPr>
                        <a:t>陽性</a:t>
                      </a:r>
                    </a:p>
                  </a:txBody>
                  <a:tcPr anchor="ct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a:noFill/>
                    </a:lnT>
                    <a:solidFill>
                      <a:schemeClr val="accent1">
                        <a:lumMod val="20000"/>
                        <a:lumOff val="80000"/>
                      </a:schemeClr>
                    </a:solidFill>
                  </a:tcPr>
                </a:tc>
                <a:tc>
                  <a:txBody>
                    <a:bodyPr/>
                    <a:lstStyle/>
                    <a:p>
                      <a:pPr algn="ctr"/>
                      <a:r>
                        <a:rPr kumimoji="1" lang="ja-JP" altLang="en-US" b="1" dirty="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rPr>
                        <a:t>陰性！？</a:t>
                      </a:r>
                    </a:p>
                  </a:txBody>
                  <a:tcPr anchor="ct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solidFill>
                      <a:srgbClr val="FFE5FF"/>
                    </a:solidFill>
                  </a:tcPr>
                </a:tc>
                <a:tc>
                  <a:txBody>
                    <a:bodyPr/>
                    <a:lstStyle/>
                    <a:p>
                      <a:pPr algn="ctr"/>
                      <a:r>
                        <a:rPr kumimoji="1" lang="ja-JP" altLang="en-US" b="1" dirty="0">
                          <a:solidFill>
                            <a:srgbClr val="FF0066"/>
                          </a:solidFill>
                          <a:latin typeface="BIZ UDPゴシック" panose="020B0400000000000000" pitchFamily="50" charset="-128"/>
                          <a:ea typeface="BIZ UDPゴシック" panose="020B0400000000000000" pitchFamily="50" charset="-128"/>
                          <a:cs typeface="メイリオ" panose="020B0604030504040204" pitchFamily="50" charset="-128"/>
                        </a:rPr>
                        <a:t>陽性！？</a:t>
                      </a:r>
                    </a:p>
                  </a:txBody>
                  <a:tcPr anchor="ct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a:noFill/>
                    </a:lnT>
                    <a:solidFill>
                      <a:schemeClr val="accent6">
                        <a:lumMod val="20000"/>
                        <a:lumOff val="80000"/>
                      </a:schemeClr>
                    </a:solidFill>
                  </a:tcPr>
                </a:tc>
                <a:tc>
                  <a:txBody>
                    <a:bodyPr/>
                    <a:lstStyle/>
                    <a:p>
                      <a:pPr algn="ctr"/>
                      <a:r>
                        <a:rPr kumimoji="1" lang="ja-JP" altLang="en-US" b="1" dirty="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rPr>
                        <a:t>陰性</a:t>
                      </a:r>
                    </a:p>
                  </a:txBody>
                  <a:tcPr anchor="ct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solidFill>
                      <a:srgbClr val="FFFBEB"/>
                    </a:solidFill>
                  </a:tcPr>
                </a:tc>
                <a:extLst>
                  <a:ext uri="{0D108BD9-81ED-4DB2-BD59-A6C34878D82A}">
                    <a16:rowId xmlns:a16="http://schemas.microsoft.com/office/drawing/2014/main" xmlns="" val="258320769"/>
                  </a:ext>
                </a:extLst>
              </a:tr>
            </a:tbl>
          </a:graphicData>
        </a:graphic>
      </p:graphicFrame>
      <p:sp>
        <p:nvSpPr>
          <p:cNvPr id="2" name="タイトル 1"/>
          <p:cNvSpPr>
            <a:spLocks noGrp="1"/>
          </p:cNvSpPr>
          <p:nvPr>
            <p:ph type="title"/>
          </p:nvPr>
        </p:nvSpPr>
        <p:spPr>
          <a:xfrm>
            <a:off x="500842" y="349459"/>
            <a:ext cx="8142316" cy="1325563"/>
          </a:xfrm>
        </p:spPr>
        <p:txBody>
          <a:bodyPr/>
          <a:lstStyle/>
          <a:p>
            <a:r>
              <a:rPr lang="ja-JP" altLang="en-US" dirty="0" smtClean="0"/>
              <a:t>現実：検査</a:t>
            </a:r>
            <a:r>
              <a:rPr lang="ja-JP" altLang="en-US" dirty="0"/>
              <a:t>の結果≠疾病の有無</a:t>
            </a:r>
            <a:endParaRPr kumimoji="1" lang="ja-JP" altLang="en-US" dirty="0"/>
          </a:p>
        </p:txBody>
      </p:sp>
      <p:grpSp>
        <p:nvGrpSpPr>
          <p:cNvPr id="89" name="グループ化 88"/>
          <p:cNvGrpSpPr/>
          <p:nvPr/>
        </p:nvGrpSpPr>
        <p:grpSpPr>
          <a:xfrm>
            <a:off x="7296122" y="3451206"/>
            <a:ext cx="571348" cy="588764"/>
            <a:chOff x="1903228" y="1137684"/>
            <a:chExt cx="2160000" cy="2160000"/>
          </a:xfrm>
        </p:grpSpPr>
        <p:sp>
          <p:nvSpPr>
            <p:cNvPr id="90" name="楕円 89"/>
            <p:cNvSpPr/>
            <p:nvPr/>
          </p:nvSpPr>
          <p:spPr>
            <a:xfrm>
              <a:off x="1903228" y="1137684"/>
              <a:ext cx="2160000" cy="2160000"/>
            </a:xfrm>
            <a:prstGeom prst="ellipse">
              <a:avLst/>
            </a:prstGeom>
            <a:solidFill>
              <a:schemeClr val="accent4">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1" name="楕円 90"/>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楕円 91"/>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アーチ 92"/>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94" name="グループ化 93"/>
          <p:cNvGrpSpPr/>
          <p:nvPr/>
        </p:nvGrpSpPr>
        <p:grpSpPr>
          <a:xfrm>
            <a:off x="5754427" y="3433309"/>
            <a:ext cx="571348" cy="588764"/>
            <a:chOff x="1903228" y="1137684"/>
            <a:chExt cx="2160000" cy="2160000"/>
          </a:xfrm>
        </p:grpSpPr>
        <p:sp>
          <p:nvSpPr>
            <p:cNvPr id="95" name="楕円 94"/>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6" name="楕円 95"/>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楕円 96"/>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アーチ 97"/>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64" name="グループ化 163"/>
          <p:cNvGrpSpPr/>
          <p:nvPr/>
        </p:nvGrpSpPr>
        <p:grpSpPr>
          <a:xfrm>
            <a:off x="4142110" y="3439116"/>
            <a:ext cx="591538" cy="577153"/>
            <a:chOff x="4851991" y="1137684"/>
            <a:chExt cx="2160000" cy="2160000"/>
          </a:xfrm>
        </p:grpSpPr>
        <p:sp>
          <p:nvSpPr>
            <p:cNvPr id="165" name="楕円 164"/>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正方形/長方形 165"/>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十字形 166"/>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十字形 167"/>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9" name="グループ化 188"/>
          <p:cNvGrpSpPr/>
          <p:nvPr/>
        </p:nvGrpSpPr>
        <p:grpSpPr>
          <a:xfrm>
            <a:off x="2600415" y="3439115"/>
            <a:ext cx="591538" cy="577153"/>
            <a:chOff x="4851991" y="1137684"/>
            <a:chExt cx="2160000" cy="2160000"/>
          </a:xfrm>
        </p:grpSpPr>
        <p:sp>
          <p:nvSpPr>
            <p:cNvPr id="190" name="楕円 189"/>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正方形/長方形 190"/>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十字形 191"/>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3" name="十字形 192"/>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4" name="コンテンツ プレースホルダ 2"/>
          <p:cNvSpPr>
            <a:spLocks noGrp="1"/>
          </p:cNvSpPr>
          <p:nvPr>
            <p:ph idx="1"/>
          </p:nvPr>
        </p:nvSpPr>
        <p:spPr>
          <a:xfrm>
            <a:off x="434121" y="1625151"/>
            <a:ext cx="8447810" cy="4575175"/>
          </a:xfrm>
        </p:spPr>
        <p:txBody>
          <a:bodyPr>
            <a:normAutofit/>
          </a:bodyPr>
          <a:lstStyle/>
          <a:p>
            <a:r>
              <a:rPr kumimoji="1" lang="ja-JP" altLang="en-US" sz="2400" dirty="0">
                <a:solidFill>
                  <a:srgbClr val="000042"/>
                </a:solidFill>
              </a:rPr>
              <a:t>検査</a:t>
            </a:r>
            <a:r>
              <a:rPr kumimoji="1" lang="ja-JP" altLang="en-US" sz="2400" b="1" u="sng" dirty="0">
                <a:solidFill>
                  <a:srgbClr val="000042"/>
                </a:solidFill>
              </a:rPr>
              <a:t>陽性</a:t>
            </a:r>
            <a:r>
              <a:rPr kumimoji="1" lang="ja-JP" altLang="en-US" sz="2400" dirty="0">
                <a:solidFill>
                  <a:srgbClr val="000042"/>
                </a:solidFill>
              </a:rPr>
              <a:t>→</a:t>
            </a:r>
            <a:r>
              <a:rPr lang="ja-JP" altLang="en-US" sz="2400" dirty="0">
                <a:solidFill>
                  <a:srgbClr val="000042"/>
                </a:solidFill>
              </a:rPr>
              <a:t>疾患</a:t>
            </a:r>
            <a:r>
              <a:rPr kumimoji="1" lang="ja-JP" altLang="en-US" sz="2400" dirty="0">
                <a:solidFill>
                  <a:srgbClr val="000042"/>
                </a:solidFill>
              </a:rPr>
              <a:t>ありのことが多いが、ない場合もある</a:t>
            </a:r>
            <a:endParaRPr kumimoji="1" lang="en-US" altLang="ja-JP" sz="2400" dirty="0">
              <a:solidFill>
                <a:srgbClr val="000042"/>
              </a:solidFill>
            </a:endParaRPr>
          </a:p>
          <a:p>
            <a:r>
              <a:rPr lang="ja-JP" altLang="en-US" sz="2400" dirty="0">
                <a:solidFill>
                  <a:srgbClr val="000042"/>
                </a:solidFill>
              </a:rPr>
              <a:t>検査</a:t>
            </a:r>
            <a:r>
              <a:rPr lang="ja-JP" altLang="en-US" sz="2400" b="1" u="sng" dirty="0">
                <a:solidFill>
                  <a:srgbClr val="000042"/>
                </a:solidFill>
              </a:rPr>
              <a:t>陰性</a:t>
            </a:r>
            <a:r>
              <a:rPr lang="ja-JP" altLang="en-US" sz="2400" dirty="0">
                <a:solidFill>
                  <a:srgbClr val="000042"/>
                </a:solidFill>
              </a:rPr>
              <a:t>→疾患なしのことが多いが、ある場合もある</a:t>
            </a:r>
            <a:endParaRPr lang="en-US" altLang="ja-JP" sz="2400" dirty="0">
              <a:solidFill>
                <a:srgbClr val="000042"/>
              </a:solidFill>
            </a:endParaRPr>
          </a:p>
        </p:txBody>
      </p:sp>
      <p:sp>
        <p:nvSpPr>
          <p:cNvPr id="195" name="正方形/長方形 194"/>
          <p:cNvSpPr/>
          <p:nvPr/>
        </p:nvSpPr>
        <p:spPr>
          <a:xfrm>
            <a:off x="373034" y="1493144"/>
            <a:ext cx="8447809" cy="1014072"/>
          </a:xfrm>
          <a:prstGeom prst="rect">
            <a:avLst/>
          </a:prstGeom>
          <a:noFill/>
          <a:ln w="381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pic>
        <p:nvPicPr>
          <p:cNvPr id="1026" name="Picture 2" descr="右クリックでイラストを保存"/>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8582" y="4409311"/>
            <a:ext cx="780262" cy="767975"/>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右クリックでイラストを保存"/>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70918" y="4386994"/>
            <a:ext cx="780262" cy="767975"/>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2" descr="右クリックでイラストを保存"/>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14588" y="4332773"/>
            <a:ext cx="780262" cy="767975"/>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2" descr="右クリックでイラストを保存"/>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91665" y="4320369"/>
            <a:ext cx="780262" cy="767975"/>
          </a:xfrm>
          <a:prstGeom prst="rect">
            <a:avLst/>
          </a:prstGeom>
          <a:noFill/>
          <a:extLst>
            <a:ext uri="{909E8E84-426E-40DD-AFC4-6F175D3DCCD1}">
              <a14:hiddenFill xmlns:a14="http://schemas.microsoft.com/office/drawing/2010/main">
                <a:solidFill>
                  <a:srgbClr val="FFFFFF"/>
                </a:solidFill>
              </a14:hiddenFill>
            </a:ext>
          </a:extLst>
        </p:spPr>
      </p:pic>
      <p:sp>
        <p:nvSpPr>
          <p:cNvPr id="4" name="思考の吹き出し: 雲形 3"/>
          <p:cNvSpPr/>
          <p:nvPr/>
        </p:nvSpPr>
        <p:spPr>
          <a:xfrm>
            <a:off x="2468582" y="2575706"/>
            <a:ext cx="2795234" cy="802561"/>
          </a:xfrm>
          <a:prstGeom prst="cloudCallout">
            <a:avLst>
              <a:gd name="adj1" fmla="val -19861"/>
              <a:gd name="adj2" fmla="val 71425"/>
            </a:avLst>
          </a:prstGeom>
          <a:solidFill>
            <a:schemeClr val="accent4">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rPr>
              <a:t>具合悪い・・</a:t>
            </a:r>
            <a:endParaRPr kumimoji="1" lang="en-US" altLang="ja-JP" sz="1600" dirty="0">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r>
              <a:rPr lang="ja-JP" altLang="en-US" sz="1600" dirty="0">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rPr>
              <a:t>熱がある・・</a:t>
            </a:r>
            <a:endParaRPr kumimoji="1" lang="ja-JP" altLang="en-US" sz="1600" dirty="0">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5" name="楕円 4"/>
          <p:cNvSpPr/>
          <p:nvPr/>
        </p:nvSpPr>
        <p:spPr>
          <a:xfrm>
            <a:off x="3992629" y="3351573"/>
            <a:ext cx="180074" cy="114237"/>
          </a:xfrm>
          <a:prstGeom prst="ellipse">
            <a:avLst/>
          </a:prstGeom>
          <a:solidFill>
            <a:schemeClr val="accent4">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p:cNvSpPr/>
          <p:nvPr/>
        </p:nvSpPr>
        <p:spPr>
          <a:xfrm>
            <a:off x="4060715" y="3424605"/>
            <a:ext cx="108000" cy="108000"/>
          </a:xfrm>
          <a:prstGeom prst="ellipse">
            <a:avLst/>
          </a:prstGeom>
          <a:solidFill>
            <a:schemeClr val="accent4">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p:cNvSpPr/>
          <p:nvPr/>
        </p:nvSpPr>
        <p:spPr>
          <a:xfrm flipH="1" flipV="1">
            <a:off x="4141119" y="3520222"/>
            <a:ext cx="71996" cy="56783"/>
          </a:xfrm>
          <a:prstGeom prst="ellipse">
            <a:avLst/>
          </a:prstGeom>
          <a:solidFill>
            <a:schemeClr val="accent4">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吹き出し: 四角形 6"/>
          <p:cNvSpPr/>
          <p:nvPr/>
        </p:nvSpPr>
        <p:spPr>
          <a:xfrm>
            <a:off x="5827777" y="2800754"/>
            <a:ext cx="1817162" cy="498830"/>
          </a:xfrm>
          <a:prstGeom prst="wedgeRectCallout">
            <a:avLst>
              <a:gd name="adj1" fmla="val -15242"/>
              <a:gd name="adj2" fmla="val 45658"/>
            </a:avLst>
          </a:prstGeom>
          <a:solidFill>
            <a:srgbClr val="FFFFCC"/>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rPr>
              <a:t>元気いっぱい！</a:t>
            </a:r>
          </a:p>
        </p:txBody>
      </p:sp>
      <p:sp>
        <p:nvSpPr>
          <p:cNvPr id="8" name="爆発: 14 pt 7"/>
          <p:cNvSpPr/>
          <p:nvPr/>
        </p:nvSpPr>
        <p:spPr>
          <a:xfrm>
            <a:off x="4082666" y="5726522"/>
            <a:ext cx="1984926" cy="802836"/>
          </a:xfrm>
          <a:prstGeom prst="irregularSeal2">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9" name="テキスト ボックス 8"/>
          <p:cNvSpPr txBox="1"/>
          <p:nvPr/>
        </p:nvSpPr>
        <p:spPr>
          <a:xfrm>
            <a:off x="4405715" y="6009358"/>
            <a:ext cx="1338828" cy="369332"/>
          </a:xfrm>
          <a:prstGeom prst="rect">
            <a:avLst/>
          </a:prstGeom>
          <a:noFill/>
        </p:spPr>
        <p:txBody>
          <a:bodyPr wrap="none" rtlCol="0">
            <a:spAutoFit/>
          </a:bodyPr>
          <a:lstStyle/>
          <a:p>
            <a:r>
              <a:rPr kumimoji="1" lang="ja-JP" altLang="en-US" b="1" dirty="0">
                <a:solidFill>
                  <a:srgbClr val="000046"/>
                </a:solidFill>
                <a:latin typeface="メイリオ" panose="020B0604030504040204" pitchFamily="50" charset="-128"/>
                <a:ea typeface="メイリオ" panose="020B0604030504040204" pitchFamily="50" charset="-128"/>
                <a:cs typeface="メイリオ" panose="020B0604030504040204" pitchFamily="50" charset="-128"/>
              </a:rPr>
              <a:t>なんで！？</a:t>
            </a:r>
          </a:p>
        </p:txBody>
      </p:sp>
      <p:sp>
        <p:nvSpPr>
          <p:cNvPr id="12" name="日付プレースホルダー 11"/>
          <p:cNvSpPr>
            <a:spLocks noGrp="1"/>
          </p:cNvSpPr>
          <p:nvPr>
            <p:ph type="dt" sz="half" idx="10"/>
          </p:nvPr>
        </p:nvSpPr>
        <p:spPr/>
        <p:txBody>
          <a:bodyPr/>
          <a:lstStyle/>
          <a:p>
            <a:r>
              <a:rPr lang="en-US" altLang="ja-JP" smtClean="0"/>
              <a:t>2021/06/23</a:t>
            </a:r>
            <a:endParaRPr lang="ja-JP" altLang="en-US" dirty="0"/>
          </a:p>
        </p:txBody>
      </p:sp>
      <p:sp>
        <p:nvSpPr>
          <p:cNvPr id="13" name="フッター プレースホルダー 12"/>
          <p:cNvSpPr>
            <a:spLocks noGrp="1"/>
          </p:cNvSpPr>
          <p:nvPr>
            <p:ph type="ftr" sz="quarter" idx="11"/>
          </p:nvPr>
        </p:nvSpPr>
        <p:spPr/>
        <p:txBody>
          <a:bodyPr/>
          <a:lstStyle/>
          <a:p>
            <a:r>
              <a:rPr kumimoji="1" lang="en-US" altLang="ja-JP" smtClean="0"/>
              <a:t>(C) 2021 Masako Kakizaki</a:t>
            </a:r>
            <a:endParaRPr kumimoji="1" lang="ja-JP" altLang="en-US"/>
          </a:p>
        </p:txBody>
      </p:sp>
      <p:sp>
        <p:nvSpPr>
          <p:cNvPr id="40" name="正方形/長方形 39"/>
          <p:cNvSpPr/>
          <p:nvPr/>
        </p:nvSpPr>
        <p:spPr>
          <a:xfrm>
            <a:off x="5137265" y="75688"/>
            <a:ext cx="3861341" cy="525259"/>
          </a:xfrm>
          <a:prstGeom prst="rect">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000046"/>
                </a:solidFill>
                <a:latin typeface="BIZ UDPゴシック" panose="020B0400000000000000" pitchFamily="50" charset="-128"/>
                <a:ea typeface="BIZ UDPゴシック" panose="020B0400000000000000" pitchFamily="50" charset="-128"/>
              </a:rPr>
              <a:t>検査の結果が必ずしも病気の有無と完全に対応しているわけではないことに注意！</a:t>
            </a:r>
            <a:endParaRPr kumimoji="1" lang="ja-JP" altLang="en-US" sz="1400" dirty="0">
              <a:solidFill>
                <a:srgbClr val="000046"/>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3821825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2746689567"/>
              </p:ext>
            </p:extLst>
          </p:nvPr>
        </p:nvGraphicFramePr>
        <p:xfrm>
          <a:off x="259772" y="1488754"/>
          <a:ext cx="8624455" cy="4716780"/>
        </p:xfrm>
        <a:graphic>
          <a:graphicData uri="http://schemas.openxmlformats.org/drawingml/2006/table">
            <a:tbl>
              <a:tblPr firstRow="1" bandRow="1">
                <a:tableStyleId>{2D5ABB26-0587-4C30-8999-92F81FD0307C}</a:tableStyleId>
              </a:tblPr>
              <a:tblGrid>
                <a:gridCol w="1724891">
                  <a:extLst>
                    <a:ext uri="{9D8B030D-6E8A-4147-A177-3AD203B41FA5}">
                      <a16:colId xmlns:a16="http://schemas.microsoft.com/office/drawing/2014/main" xmlns="" val="20000"/>
                    </a:ext>
                  </a:extLst>
                </a:gridCol>
                <a:gridCol w="1724891">
                  <a:extLst>
                    <a:ext uri="{9D8B030D-6E8A-4147-A177-3AD203B41FA5}">
                      <a16:colId xmlns:a16="http://schemas.microsoft.com/office/drawing/2014/main" xmlns="" val="20001"/>
                    </a:ext>
                  </a:extLst>
                </a:gridCol>
                <a:gridCol w="1724891">
                  <a:extLst>
                    <a:ext uri="{9D8B030D-6E8A-4147-A177-3AD203B41FA5}">
                      <a16:colId xmlns:a16="http://schemas.microsoft.com/office/drawing/2014/main" xmlns="" val="20002"/>
                    </a:ext>
                  </a:extLst>
                </a:gridCol>
                <a:gridCol w="1724891">
                  <a:extLst>
                    <a:ext uri="{9D8B030D-6E8A-4147-A177-3AD203B41FA5}">
                      <a16:colId xmlns:a16="http://schemas.microsoft.com/office/drawing/2014/main" xmlns="" val="20003"/>
                    </a:ext>
                  </a:extLst>
                </a:gridCol>
                <a:gridCol w="1724891">
                  <a:extLst>
                    <a:ext uri="{9D8B030D-6E8A-4147-A177-3AD203B41FA5}">
                      <a16:colId xmlns:a16="http://schemas.microsoft.com/office/drawing/2014/main" xmlns="" val="20004"/>
                    </a:ext>
                  </a:extLst>
                </a:gridCol>
              </a:tblGrid>
              <a:tr h="287673">
                <a:tc>
                  <a:txBody>
                    <a:bodyPr/>
                    <a:lstStyle/>
                    <a:p>
                      <a:r>
                        <a:rPr kumimoji="1" lang="en-US" altLang="ja-JP"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BMI</a:t>
                      </a: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kumimoji="1" lang="en-US" altLang="ja-JP"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kg/m</a:t>
                      </a:r>
                      <a:r>
                        <a:rPr kumimoji="1" lang="en-US" altLang="ja-JP" sz="1400" baseline="300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a:t>
                      </a: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ct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乳がん（人）</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ct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健常（人）</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ct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感度（％）</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特異度（％）</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40</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以上</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lang="en-US" altLang="ja-JP" sz="1600" dirty="0" smtClean="0">
                          <a:latin typeface="BIZ UDPゴシック" panose="020B0400000000000000" pitchFamily="50" charset="-128"/>
                          <a:ea typeface="BIZ UDPゴシック" panose="020B0400000000000000" pitchFamily="50" charset="-128"/>
                        </a:rPr>
                        <a:t>1</a:t>
                      </a:r>
                      <a:endParaRPr lang="ja-JP" altLang="en-US" sz="1600" dirty="0">
                        <a:latin typeface="BIZ UDPゴシック" panose="020B0400000000000000" pitchFamily="50" charset="-128"/>
                        <a:ea typeface="BIZ UDPゴシック" panose="020B0400000000000000"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a:t>
                      </a:r>
                      <a:endPar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28575"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99.5</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28575"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xmlns="" val="2439385992"/>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38-40</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6</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7</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46"/>
                      </a:solidFill>
                      <a:prstDash val="solid"/>
                      <a:round/>
                      <a:headEnd type="none" w="med" len="med"/>
                      <a:tailEnd type="none" w="med" len="med"/>
                    </a:lnB>
                    <a:lnTlToBr w="28575"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98</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6"/>
                      </a:solidFill>
                      <a:prstDash val="solid"/>
                      <a:round/>
                      <a:headEnd type="none" w="med" len="med"/>
                      <a:tailEnd type="none" w="med" len="med"/>
                    </a:lnL>
                    <a:lnR w="12700" cap="flat" cmpd="sng" algn="ctr">
                      <a:solidFill>
                        <a:srgbClr val="00004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46"/>
                      </a:solidFill>
                      <a:prstDash val="solid"/>
                      <a:round/>
                      <a:headEnd type="none" w="med" len="med"/>
                      <a:tailEnd type="none" w="med" len="med"/>
                    </a:lnB>
                    <a:lnTlToBr w="28575"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xmlns="" val="10001"/>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36-38</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17</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97</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0002"/>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34-36</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4</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8</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21</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93</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0003"/>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32-34</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13</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34</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91.5</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0004"/>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30-32</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13</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47</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86.5</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0007"/>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28-30</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19</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26</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66</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73.5</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658356027"/>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26-28</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19</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27</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85</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60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3191797749"/>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24-26</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37</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95</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41.5</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300599728"/>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22-24</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4</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60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99</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11.5</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10008"/>
                  </a:ext>
                </a:extLst>
              </a:tr>
              <a:tr h="24065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20-22</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21</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3945220352"/>
                  </a:ext>
                </a:extLst>
              </a:tr>
              <a:tr h="240654">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18-20</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extLst>
                  <a:ext uri="{0D108BD9-81ED-4DB2-BD59-A6C34878D82A}">
                    <a16:rowId xmlns:a16="http://schemas.microsoft.com/office/drawing/2014/main" xmlns="" val="3572192983"/>
                  </a:ext>
                </a:extLst>
              </a:tr>
              <a:tr h="24065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18</a:t>
                      </a:r>
                      <a:r>
                        <a:rPr kumimoji="1" lang="ja-JP" altLang="en-US"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未満</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28575" cap="flat" cmpd="sng" algn="ctr">
                      <a:solidFill>
                        <a:srgbClr val="000046"/>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28575" cap="flat" cmpd="sng" algn="ctr">
                      <a:solidFill>
                        <a:srgbClr val="000046"/>
                      </a:solidFill>
                      <a:prstDash val="solid"/>
                      <a:round/>
                      <a:headEnd type="none" w="med" len="med"/>
                      <a:tailEnd type="none" w="med" len="med"/>
                    </a:lnB>
                  </a:tcPr>
                </a:tc>
                <a:tc>
                  <a:txBody>
                    <a:bodyPr/>
                    <a:lstStyle/>
                    <a:p>
                      <a:pPr algn="r"/>
                      <a:r>
                        <a:rPr kumimoji="1" lang="en-US" altLang="ja-JP" sz="16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28575" cap="flat" cmpd="sng" algn="ctr">
                      <a:solidFill>
                        <a:srgbClr val="000046"/>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28575" cap="flat" cmpd="sng" algn="ctr">
                      <a:solidFill>
                        <a:srgbClr val="000046"/>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12700" cap="flat" cmpd="sng" algn="ctr">
                      <a:solidFill>
                        <a:srgbClr val="000042"/>
                      </a:solidFill>
                      <a:prstDash val="solid"/>
                      <a:round/>
                      <a:headEnd type="none" w="med" len="med"/>
                      <a:tailEnd type="none" w="med" len="med"/>
                    </a:lnT>
                    <a:lnB w="28575" cap="flat" cmpd="sng" algn="ctr">
                      <a:solidFill>
                        <a:srgbClr val="000046"/>
                      </a:solidFill>
                      <a:prstDash val="solid"/>
                      <a:round/>
                      <a:headEnd type="none" w="med" len="med"/>
                      <a:tailEnd type="none" w="med" len="med"/>
                    </a:lnB>
                  </a:tcPr>
                </a:tc>
                <a:extLst>
                  <a:ext uri="{0D108BD9-81ED-4DB2-BD59-A6C34878D82A}">
                    <a16:rowId xmlns:a16="http://schemas.microsoft.com/office/drawing/2014/main" xmlns="" val="115059960"/>
                  </a:ext>
                </a:extLst>
              </a:tr>
              <a:tr h="240654">
                <a:tc>
                  <a:txBody>
                    <a:bodyPr/>
                    <a:lstStyle/>
                    <a:p>
                      <a:pPr algn="r"/>
                      <a:r>
                        <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合計</a:t>
                      </a: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28575"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100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28575"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pPr algn="r"/>
                      <a:r>
                        <a:rPr kumimoji="1" lang="en-US" altLang="ja-JP"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200</a:t>
                      </a:r>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28575"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tcPr>
                </a:tc>
                <a:tc>
                  <a:txBody>
                    <a:bodyPr/>
                    <a:lstStyle/>
                    <a:p>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28575"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lnBlToTr w="12700" cap="flat" cmpd="sng" algn="ctr">
                      <a:solidFill>
                        <a:srgbClr val="000046"/>
                      </a:solidFill>
                      <a:prstDash val="solid"/>
                      <a:round/>
                      <a:headEnd type="none" w="med" len="med"/>
                      <a:tailEnd type="none" w="med" len="med"/>
                    </a:lnBlToTr>
                  </a:tcPr>
                </a:tc>
                <a:tc>
                  <a:txBody>
                    <a:bodyPr/>
                    <a:lstStyle/>
                    <a:p>
                      <a:endParaRPr kumimoji="1" lang="ja-JP" altLang="en-US" sz="16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12700" cap="flat" cmpd="sng" algn="ctr">
                      <a:solidFill>
                        <a:srgbClr val="000042"/>
                      </a:solidFill>
                      <a:prstDash val="solid"/>
                      <a:round/>
                      <a:headEnd type="none" w="med" len="med"/>
                      <a:tailEnd type="none" w="med" len="med"/>
                    </a:lnL>
                    <a:lnR w="12700" cap="flat" cmpd="sng" algn="ctr">
                      <a:solidFill>
                        <a:srgbClr val="000042"/>
                      </a:solidFill>
                      <a:prstDash val="solid"/>
                      <a:round/>
                      <a:headEnd type="none" w="med" len="med"/>
                      <a:tailEnd type="none" w="med" len="med"/>
                    </a:lnR>
                    <a:lnT w="28575" cap="flat" cmpd="sng" algn="ctr">
                      <a:solidFill>
                        <a:srgbClr val="000046"/>
                      </a:solidFill>
                      <a:prstDash val="solid"/>
                      <a:round/>
                      <a:headEnd type="none" w="med" len="med"/>
                      <a:tailEnd type="none" w="med" len="med"/>
                    </a:lnT>
                    <a:lnB w="12700" cap="flat" cmpd="sng" algn="ctr">
                      <a:solidFill>
                        <a:srgbClr val="000042"/>
                      </a:solidFill>
                      <a:prstDash val="solid"/>
                      <a:round/>
                      <a:headEnd type="none" w="med" len="med"/>
                      <a:tailEnd type="none" w="med" len="med"/>
                    </a:lnB>
                    <a:lnBlToTr w="12700" cap="flat" cmpd="sng" algn="ctr">
                      <a:solidFill>
                        <a:srgbClr val="000046"/>
                      </a:solidFill>
                      <a:prstDash val="solid"/>
                      <a:round/>
                      <a:headEnd type="none" w="med" len="med"/>
                      <a:tailEnd type="none" w="med" len="med"/>
                    </a:lnBlToTr>
                  </a:tcPr>
                </a:tc>
                <a:extLst>
                  <a:ext uri="{0D108BD9-81ED-4DB2-BD59-A6C34878D82A}">
                    <a16:rowId xmlns:a16="http://schemas.microsoft.com/office/drawing/2014/main" xmlns="" val="2755912963"/>
                  </a:ext>
                </a:extLst>
              </a:tr>
            </a:tbl>
          </a:graphicData>
        </a:graphic>
      </p:graphicFrame>
      <p:sp>
        <p:nvSpPr>
          <p:cNvPr id="2" name="タイトル 1"/>
          <p:cNvSpPr>
            <a:spLocks noGrp="1"/>
          </p:cNvSpPr>
          <p:nvPr>
            <p:ph type="title"/>
          </p:nvPr>
        </p:nvSpPr>
        <p:spPr>
          <a:xfrm>
            <a:off x="899592" y="691948"/>
            <a:ext cx="7344816" cy="857250"/>
          </a:xfrm>
        </p:spPr>
        <p:txBody>
          <a:bodyPr>
            <a:normAutofit/>
          </a:bodyPr>
          <a:lstStyle/>
          <a:p>
            <a:r>
              <a:rPr kumimoji="1" lang="ja-JP" altLang="en-US" dirty="0">
                <a:solidFill>
                  <a:srgbClr val="FF0066"/>
                </a:solidFill>
              </a:rPr>
              <a:t>まずは感度と特異度の計算</a:t>
            </a:r>
          </a:p>
        </p:txBody>
      </p:sp>
      <p:sp>
        <p:nvSpPr>
          <p:cNvPr id="7" name="日付プレースホルダー 6"/>
          <p:cNvSpPr>
            <a:spLocks noGrp="1"/>
          </p:cNvSpPr>
          <p:nvPr>
            <p:ph type="dt" sz="half" idx="10"/>
          </p:nvPr>
        </p:nvSpPr>
        <p:spPr/>
        <p:txBody>
          <a:bodyPr/>
          <a:lstStyle/>
          <a:p>
            <a:r>
              <a:rPr lang="en-US" altLang="ja-JP" smtClean="0"/>
              <a:t>2021/06/23</a:t>
            </a:r>
            <a:endParaRPr lang="ja-JP" altLang="en-US" dirty="0"/>
          </a:p>
        </p:txBody>
      </p:sp>
      <p:sp>
        <p:nvSpPr>
          <p:cNvPr id="8" name="フッター プレースホルダー 7"/>
          <p:cNvSpPr>
            <a:spLocks noGrp="1"/>
          </p:cNvSpPr>
          <p:nvPr>
            <p:ph type="ftr" sz="quarter" idx="11"/>
          </p:nvPr>
        </p:nvSpPr>
        <p:spPr/>
        <p:txBody>
          <a:bodyPr/>
          <a:lstStyle/>
          <a:p>
            <a:r>
              <a:rPr kumimoji="1" lang="en-US" altLang="ja-JP" smtClean="0"/>
              <a:t>(C) 2021 Masako Kakizaki</a:t>
            </a:r>
            <a:endParaRPr kumimoji="1" lang="ja-JP" altLang="en-US"/>
          </a:p>
        </p:txBody>
      </p:sp>
      <p:sp>
        <p:nvSpPr>
          <p:cNvPr id="10" name="角丸四角形吹き出し 9"/>
          <p:cNvSpPr/>
          <p:nvPr/>
        </p:nvSpPr>
        <p:spPr>
          <a:xfrm>
            <a:off x="8036388" y="184557"/>
            <a:ext cx="733144" cy="411598"/>
          </a:xfrm>
          <a:prstGeom prst="wedgeRoundRectCallout">
            <a:avLst>
              <a:gd name="adj1" fmla="val -14762"/>
              <a:gd name="adj2" fmla="val -46079"/>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回答</a:t>
            </a:r>
            <a:endParaRPr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Tree>
    <p:extLst>
      <p:ext uri="{BB962C8B-B14F-4D97-AF65-F5344CB8AC3E}">
        <p14:creationId xmlns:p14="http://schemas.microsoft.com/office/powerpoint/2010/main" val="26515875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solidFill>
                  <a:srgbClr val="FF0066"/>
                </a:solidFill>
              </a:rPr>
              <a:t>ROC</a:t>
            </a:r>
            <a:r>
              <a:rPr kumimoji="1" lang="ja-JP" altLang="en-US" dirty="0">
                <a:solidFill>
                  <a:srgbClr val="FF0066"/>
                </a:solidFill>
              </a:rPr>
              <a:t>曲線をかいてみよう！</a:t>
            </a:r>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2518106631"/>
              </p:ext>
            </p:extLst>
          </p:nvPr>
        </p:nvGraphicFramePr>
        <p:xfrm>
          <a:off x="2573775" y="1916832"/>
          <a:ext cx="3996460" cy="3672400"/>
        </p:xfrm>
        <a:graphic>
          <a:graphicData uri="http://schemas.openxmlformats.org/drawingml/2006/table">
            <a:tbl>
              <a:tblPr firstRow="1" bandRow="1">
                <a:tableStyleId>{2D5ABB26-0587-4C30-8999-92F81FD0307C}</a:tableStyleId>
              </a:tblPr>
              <a:tblGrid>
                <a:gridCol w="198025">
                  <a:extLst>
                    <a:ext uri="{9D8B030D-6E8A-4147-A177-3AD203B41FA5}">
                      <a16:colId xmlns:a16="http://schemas.microsoft.com/office/drawing/2014/main" xmlns="" val="20000"/>
                    </a:ext>
                  </a:extLst>
                </a:gridCol>
                <a:gridCol w="201621">
                  <a:extLst>
                    <a:ext uri="{9D8B030D-6E8A-4147-A177-3AD203B41FA5}">
                      <a16:colId xmlns:a16="http://schemas.microsoft.com/office/drawing/2014/main" xmlns="" val="20001"/>
                    </a:ext>
                  </a:extLst>
                </a:gridCol>
                <a:gridCol w="199823">
                  <a:extLst>
                    <a:ext uri="{9D8B030D-6E8A-4147-A177-3AD203B41FA5}">
                      <a16:colId xmlns:a16="http://schemas.microsoft.com/office/drawing/2014/main" xmlns="" val="20002"/>
                    </a:ext>
                  </a:extLst>
                </a:gridCol>
                <a:gridCol w="199823">
                  <a:extLst>
                    <a:ext uri="{9D8B030D-6E8A-4147-A177-3AD203B41FA5}">
                      <a16:colId xmlns:a16="http://schemas.microsoft.com/office/drawing/2014/main" xmlns="" val="20003"/>
                    </a:ext>
                  </a:extLst>
                </a:gridCol>
                <a:gridCol w="199823">
                  <a:extLst>
                    <a:ext uri="{9D8B030D-6E8A-4147-A177-3AD203B41FA5}">
                      <a16:colId xmlns:a16="http://schemas.microsoft.com/office/drawing/2014/main" xmlns="" val="20004"/>
                    </a:ext>
                  </a:extLst>
                </a:gridCol>
                <a:gridCol w="199823">
                  <a:extLst>
                    <a:ext uri="{9D8B030D-6E8A-4147-A177-3AD203B41FA5}">
                      <a16:colId xmlns:a16="http://schemas.microsoft.com/office/drawing/2014/main" xmlns="" val="20005"/>
                    </a:ext>
                  </a:extLst>
                </a:gridCol>
                <a:gridCol w="199823">
                  <a:extLst>
                    <a:ext uri="{9D8B030D-6E8A-4147-A177-3AD203B41FA5}">
                      <a16:colId xmlns:a16="http://schemas.microsoft.com/office/drawing/2014/main" xmlns="" val="20006"/>
                    </a:ext>
                  </a:extLst>
                </a:gridCol>
                <a:gridCol w="199823">
                  <a:extLst>
                    <a:ext uri="{9D8B030D-6E8A-4147-A177-3AD203B41FA5}">
                      <a16:colId xmlns:a16="http://schemas.microsoft.com/office/drawing/2014/main" xmlns="" val="20007"/>
                    </a:ext>
                  </a:extLst>
                </a:gridCol>
                <a:gridCol w="199823">
                  <a:extLst>
                    <a:ext uri="{9D8B030D-6E8A-4147-A177-3AD203B41FA5}">
                      <a16:colId xmlns:a16="http://schemas.microsoft.com/office/drawing/2014/main" xmlns="" val="20008"/>
                    </a:ext>
                  </a:extLst>
                </a:gridCol>
                <a:gridCol w="199823">
                  <a:extLst>
                    <a:ext uri="{9D8B030D-6E8A-4147-A177-3AD203B41FA5}">
                      <a16:colId xmlns:a16="http://schemas.microsoft.com/office/drawing/2014/main" xmlns="" val="20009"/>
                    </a:ext>
                  </a:extLst>
                </a:gridCol>
                <a:gridCol w="199823">
                  <a:extLst>
                    <a:ext uri="{9D8B030D-6E8A-4147-A177-3AD203B41FA5}">
                      <a16:colId xmlns:a16="http://schemas.microsoft.com/office/drawing/2014/main" xmlns="" val="20010"/>
                    </a:ext>
                  </a:extLst>
                </a:gridCol>
                <a:gridCol w="199823">
                  <a:extLst>
                    <a:ext uri="{9D8B030D-6E8A-4147-A177-3AD203B41FA5}">
                      <a16:colId xmlns:a16="http://schemas.microsoft.com/office/drawing/2014/main" xmlns="" val="20011"/>
                    </a:ext>
                  </a:extLst>
                </a:gridCol>
                <a:gridCol w="199823">
                  <a:extLst>
                    <a:ext uri="{9D8B030D-6E8A-4147-A177-3AD203B41FA5}">
                      <a16:colId xmlns:a16="http://schemas.microsoft.com/office/drawing/2014/main" xmlns="" val="20012"/>
                    </a:ext>
                  </a:extLst>
                </a:gridCol>
                <a:gridCol w="199823">
                  <a:extLst>
                    <a:ext uri="{9D8B030D-6E8A-4147-A177-3AD203B41FA5}">
                      <a16:colId xmlns:a16="http://schemas.microsoft.com/office/drawing/2014/main" xmlns="" val="20013"/>
                    </a:ext>
                  </a:extLst>
                </a:gridCol>
                <a:gridCol w="199823">
                  <a:extLst>
                    <a:ext uri="{9D8B030D-6E8A-4147-A177-3AD203B41FA5}">
                      <a16:colId xmlns:a16="http://schemas.microsoft.com/office/drawing/2014/main" xmlns="" val="20014"/>
                    </a:ext>
                  </a:extLst>
                </a:gridCol>
                <a:gridCol w="199823">
                  <a:extLst>
                    <a:ext uri="{9D8B030D-6E8A-4147-A177-3AD203B41FA5}">
                      <a16:colId xmlns:a16="http://schemas.microsoft.com/office/drawing/2014/main" xmlns="" val="20015"/>
                    </a:ext>
                  </a:extLst>
                </a:gridCol>
                <a:gridCol w="199823">
                  <a:extLst>
                    <a:ext uri="{9D8B030D-6E8A-4147-A177-3AD203B41FA5}">
                      <a16:colId xmlns:a16="http://schemas.microsoft.com/office/drawing/2014/main" xmlns="" val="20016"/>
                    </a:ext>
                  </a:extLst>
                </a:gridCol>
                <a:gridCol w="199823">
                  <a:extLst>
                    <a:ext uri="{9D8B030D-6E8A-4147-A177-3AD203B41FA5}">
                      <a16:colId xmlns:a16="http://schemas.microsoft.com/office/drawing/2014/main" xmlns="" val="20017"/>
                    </a:ext>
                  </a:extLst>
                </a:gridCol>
                <a:gridCol w="199823">
                  <a:extLst>
                    <a:ext uri="{9D8B030D-6E8A-4147-A177-3AD203B41FA5}">
                      <a16:colId xmlns:a16="http://schemas.microsoft.com/office/drawing/2014/main" xmlns="" val="20018"/>
                    </a:ext>
                  </a:extLst>
                </a:gridCol>
                <a:gridCol w="199823">
                  <a:extLst>
                    <a:ext uri="{9D8B030D-6E8A-4147-A177-3AD203B41FA5}">
                      <a16:colId xmlns:a16="http://schemas.microsoft.com/office/drawing/2014/main" xmlns="" val="20019"/>
                    </a:ext>
                  </a:extLst>
                </a:gridCol>
              </a:tblGrid>
              <a:tr h="183620">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183620">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83620">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83620">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183620">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183620">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183620">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183620">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183620">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183620">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183620">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183620">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183620">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183620">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183620">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183620">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183620">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r h="183620">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7"/>
                  </a:ext>
                </a:extLst>
              </a:tr>
              <a:tr h="183620">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8"/>
                  </a:ext>
                </a:extLst>
              </a:tr>
              <a:tr h="183620">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6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9"/>
                  </a:ext>
                </a:extLst>
              </a:tr>
            </a:tbl>
          </a:graphicData>
        </a:graphic>
      </p:graphicFrame>
      <p:sp>
        <p:nvSpPr>
          <p:cNvPr id="5" name="テキスト ボックス 4"/>
          <p:cNvSpPr txBox="1"/>
          <p:nvPr/>
        </p:nvSpPr>
        <p:spPr>
          <a:xfrm>
            <a:off x="2249742" y="1754814"/>
            <a:ext cx="312906" cy="338554"/>
          </a:xfrm>
          <a:prstGeom prst="rect">
            <a:avLst/>
          </a:prstGeom>
          <a:noFill/>
        </p:spPr>
        <p:txBody>
          <a:bodyPr wrap="none" rtlCol="0">
            <a:spAutoFit/>
          </a:bodyPr>
          <a:lstStyle/>
          <a:p>
            <a:r>
              <a:rPr lang="en-US" altLang="ja-JP" sz="16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1</a:t>
            </a:r>
            <a:endParaRPr lang="ja-JP" altLang="en-US" sz="16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6" name="テキスト ボックス 5"/>
          <p:cNvSpPr txBox="1"/>
          <p:nvPr/>
        </p:nvSpPr>
        <p:spPr>
          <a:xfrm>
            <a:off x="2465766" y="5589240"/>
            <a:ext cx="312906" cy="338554"/>
          </a:xfrm>
          <a:prstGeom prst="rect">
            <a:avLst/>
          </a:prstGeom>
          <a:noFill/>
        </p:spPr>
        <p:txBody>
          <a:bodyPr wrap="none" rtlCol="0">
            <a:spAutoFit/>
          </a:bodyPr>
          <a:lstStyle/>
          <a:p>
            <a:r>
              <a:rPr lang="en-US" altLang="ja-JP" sz="16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1</a:t>
            </a:r>
            <a:endParaRPr lang="ja-JP" altLang="en-US" sz="16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7" name="テキスト ボックス 6"/>
          <p:cNvSpPr txBox="1"/>
          <p:nvPr/>
        </p:nvSpPr>
        <p:spPr>
          <a:xfrm>
            <a:off x="2303748" y="5373216"/>
            <a:ext cx="340158" cy="338554"/>
          </a:xfrm>
          <a:prstGeom prst="rect">
            <a:avLst/>
          </a:prstGeom>
          <a:noFill/>
        </p:spPr>
        <p:txBody>
          <a:bodyPr wrap="none" rtlCol="0">
            <a:spAutoFit/>
          </a:bodyPr>
          <a:lstStyle/>
          <a:p>
            <a:r>
              <a:rPr lang="en-US" altLang="ja-JP" sz="16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lang="ja-JP" altLang="en-US" sz="16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8" name="テキスト ボックス 7"/>
          <p:cNvSpPr txBox="1"/>
          <p:nvPr/>
        </p:nvSpPr>
        <p:spPr>
          <a:xfrm>
            <a:off x="6570222" y="5535234"/>
            <a:ext cx="371754" cy="338554"/>
          </a:xfrm>
          <a:prstGeom prst="rect">
            <a:avLst/>
          </a:prstGeom>
          <a:noFill/>
        </p:spPr>
        <p:txBody>
          <a:bodyPr wrap="square" rtlCol="0">
            <a:spAutoFit/>
          </a:bodyPr>
          <a:lstStyle/>
          <a:p>
            <a:r>
              <a:rPr lang="en-US" altLang="ja-JP" sz="16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lang="ja-JP" altLang="en-US" sz="16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9" name="テキスト ボックス 8"/>
          <p:cNvSpPr txBox="1"/>
          <p:nvPr/>
        </p:nvSpPr>
        <p:spPr>
          <a:xfrm>
            <a:off x="4243065" y="5723751"/>
            <a:ext cx="800219" cy="338554"/>
          </a:xfrm>
          <a:prstGeom prst="rect">
            <a:avLst/>
          </a:prstGeom>
          <a:noFill/>
        </p:spPr>
        <p:txBody>
          <a:bodyPr wrap="none" rtlCol="0">
            <a:spAutoFit/>
          </a:bodyPr>
          <a:lstStyle/>
          <a:p>
            <a:r>
              <a:rPr lang="ja-JP" altLang="en-US" sz="16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特異度</a:t>
            </a:r>
          </a:p>
        </p:txBody>
      </p:sp>
      <p:sp>
        <p:nvSpPr>
          <p:cNvPr id="11" name="テキスト ボックス 10"/>
          <p:cNvSpPr txBox="1"/>
          <p:nvPr/>
        </p:nvSpPr>
        <p:spPr>
          <a:xfrm>
            <a:off x="1787063" y="3221251"/>
            <a:ext cx="430887" cy="502702"/>
          </a:xfrm>
          <a:prstGeom prst="rect">
            <a:avLst/>
          </a:prstGeom>
          <a:noFill/>
        </p:spPr>
        <p:txBody>
          <a:bodyPr vert="eaVert" wrap="none" rtlCol="0">
            <a:spAutoFit/>
          </a:bodyPr>
          <a:lstStyle/>
          <a:p>
            <a:r>
              <a:rPr lang="ja-JP" altLang="en-US" sz="1600" dirty="0">
                <a:solidFill>
                  <a:srgbClr val="000046"/>
                </a:solidFill>
                <a:latin typeface="BIZ UDPゴシック" panose="020B0400000000000000" pitchFamily="50" charset="-128"/>
                <a:ea typeface="BIZ UDPゴシック" panose="020B0400000000000000" pitchFamily="50" charset="-128"/>
                <a:cs typeface="メイリオ" panose="020B0604030504040204" pitchFamily="50" charset="-128"/>
              </a:rPr>
              <a:t>感度</a:t>
            </a:r>
          </a:p>
        </p:txBody>
      </p:sp>
      <p:sp>
        <p:nvSpPr>
          <p:cNvPr id="10" name="楕円 9"/>
          <p:cNvSpPr/>
          <p:nvPr/>
        </p:nvSpPr>
        <p:spPr>
          <a:xfrm>
            <a:off x="6420036" y="1890047"/>
            <a:ext cx="180000" cy="180000"/>
          </a:xfrm>
          <a:prstGeom prst="ellipse">
            <a:avLst/>
          </a:prstGeom>
          <a:solidFill>
            <a:srgbClr val="000046"/>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2" name="楕円 11"/>
          <p:cNvSpPr/>
          <p:nvPr/>
        </p:nvSpPr>
        <p:spPr>
          <a:xfrm>
            <a:off x="6304365" y="1876656"/>
            <a:ext cx="180000" cy="180000"/>
          </a:xfrm>
          <a:prstGeom prst="ellipse">
            <a:avLst/>
          </a:prstGeom>
          <a:solidFill>
            <a:srgbClr val="000046"/>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3" name="楕円 12"/>
          <p:cNvSpPr/>
          <p:nvPr/>
        </p:nvSpPr>
        <p:spPr>
          <a:xfrm>
            <a:off x="4482000" y="2407033"/>
            <a:ext cx="180000" cy="180000"/>
          </a:xfrm>
          <a:prstGeom prst="ellipse">
            <a:avLst/>
          </a:prstGeom>
          <a:solidFill>
            <a:srgbClr val="000046"/>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 name="楕円 13"/>
          <p:cNvSpPr/>
          <p:nvPr/>
        </p:nvSpPr>
        <p:spPr>
          <a:xfrm>
            <a:off x="3100621" y="3492920"/>
            <a:ext cx="180000" cy="180000"/>
          </a:xfrm>
          <a:prstGeom prst="ellipse">
            <a:avLst/>
          </a:prstGeom>
          <a:solidFill>
            <a:srgbClr val="000046"/>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 name="楕円 14"/>
          <p:cNvSpPr/>
          <p:nvPr/>
        </p:nvSpPr>
        <p:spPr>
          <a:xfrm>
            <a:off x="2509773" y="5436017"/>
            <a:ext cx="180000" cy="180000"/>
          </a:xfrm>
          <a:prstGeom prst="ellipse">
            <a:avLst/>
          </a:prstGeom>
          <a:solidFill>
            <a:srgbClr val="000046"/>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6" name="楕円 15"/>
          <p:cNvSpPr/>
          <p:nvPr/>
        </p:nvSpPr>
        <p:spPr>
          <a:xfrm>
            <a:off x="2532524" y="5321300"/>
            <a:ext cx="180000" cy="180000"/>
          </a:xfrm>
          <a:prstGeom prst="ellipse">
            <a:avLst/>
          </a:prstGeom>
          <a:solidFill>
            <a:srgbClr val="000046"/>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7" name="楕円 16"/>
          <p:cNvSpPr/>
          <p:nvPr/>
        </p:nvSpPr>
        <p:spPr>
          <a:xfrm>
            <a:off x="6330036" y="1862439"/>
            <a:ext cx="180000" cy="180000"/>
          </a:xfrm>
          <a:prstGeom prst="ellipse">
            <a:avLst/>
          </a:prstGeom>
          <a:solidFill>
            <a:srgbClr val="000046"/>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 name="楕円 17"/>
          <p:cNvSpPr/>
          <p:nvPr/>
        </p:nvSpPr>
        <p:spPr>
          <a:xfrm>
            <a:off x="6302164" y="1952447"/>
            <a:ext cx="180000" cy="180000"/>
          </a:xfrm>
          <a:prstGeom prst="ellipse">
            <a:avLst/>
          </a:prstGeom>
          <a:solidFill>
            <a:srgbClr val="000046"/>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9" name="楕円 18"/>
          <p:cNvSpPr/>
          <p:nvPr/>
        </p:nvSpPr>
        <p:spPr>
          <a:xfrm>
            <a:off x="5280500" y="2003368"/>
            <a:ext cx="180000" cy="180000"/>
          </a:xfrm>
          <a:prstGeom prst="ellipse">
            <a:avLst/>
          </a:prstGeom>
          <a:solidFill>
            <a:srgbClr val="000046"/>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 name="楕円 19"/>
          <p:cNvSpPr/>
          <p:nvPr/>
        </p:nvSpPr>
        <p:spPr>
          <a:xfrm>
            <a:off x="3598641" y="3108955"/>
            <a:ext cx="180000" cy="180000"/>
          </a:xfrm>
          <a:prstGeom prst="ellipse">
            <a:avLst/>
          </a:prstGeom>
          <a:solidFill>
            <a:srgbClr val="000046"/>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 name="楕円 20"/>
          <p:cNvSpPr/>
          <p:nvPr/>
        </p:nvSpPr>
        <p:spPr>
          <a:xfrm>
            <a:off x="2778672" y="4761849"/>
            <a:ext cx="180000" cy="180000"/>
          </a:xfrm>
          <a:prstGeom prst="ellipse">
            <a:avLst/>
          </a:prstGeom>
          <a:solidFill>
            <a:srgbClr val="000046"/>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2" name="楕円 21"/>
          <p:cNvSpPr/>
          <p:nvPr/>
        </p:nvSpPr>
        <p:spPr>
          <a:xfrm>
            <a:off x="2587959" y="5217908"/>
            <a:ext cx="180000" cy="180000"/>
          </a:xfrm>
          <a:prstGeom prst="ellipse">
            <a:avLst/>
          </a:prstGeom>
          <a:solidFill>
            <a:srgbClr val="000046"/>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3" name="楕円 22"/>
          <p:cNvSpPr/>
          <p:nvPr/>
        </p:nvSpPr>
        <p:spPr>
          <a:xfrm>
            <a:off x="2877213" y="4290442"/>
            <a:ext cx="180000" cy="180000"/>
          </a:xfrm>
          <a:prstGeom prst="ellipse">
            <a:avLst/>
          </a:prstGeom>
          <a:solidFill>
            <a:srgbClr val="000046"/>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6" name="日付プレースホルダー 25"/>
          <p:cNvSpPr>
            <a:spLocks noGrp="1"/>
          </p:cNvSpPr>
          <p:nvPr>
            <p:ph type="dt" sz="half" idx="10"/>
          </p:nvPr>
        </p:nvSpPr>
        <p:spPr/>
        <p:txBody>
          <a:bodyPr/>
          <a:lstStyle/>
          <a:p>
            <a:r>
              <a:rPr lang="en-US" altLang="ja-JP" smtClean="0"/>
              <a:t>2021/06/23</a:t>
            </a:r>
            <a:endParaRPr lang="ja-JP" altLang="en-US" dirty="0"/>
          </a:p>
        </p:txBody>
      </p:sp>
      <p:sp>
        <p:nvSpPr>
          <p:cNvPr id="27" name="フッター プレースホルダー 26"/>
          <p:cNvSpPr>
            <a:spLocks noGrp="1"/>
          </p:cNvSpPr>
          <p:nvPr>
            <p:ph type="ftr" sz="quarter" idx="11"/>
          </p:nvPr>
        </p:nvSpPr>
        <p:spPr/>
        <p:txBody>
          <a:bodyPr/>
          <a:lstStyle/>
          <a:p>
            <a:r>
              <a:rPr kumimoji="1" lang="en-US" altLang="ja-JP" smtClean="0"/>
              <a:t>(C) 2021 Masako Kakizaki</a:t>
            </a:r>
            <a:endParaRPr kumimoji="1" lang="ja-JP" altLang="en-US"/>
          </a:p>
        </p:txBody>
      </p:sp>
      <p:sp>
        <p:nvSpPr>
          <p:cNvPr id="29" name="角丸四角形吹き出し 28"/>
          <p:cNvSpPr/>
          <p:nvPr/>
        </p:nvSpPr>
        <p:spPr>
          <a:xfrm>
            <a:off x="8036388" y="184557"/>
            <a:ext cx="733144" cy="411598"/>
          </a:xfrm>
          <a:prstGeom prst="wedgeRoundRectCallout">
            <a:avLst>
              <a:gd name="adj1" fmla="val -14762"/>
              <a:gd name="adj2" fmla="val -46079"/>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回答</a:t>
            </a:r>
            <a:endParaRPr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Tree>
    <p:extLst>
      <p:ext uri="{BB962C8B-B14F-4D97-AF65-F5344CB8AC3E}">
        <p14:creationId xmlns:p14="http://schemas.microsoft.com/office/powerpoint/2010/main" val="1570639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514345688"/>
              </p:ext>
            </p:extLst>
          </p:nvPr>
        </p:nvGraphicFramePr>
        <p:xfrm>
          <a:off x="1598115" y="1767792"/>
          <a:ext cx="5621481" cy="2559464"/>
        </p:xfrm>
        <a:graphic>
          <a:graphicData uri="http://schemas.openxmlformats.org/drawingml/2006/table">
            <a:tbl>
              <a:tblPr firstRow="1" bandRow="1">
                <a:tableStyleId>{2D5ABB26-0587-4C30-8999-92F81FD0307C}</a:tableStyleId>
              </a:tblPr>
              <a:tblGrid>
                <a:gridCol w="744875">
                  <a:extLst>
                    <a:ext uri="{9D8B030D-6E8A-4147-A177-3AD203B41FA5}">
                      <a16:colId xmlns:a16="http://schemas.microsoft.com/office/drawing/2014/main" xmlns="" val="20000"/>
                    </a:ext>
                  </a:extLst>
                </a:gridCol>
                <a:gridCol w="442686">
                  <a:extLst>
                    <a:ext uri="{9D8B030D-6E8A-4147-A177-3AD203B41FA5}">
                      <a16:colId xmlns:a16="http://schemas.microsoft.com/office/drawing/2014/main" xmlns="" val="20001"/>
                    </a:ext>
                  </a:extLst>
                </a:gridCol>
                <a:gridCol w="2216960">
                  <a:extLst>
                    <a:ext uri="{9D8B030D-6E8A-4147-A177-3AD203B41FA5}">
                      <a16:colId xmlns:a16="http://schemas.microsoft.com/office/drawing/2014/main" xmlns="" val="20002"/>
                    </a:ext>
                  </a:extLst>
                </a:gridCol>
                <a:gridCol w="2216960">
                  <a:extLst>
                    <a:ext uri="{9D8B030D-6E8A-4147-A177-3AD203B41FA5}">
                      <a16:colId xmlns:a16="http://schemas.microsoft.com/office/drawing/2014/main" xmlns="" val="20003"/>
                    </a:ext>
                  </a:extLst>
                </a:gridCol>
              </a:tblGrid>
              <a:tr h="687180">
                <a:tc>
                  <a:txBody>
                    <a:bodyPr/>
                    <a:lstStyle/>
                    <a:p>
                      <a:endPar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a:txBody>
                    <a:bodyPr/>
                    <a:lstStyle/>
                    <a:p>
                      <a:endPar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gridSpan="2">
                  <a:txBody>
                    <a:bodyPr/>
                    <a:lstStyle/>
                    <a:p>
                      <a:pPr algn="ctr"/>
                      <a:r>
                        <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疾患</a:t>
                      </a:r>
                    </a:p>
                  </a:txBody>
                  <a:tcPr marL="68580" marR="68580" marT="34290" marB="34290" anchor="ctr">
                    <a:lnB w="28575" cap="flat" cmpd="sng" algn="ctr">
                      <a:solidFill>
                        <a:srgbClr val="002060"/>
                      </a:solidFill>
                      <a:prstDash val="solid"/>
                      <a:round/>
                      <a:headEnd type="none" w="med" len="med"/>
                      <a:tailEnd type="none" w="med" len="med"/>
                    </a:lnB>
                  </a:tcPr>
                </a:tc>
                <a:tc hMerge="1">
                  <a:txBody>
                    <a:bodyPr/>
                    <a:lstStyle/>
                    <a:p>
                      <a:endParaRPr kumimoji="1" lang="ja-JP" altLang="en-US" dirty="0"/>
                    </a:p>
                  </a:txBody>
                  <a:tcPr/>
                </a:tc>
                <a:extLst>
                  <a:ext uri="{0D108BD9-81ED-4DB2-BD59-A6C34878D82A}">
                    <a16:rowId xmlns:a16="http://schemas.microsoft.com/office/drawing/2014/main" xmlns="" val="10000"/>
                  </a:ext>
                </a:extLst>
              </a:tr>
              <a:tr h="497924">
                <a:tc>
                  <a:txBody>
                    <a:bodyPr/>
                    <a:lstStyle/>
                    <a:p>
                      <a:endPar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a:txBody>
                    <a:bodyPr/>
                    <a:lstStyle/>
                    <a:p>
                      <a:endPar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R w="28575" cap="flat" cmpd="sng" algn="ctr">
                      <a:solidFill>
                        <a:srgbClr val="002060"/>
                      </a:solidFill>
                      <a:prstDash val="solid"/>
                      <a:round/>
                      <a:headEnd type="none" w="med" len="med"/>
                      <a:tailEnd type="none" w="med" len="med"/>
                    </a:lnR>
                    <a:lnB w="28575" cap="flat" cmpd="sng" algn="ctr">
                      <a:solidFill>
                        <a:srgbClr val="002060"/>
                      </a:solidFill>
                      <a:prstDash val="solid"/>
                      <a:round/>
                      <a:headEnd type="none" w="med" len="med"/>
                      <a:tailEnd type="none" w="med" len="med"/>
                    </a:lnB>
                  </a:tcPr>
                </a:tc>
                <a:tc>
                  <a:txBody>
                    <a:bodyPr/>
                    <a:lstStyle/>
                    <a:p>
                      <a:pPr algn="ctr"/>
                      <a:r>
                        <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あり</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なし</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xmlns="" val="10001"/>
                  </a:ext>
                </a:extLst>
              </a:tr>
              <a:tr h="687180">
                <a:tc rowSpan="2">
                  <a:txBody>
                    <a:bodyPr/>
                    <a:lstStyle/>
                    <a:p>
                      <a:r>
                        <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検査</a:t>
                      </a:r>
                    </a:p>
                  </a:txBody>
                  <a:tcPr marL="68580" marR="68580" marT="34290" marB="34290" anchor="ctr">
                    <a:lnR w="28575" cap="flat" cmpd="sng" algn="ctr">
                      <a:solidFill>
                        <a:srgbClr val="002060"/>
                      </a:solidFill>
                      <a:prstDash val="solid"/>
                      <a:round/>
                      <a:headEnd type="none" w="med" len="med"/>
                      <a:tailEnd type="none" w="med" len="med"/>
                    </a:lnR>
                  </a:tcPr>
                </a:tc>
                <a:tc>
                  <a:txBody>
                    <a:bodyPr/>
                    <a:lstStyle/>
                    <a:p>
                      <a:pPr algn="ctr"/>
                      <a:r>
                        <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kumimoji="1" lang="en-US" altLang="ja-JP"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a:t>
                      </a:r>
                      <a:r>
                        <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（真陽性）</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B</a:t>
                      </a:r>
                      <a:r>
                        <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（偽陽性）</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2"/>
                  </a:ext>
                </a:extLst>
              </a:tr>
              <a:tr h="687180">
                <a:tc vMerge="1">
                  <a:txBody>
                    <a:bodyPr/>
                    <a:lstStyle/>
                    <a:p>
                      <a:endParaRPr kumimoji="1" lang="ja-JP" altLang="en-US" dirty="0"/>
                    </a:p>
                  </a:txBody>
                  <a:tcPr/>
                </a:tc>
                <a:tc>
                  <a:txBody>
                    <a:bodyPr/>
                    <a:lstStyle/>
                    <a:p>
                      <a:pPr algn="ctr"/>
                      <a:r>
                        <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kumimoji="1" lang="en-US" altLang="ja-JP"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C</a:t>
                      </a:r>
                      <a:r>
                        <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（偽陰性）</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EBFF"/>
                    </a:solidFill>
                  </a:tcPr>
                </a:tc>
                <a:tc>
                  <a:txBody>
                    <a:bodyPr/>
                    <a:lstStyle/>
                    <a:p>
                      <a:pPr algn="ctr"/>
                      <a:r>
                        <a:rPr kumimoji="1" lang="en-US" altLang="ja-JP"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D</a:t>
                      </a:r>
                      <a:r>
                        <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（真陰性）</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F4CD"/>
                    </a:solidFill>
                  </a:tcPr>
                </a:tc>
                <a:extLst>
                  <a:ext uri="{0D108BD9-81ED-4DB2-BD59-A6C34878D82A}">
                    <a16:rowId xmlns:a16="http://schemas.microsoft.com/office/drawing/2014/main" xmlns="" val="10003"/>
                  </a:ext>
                </a:extLst>
              </a:tr>
            </a:tbl>
          </a:graphicData>
        </a:graphic>
      </p:graphicFrame>
      <p:sp>
        <p:nvSpPr>
          <p:cNvPr id="7" name="テキスト ボックス 6"/>
          <p:cNvSpPr txBox="1"/>
          <p:nvPr/>
        </p:nvSpPr>
        <p:spPr>
          <a:xfrm>
            <a:off x="406236" y="5153465"/>
            <a:ext cx="8395247" cy="830997"/>
          </a:xfrm>
          <a:prstGeom prst="rect">
            <a:avLst/>
          </a:prstGeom>
          <a:noFill/>
        </p:spPr>
        <p:txBody>
          <a:bodyPr wrap="none" rtlCol="0">
            <a:spAutoFit/>
          </a:bodyPr>
          <a:lstStyle/>
          <a:p>
            <a:r>
              <a:rPr lang="ja-JP" altLang="en-US" sz="2400" b="1" dirty="0">
                <a:solidFill>
                  <a:srgbClr val="0070C0"/>
                </a:solidFill>
                <a:latin typeface="BIZ UDPゴシック" panose="020B0400000000000000" pitchFamily="50" charset="-128"/>
                <a:ea typeface="BIZ UDPゴシック" panose="020B0400000000000000" pitchFamily="50" charset="-128"/>
                <a:cs typeface="メイリオ" panose="020B0604030504040204" pitchFamily="50" charset="-128"/>
              </a:rPr>
              <a:t>真陽性</a:t>
            </a:r>
            <a:r>
              <a:rPr lang="ja-JP" altLang="en-US" sz="2400"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＝疾患あり、検査陽性  </a:t>
            </a:r>
            <a:r>
              <a:rPr lang="ja-JP" altLang="en-US" sz="2400" b="1" dirty="0">
                <a:solidFill>
                  <a:srgbClr val="00B050"/>
                </a:solidFill>
                <a:latin typeface="BIZ UDPゴシック" panose="020B0400000000000000" pitchFamily="50" charset="-128"/>
                <a:ea typeface="BIZ UDPゴシック" panose="020B0400000000000000" pitchFamily="50" charset="-128"/>
                <a:cs typeface="メイリオ" panose="020B0604030504040204" pitchFamily="50" charset="-128"/>
              </a:rPr>
              <a:t>偽陽性</a:t>
            </a:r>
            <a:r>
              <a:rPr lang="ja-JP" altLang="en-US" sz="2400"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＝疾患なし、検査陽性</a:t>
            </a:r>
            <a:endParaRPr lang="en-US" altLang="ja-JP" sz="2400"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2400" b="1" dirty="0">
                <a:solidFill>
                  <a:srgbClr val="FF0066"/>
                </a:solidFill>
                <a:latin typeface="BIZ UDPゴシック" panose="020B0400000000000000" pitchFamily="50" charset="-128"/>
                <a:ea typeface="BIZ UDPゴシック" panose="020B0400000000000000" pitchFamily="50" charset="-128"/>
                <a:cs typeface="メイリオ" panose="020B0604030504040204" pitchFamily="50" charset="-128"/>
              </a:rPr>
              <a:t>偽陰性</a:t>
            </a:r>
            <a:r>
              <a:rPr lang="ja-JP" altLang="en-US" sz="2400"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＝疾患あり、検査陰性  </a:t>
            </a:r>
            <a:r>
              <a:rPr lang="ja-JP" altLang="en-US" sz="2400" b="1" dirty="0">
                <a:solidFill>
                  <a:srgbClr val="FF6600"/>
                </a:solidFill>
                <a:latin typeface="BIZ UDPゴシック" panose="020B0400000000000000" pitchFamily="50" charset="-128"/>
                <a:ea typeface="BIZ UDPゴシック" panose="020B0400000000000000" pitchFamily="50" charset="-128"/>
                <a:cs typeface="メイリオ" panose="020B0604030504040204" pitchFamily="50" charset="-128"/>
              </a:rPr>
              <a:t>真陰性</a:t>
            </a:r>
            <a:r>
              <a:rPr lang="ja-JP" altLang="en-US" sz="2400"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＝疾患なし、検査陰性</a:t>
            </a:r>
            <a:endParaRPr lang="en-US" altLang="ja-JP" sz="2400" b="1"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3" name="タイトル 2"/>
          <p:cNvSpPr>
            <a:spLocks noGrp="1"/>
          </p:cNvSpPr>
          <p:nvPr>
            <p:ph type="title"/>
          </p:nvPr>
        </p:nvSpPr>
        <p:spPr/>
        <p:txBody>
          <a:bodyPr>
            <a:normAutofit/>
          </a:bodyPr>
          <a:lstStyle/>
          <a:p>
            <a:r>
              <a:rPr lang="ja-JP" altLang="en-US" dirty="0"/>
              <a:t>疾病の有無と検査結果の実際</a:t>
            </a:r>
            <a:endParaRPr kumimoji="1" lang="ja-JP" altLang="en-US" dirty="0"/>
          </a:p>
        </p:txBody>
      </p:sp>
      <p:grpSp>
        <p:nvGrpSpPr>
          <p:cNvPr id="8" name="グループ化 7"/>
          <p:cNvGrpSpPr/>
          <p:nvPr/>
        </p:nvGrpSpPr>
        <p:grpSpPr>
          <a:xfrm>
            <a:off x="4603860" y="3100347"/>
            <a:ext cx="280934" cy="288576"/>
            <a:chOff x="4851991" y="1137684"/>
            <a:chExt cx="2160000" cy="2160000"/>
          </a:xfrm>
        </p:grpSpPr>
        <p:sp>
          <p:nvSpPr>
            <p:cNvPr id="9" name="楕円 8"/>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十字形 1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十字形 1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 name="グループ化 17"/>
          <p:cNvGrpSpPr/>
          <p:nvPr/>
        </p:nvGrpSpPr>
        <p:grpSpPr>
          <a:xfrm>
            <a:off x="4603860" y="3822361"/>
            <a:ext cx="280934" cy="288576"/>
            <a:chOff x="4851991" y="1137684"/>
            <a:chExt cx="2160000" cy="2160000"/>
          </a:xfrm>
        </p:grpSpPr>
        <p:sp>
          <p:nvSpPr>
            <p:cNvPr id="19" name="楕円 18"/>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十字形 2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十字形 2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 name="グループ化 22"/>
          <p:cNvGrpSpPr/>
          <p:nvPr/>
        </p:nvGrpSpPr>
        <p:grpSpPr>
          <a:xfrm>
            <a:off x="6847872" y="3819299"/>
            <a:ext cx="288032" cy="288577"/>
            <a:chOff x="1903228" y="1137684"/>
            <a:chExt cx="2160000" cy="2160000"/>
          </a:xfrm>
        </p:grpSpPr>
        <p:sp>
          <p:nvSpPr>
            <p:cNvPr id="24" name="楕円 2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アーチ 2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8" name="グループ化 27"/>
          <p:cNvGrpSpPr/>
          <p:nvPr/>
        </p:nvGrpSpPr>
        <p:grpSpPr>
          <a:xfrm>
            <a:off x="6847872" y="3122102"/>
            <a:ext cx="288032" cy="288577"/>
            <a:chOff x="1903228" y="1137684"/>
            <a:chExt cx="2160000" cy="2160000"/>
          </a:xfrm>
        </p:grpSpPr>
        <p:sp>
          <p:nvSpPr>
            <p:cNvPr id="29" name="楕円 28"/>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アーチ 3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3" name="日付プレースホルダー 12"/>
          <p:cNvSpPr>
            <a:spLocks noGrp="1"/>
          </p:cNvSpPr>
          <p:nvPr>
            <p:ph type="dt" sz="half" idx="10"/>
          </p:nvPr>
        </p:nvSpPr>
        <p:spPr/>
        <p:txBody>
          <a:bodyPr/>
          <a:lstStyle/>
          <a:p>
            <a:r>
              <a:rPr lang="en-US" altLang="ja-JP" smtClean="0"/>
              <a:t>2021/06/23</a:t>
            </a:r>
            <a:endParaRPr lang="ja-JP" altLang="en-US" dirty="0"/>
          </a:p>
        </p:txBody>
      </p:sp>
      <p:sp>
        <p:nvSpPr>
          <p:cNvPr id="14" name="フッター プレースホルダー 13"/>
          <p:cNvSpPr>
            <a:spLocks noGrp="1"/>
          </p:cNvSpPr>
          <p:nvPr>
            <p:ph type="ftr" sz="quarter" idx="11"/>
          </p:nvPr>
        </p:nvSpPr>
        <p:spPr/>
        <p:txBody>
          <a:bodyPr/>
          <a:lstStyle/>
          <a:p>
            <a:r>
              <a:rPr kumimoji="1" lang="en-US" altLang="ja-JP" smtClean="0"/>
              <a:t>(C) 2021 Masako Kakizaki</a:t>
            </a:r>
            <a:endParaRPr kumimoji="1" lang="ja-JP" altLang="en-US"/>
          </a:p>
        </p:txBody>
      </p:sp>
      <p:sp>
        <p:nvSpPr>
          <p:cNvPr id="33" name="正方形/長方形 32"/>
          <p:cNvSpPr/>
          <p:nvPr/>
        </p:nvSpPr>
        <p:spPr>
          <a:xfrm>
            <a:off x="5009878" y="58328"/>
            <a:ext cx="3888662" cy="587315"/>
          </a:xfrm>
          <a:prstGeom prst="rect">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000046"/>
                </a:solidFill>
                <a:latin typeface="BIZ UDPゴシック" panose="020B0400000000000000" pitchFamily="50" charset="-128"/>
                <a:ea typeface="BIZ UDPゴシック" panose="020B0400000000000000" pitchFamily="50" charset="-128"/>
              </a:rPr>
              <a:t>前のページを</a:t>
            </a:r>
            <a:r>
              <a:rPr kumimoji="1" lang="en-US" altLang="ja-JP" sz="1400" dirty="0" smtClean="0">
                <a:solidFill>
                  <a:srgbClr val="000046"/>
                </a:solidFill>
                <a:latin typeface="BIZ UDPゴシック" panose="020B0400000000000000" pitchFamily="50" charset="-128"/>
                <a:ea typeface="BIZ UDPゴシック" panose="020B0400000000000000" pitchFamily="50" charset="-128"/>
              </a:rPr>
              <a:t>2×2</a:t>
            </a:r>
            <a:r>
              <a:rPr kumimoji="1" lang="ja-JP" altLang="en-US" sz="1400" dirty="0" smtClean="0">
                <a:solidFill>
                  <a:srgbClr val="000046"/>
                </a:solidFill>
                <a:latin typeface="BIZ UDPゴシック" panose="020B0400000000000000" pitchFamily="50" charset="-128"/>
                <a:ea typeface="BIZ UDPゴシック" panose="020B0400000000000000" pitchFamily="50" charset="-128"/>
              </a:rPr>
              <a:t>の表にしてみました。</a:t>
            </a:r>
            <a:endParaRPr kumimoji="1" lang="en-US" altLang="ja-JP" sz="1400"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sz="1400" dirty="0" smtClean="0">
                <a:solidFill>
                  <a:srgbClr val="000046"/>
                </a:solidFill>
                <a:latin typeface="BIZ UDPゴシック" panose="020B0400000000000000" pitchFamily="50" charset="-128"/>
                <a:ea typeface="BIZ UDPゴシック" panose="020B0400000000000000" pitchFamily="50" charset="-128"/>
              </a:rPr>
              <a:t>検査によってこれらの割合が変わってくる。</a:t>
            </a:r>
            <a:endParaRPr kumimoji="1" lang="ja-JP" altLang="en-US" sz="1400" dirty="0">
              <a:solidFill>
                <a:srgbClr val="000046"/>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41730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だから検査にも指標が必要！</a:t>
            </a:r>
          </a:p>
        </p:txBody>
      </p:sp>
      <p:sp>
        <p:nvSpPr>
          <p:cNvPr id="3" name="コンテンツ プレースホルダー 2"/>
          <p:cNvSpPr>
            <a:spLocks noGrp="1"/>
          </p:cNvSpPr>
          <p:nvPr>
            <p:ph idx="1"/>
          </p:nvPr>
        </p:nvSpPr>
        <p:spPr/>
        <p:txBody>
          <a:bodyPr/>
          <a:lstStyle/>
          <a:p>
            <a:r>
              <a:rPr kumimoji="1" lang="ja-JP" altLang="en-US" b="1" u="sng" dirty="0"/>
              <a:t>感度</a:t>
            </a:r>
            <a:r>
              <a:rPr kumimoji="1" lang="ja-JP" altLang="en-US" dirty="0"/>
              <a:t>：</a:t>
            </a:r>
            <a:r>
              <a:rPr lang="ja-JP" altLang="en-US" dirty="0">
                <a:solidFill>
                  <a:srgbClr val="000042"/>
                </a:solidFill>
              </a:rPr>
              <a:t>疾患を持った人のうち、その所見がある人の割合</a:t>
            </a:r>
            <a:endParaRPr kumimoji="1" lang="en-US" altLang="ja-JP" dirty="0"/>
          </a:p>
          <a:p>
            <a:r>
              <a:rPr lang="ja-JP" altLang="en-US" b="1" u="sng" dirty="0"/>
              <a:t>特異度</a:t>
            </a:r>
            <a:r>
              <a:rPr lang="ja-JP" altLang="en-US" dirty="0"/>
              <a:t>：疾患</a:t>
            </a:r>
            <a:r>
              <a:rPr lang="ja-JP" altLang="en-US" dirty="0">
                <a:solidFill>
                  <a:srgbClr val="000042"/>
                </a:solidFill>
              </a:rPr>
              <a:t>を持たない人で、その所見がない人の割合</a:t>
            </a:r>
            <a:endParaRPr lang="en-US" altLang="ja-JP" dirty="0">
              <a:solidFill>
                <a:srgbClr val="000042"/>
              </a:solidFill>
            </a:endParaRPr>
          </a:p>
          <a:p>
            <a:endParaRPr kumimoji="1" lang="en-US" altLang="ja-JP" dirty="0">
              <a:solidFill>
                <a:srgbClr val="000042"/>
              </a:solidFill>
            </a:endParaRPr>
          </a:p>
          <a:p>
            <a:r>
              <a:rPr lang="ja-JP" altLang="en-US" dirty="0">
                <a:solidFill>
                  <a:srgbClr val="000042"/>
                </a:solidFill>
              </a:rPr>
              <a:t>上記</a:t>
            </a:r>
            <a:r>
              <a:rPr lang="en-US" altLang="ja-JP" dirty="0">
                <a:solidFill>
                  <a:srgbClr val="000042"/>
                </a:solidFill>
              </a:rPr>
              <a:t>2</a:t>
            </a:r>
            <a:r>
              <a:rPr lang="ja-JP" altLang="en-US" dirty="0" err="1">
                <a:solidFill>
                  <a:srgbClr val="000042"/>
                </a:solidFill>
              </a:rPr>
              <a:t>つの</a:t>
            </a:r>
            <a:r>
              <a:rPr lang="ja-JP" altLang="en-US" dirty="0">
                <a:solidFill>
                  <a:srgbClr val="000042"/>
                </a:solidFill>
              </a:rPr>
              <a:t>指標で検査の特性を判断する</a:t>
            </a:r>
            <a:endParaRPr kumimoji="1" lang="ja-JP" altLang="en-US" dirty="0"/>
          </a:p>
        </p:txBody>
      </p:sp>
      <p:sp>
        <p:nvSpPr>
          <p:cNvPr id="7" name="日付プレースホルダー 6"/>
          <p:cNvSpPr>
            <a:spLocks noGrp="1"/>
          </p:cNvSpPr>
          <p:nvPr>
            <p:ph type="dt" sz="half" idx="10"/>
          </p:nvPr>
        </p:nvSpPr>
        <p:spPr/>
        <p:txBody>
          <a:bodyPr/>
          <a:lstStyle/>
          <a:p>
            <a:r>
              <a:rPr lang="en-US" altLang="ja-JP" smtClean="0"/>
              <a:t>2021/06/23</a:t>
            </a:r>
            <a:endParaRPr lang="ja-JP" altLang="en-US" dirty="0"/>
          </a:p>
        </p:txBody>
      </p:sp>
      <p:sp>
        <p:nvSpPr>
          <p:cNvPr id="8" name="フッター プレースホルダー 7"/>
          <p:cNvSpPr>
            <a:spLocks noGrp="1"/>
          </p:cNvSpPr>
          <p:nvPr>
            <p:ph type="ftr" sz="quarter" idx="11"/>
          </p:nvPr>
        </p:nvSpPr>
        <p:spPr/>
        <p:txBody>
          <a:bodyPr/>
          <a:lstStyle/>
          <a:p>
            <a:r>
              <a:rPr kumimoji="1" lang="en-US" altLang="ja-JP" smtClean="0"/>
              <a:t>(C) 2021 Masako Kakizaki</a:t>
            </a:r>
            <a:endParaRPr kumimoji="1" lang="ja-JP" altLang="en-US"/>
          </a:p>
        </p:txBody>
      </p:sp>
      <p:sp>
        <p:nvSpPr>
          <p:cNvPr id="10" name="角丸四角形吹き出し 9"/>
          <p:cNvSpPr/>
          <p:nvPr/>
        </p:nvSpPr>
        <p:spPr>
          <a:xfrm>
            <a:off x="5893461" y="5295209"/>
            <a:ext cx="3028951" cy="816600"/>
          </a:xfrm>
          <a:prstGeom prst="wedgeRoundRectCallout">
            <a:avLst>
              <a:gd name="adj1" fmla="val -39925"/>
              <a:gd name="adj2" fmla="val -74304"/>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新型コロナウイルスの検査で</a:t>
            </a:r>
            <a:endParaRPr kumimoji="1" lang="en-US" altLang="ja-JP" sz="1200"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この指標の話が良く出てきます。</a:t>
            </a:r>
            <a:endParaRPr kumimoji="1" lang="en-US" altLang="ja-JP" sz="1200"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これからは今日出てくる用語に注意して報道を見たり聞いたりしてみよう。</a:t>
            </a:r>
            <a:endParaRPr kumimoji="1" lang="ja-JP" altLang="en-US" sz="1200" dirty="0">
              <a:solidFill>
                <a:srgbClr val="000046"/>
              </a:solidFill>
              <a:latin typeface="BIZ UDPゴシック" panose="020B0400000000000000" pitchFamily="50" charset="-128"/>
              <a:ea typeface="BIZ UDPゴシック" panose="020B0400000000000000" pitchFamily="50" charset="-128"/>
            </a:endParaRPr>
          </a:p>
        </p:txBody>
      </p:sp>
      <p:sp>
        <p:nvSpPr>
          <p:cNvPr id="12" name="角丸四角形吹き出し 11"/>
          <p:cNvSpPr/>
          <p:nvPr/>
        </p:nvSpPr>
        <p:spPr>
          <a:xfrm>
            <a:off x="662940" y="5085806"/>
            <a:ext cx="3028951" cy="1270545"/>
          </a:xfrm>
          <a:prstGeom prst="wedgeRoundRectCallout">
            <a:avLst>
              <a:gd name="adj1" fmla="val -15225"/>
              <a:gd name="adj2" fmla="val -79394"/>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検査の指標は「（真陽性＋真陰性）</a:t>
            </a:r>
            <a:r>
              <a:rPr kumimoji="1" lang="en-US" altLang="ja-JP" sz="1200" dirty="0" smtClean="0">
                <a:solidFill>
                  <a:srgbClr val="000046"/>
                </a:solidFill>
                <a:latin typeface="BIZ UDPゴシック" panose="020B0400000000000000" pitchFamily="50" charset="-128"/>
                <a:ea typeface="BIZ UDPゴシック" panose="020B0400000000000000" pitchFamily="50" charset="-128"/>
              </a:rPr>
              <a:t>/</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測定した数」と思いがちだけど違います。</a:t>
            </a:r>
            <a:endParaRPr kumimoji="1" lang="en-US" altLang="ja-JP" sz="1200"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必ずこの</a:t>
            </a:r>
            <a:r>
              <a:rPr kumimoji="1" lang="en-US" altLang="ja-JP" sz="1200" dirty="0" smtClean="0">
                <a:solidFill>
                  <a:srgbClr val="000046"/>
                </a:solidFill>
                <a:latin typeface="BIZ UDPゴシック" panose="020B0400000000000000" pitchFamily="50" charset="-128"/>
                <a:ea typeface="BIZ UDPゴシック" panose="020B0400000000000000" pitchFamily="50" charset="-128"/>
              </a:rPr>
              <a:t>2</a:t>
            </a:r>
            <a:r>
              <a:rPr kumimoji="1" lang="ja-JP" altLang="en-US" sz="1200" dirty="0" err="1" smtClean="0">
                <a:solidFill>
                  <a:srgbClr val="000046"/>
                </a:solidFill>
                <a:latin typeface="BIZ UDPゴシック" panose="020B0400000000000000" pitchFamily="50" charset="-128"/>
                <a:ea typeface="BIZ UDPゴシック" panose="020B0400000000000000" pitchFamily="50" charset="-128"/>
              </a:rPr>
              <a:t>つの</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指標で考えて下さい。報道で</a:t>
            </a:r>
            <a:r>
              <a:rPr lang="ja-JP" altLang="en-US" sz="1200" dirty="0" smtClean="0">
                <a:solidFill>
                  <a:srgbClr val="000046"/>
                </a:solidFill>
                <a:latin typeface="BIZ UDPゴシック" panose="020B0400000000000000" pitchFamily="50" charset="-128"/>
                <a:ea typeface="BIZ UDPゴシック" panose="020B0400000000000000" pitchFamily="50" charset="-128"/>
              </a:rPr>
              <a:t>正確度「（</a:t>
            </a:r>
            <a:r>
              <a:rPr lang="ja-JP" altLang="en-US" sz="1200" dirty="0">
                <a:solidFill>
                  <a:srgbClr val="000046"/>
                </a:solidFill>
                <a:latin typeface="BIZ UDPゴシック" panose="020B0400000000000000" pitchFamily="50" charset="-128"/>
                <a:ea typeface="BIZ UDPゴシック" panose="020B0400000000000000" pitchFamily="50" charset="-128"/>
              </a:rPr>
              <a:t>真陽性＋真</a:t>
            </a:r>
            <a:r>
              <a:rPr lang="ja-JP" altLang="en-US" sz="1200" dirty="0" smtClean="0">
                <a:solidFill>
                  <a:srgbClr val="000046"/>
                </a:solidFill>
                <a:latin typeface="BIZ UDPゴシック" panose="020B0400000000000000" pitchFamily="50" charset="-128"/>
                <a:ea typeface="BIZ UDPゴシック" panose="020B0400000000000000" pitchFamily="50" charset="-128"/>
              </a:rPr>
              <a:t>陰性）</a:t>
            </a:r>
            <a:r>
              <a:rPr lang="en-US" altLang="ja-JP" sz="1200" dirty="0" smtClean="0">
                <a:solidFill>
                  <a:srgbClr val="000046"/>
                </a:solidFill>
                <a:latin typeface="BIZ UDPゴシック" panose="020B0400000000000000" pitchFamily="50" charset="-128"/>
                <a:ea typeface="BIZ UDPゴシック" panose="020B0400000000000000" pitchFamily="50" charset="-128"/>
              </a:rPr>
              <a:t>/</a:t>
            </a:r>
            <a:r>
              <a:rPr lang="ja-JP" altLang="en-US" sz="1200" dirty="0">
                <a:solidFill>
                  <a:srgbClr val="000046"/>
                </a:solidFill>
                <a:latin typeface="BIZ UDPゴシック" panose="020B0400000000000000" pitchFamily="50" charset="-128"/>
                <a:ea typeface="BIZ UDPゴシック" panose="020B0400000000000000" pitchFamily="50" charset="-128"/>
              </a:rPr>
              <a:t>測定した</a:t>
            </a:r>
            <a:r>
              <a:rPr lang="ja-JP" altLang="en-US" sz="1200" dirty="0" smtClean="0">
                <a:solidFill>
                  <a:srgbClr val="000046"/>
                </a:solidFill>
                <a:latin typeface="BIZ UDPゴシック" panose="020B0400000000000000" pitchFamily="50" charset="-128"/>
                <a:ea typeface="BIZ UDPゴシック" panose="020B0400000000000000" pitchFamily="50" charset="-128"/>
              </a:rPr>
              <a:t>数」といっていたらそれは正確な科学報道とは言えません。</a:t>
            </a:r>
            <a:endParaRPr kumimoji="1" lang="ja-JP" altLang="en-US" sz="1200" dirty="0">
              <a:solidFill>
                <a:srgbClr val="000046"/>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22239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651929190"/>
              </p:ext>
            </p:extLst>
          </p:nvPr>
        </p:nvGraphicFramePr>
        <p:xfrm>
          <a:off x="1598115" y="1767792"/>
          <a:ext cx="5621481" cy="2559464"/>
        </p:xfrm>
        <a:graphic>
          <a:graphicData uri="http://schemas.openxmlformats.org/drawingml/2006/table">
            <a:tbl>
              <a:tblPr firstRow="1" bandRow="1">
                <a:tableStyleId>{2D5ABB26-0587-4C30-8999-92F81FD0307C}</a:tableStyleId>
              </a:tblPr>
              <a:tblGrid>
                <a:gridCol w="744875">
                  <a:extLst>
                    <a:ext uri="{9D8B030D-6E8A-4147-A177-3AD203B41FA5}">
                      <a16:colId xmlns:a16="http://schemas.microsoft.com/office/drawing/2014/main" xmlns="" val="20000"/>
                    </a:ext>
                  </a:extLst>
                </a:gridCol>
                <a:gridCol w="442686">
                  <a:extLst>
                    <a:ext uri="{9D8B030D-6E8A-4147-A177-3AD203B41FA5}">
                      <a16:colId xmlns:a16="http://schemas.microsoft.com/office/drawing/2014/main" xmlns="" val="20001"/>
                    </a:ext>
                  </a:extLst>
                </a:gridCol>
                <a:gridCol w="2216960">
                  <a:extLst>
                    <a:ext uri="{9D8B030D-6E8A-4147-A177-3AD203B41FA5}">
                      <a16:colId xmlns:a16="http://schemas.microsoft.com/office/drawing/2014/main" xmlns="" val="20002"/>
                    </a:ext>
                  </a:extLst>
                </a:gridCol>
                <a:gridCol w="2216960">
                  <a:extLst>
                    <a:ext uri="{9D8B030D-6E8A-4147-A177-3AD203B41FA5}">
                      <a16:colId xmlns:a16="http://schemas.microsoft.com/office/drawing/2014/main" xmlns="" val="20003"/>
                    </a:ext>
                  </a:extLst>
                </a:gridCol>
              </a:tblGrid>
              <a:tr h="687180">
                <a:tc>
                  <a:txBody>
                    <a:bodyPr/>
                    <a:lstStyle/>
                    <a:p>
                      <a:endPar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a:txBody>
                    <a:bodyPr/>
                    <a:lstStyle/>
                    <a:p>
                      <a:endPar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gridSpan="2">
                  <a:txBody>
                    <a:bodyPr/>
                    <a:lstStyle/>
                    <a:p>
                      <a:pPr algn="ctr"/>
                      <a:r>
                        <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疾患</a:t>
                      </a:r>
                    </a:p>
                  </a:txBody>
                  <a:tcPr marL="68580" marR="68580" marT="34290" marB="34290" anchor="ctr">
                    <a:lnB w="28575" cap="flat" cmpd="sng" algn="ctr">
                      <a:solidFill>
                        <a:srgbClr val="002060"/>
                      </a:solidFill>
                      <a:prstDash val="solid"/>
                      <a:round/>
                      <a:headEnd type="none" w="med" len="med"/>
                      <a:tailEnd type="none" w="med" len="med"/>
                    </a:lnB>
                  </a:tcPr>
                </a:tc>
                <a:tc hMerge="1">
                  <a:txBody>
                    <a:bodyPr/>
                    <a:lstStyle/>
                    <a:p>
                      <a:endParaRPr kumimoji="1" lang="ja-JP" altLang="en-US" dirty="0"/>
                    </a:p>
                  </a:txBody>
                  <a:tcPr/>
                </a:tc>
                <a:extLst>
                  <a:ext uri="{0D108BD9-81ED-4DB2-BD59-A6C34878D82A}">
                    <a16:rowId xmlns:a16="http://schemas.microsoft.com/office/drawing/2014/main" xmlns="" val="10000"/>
                  </a:ext>
                </a:extLst>
              </a:tr>
              <a:tr h="497924">
                <a:tc>
                  <a:txBody>
                    <a:bodyPr/>
                    <a:lstStyle/>
                    <a:p>
                      <a:endPar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a:txBody>
                    <a:bodyPr/>
                    <a:lstStyle/>
                    <a:p>
                      <a:endPar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R w="28575" cap="flat" cmpd="sng" algn="ctr">
                      <a:solidFill>
                        <a:srgbClr val="002060"/>
                      </a:solidFill>
                      <a:prstDash val="solid"/>
                      <a:round/>
                      <a:headEnd type="none" w="med" len="med"/>
                      <a:tailEnd type="none" w="med" len="med"/>
                    </a:lnR>
                    <a:lnB w="28575" cap="flat" cmpd="sng" algn="ctr">
                      <a:solidFill>
                        <a:srgbClr val="002060"/>
                      </a:solidFill>
                      <a:prstDash val="solid"/>
                      <a:round/>
                      <a:headEnd type="none" w="med" len="med"/>
                      <a:tailEnd type="none" w="med" len="med"/>
                    </a:lnB>
                  </a:tcPr>
                </a:tc>
                <a:tc>
                  <a:txBody>
                    <a:bodyPr/>
                    <a:lstStyle/>
                    <a:p>
                      <a:pPr algn="ctr"/>
                      <a:r>
                        <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あり</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なし</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xmlns="" val="10001"/>
                  </a:ext>
                </a:extLst>
              </a:tr>
              <a:tr h="687180">
                <a:tc rowSpan="2">
                  <a:txBody>
                    <a:bodyPr/>
                    <a:lstStyle/>
                    <a:p>
                      <a:r>
                        <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検査</a:t>
                      </a:r>
                    </a:p>
                  </a:txBody>
                  <a:tcPr marL="68580" marR="68580" marT="34290" marB="34290" anchor="ctr">
                    <a:lnR w="28575" cap="flat" cmpd="sng" algn="ctr">
                      <a:solidFill>
                        <a:srgbClr val="002060"/>
                      </a:solidFill>
                      <a:prstDash val="solid"/>
                      <a:round/>
                      <a:headEnd type="none" w="med" len="med"/>
                      <a:tailEnd type="none" w="med" len="med"/>
                    </a:lnR>
                  </a:tcPr>
                </a:tc>
                <a:tc>
                  <a:txBody>
                    <a:bodyPr/>
                    <a:lstStyle/>
                    <a:p>
                      <a:pPr algn="ctr"/>
                      <a:r>
                        <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kumimoji="1" lang="en-US" altLang="ja-JP"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a:t>
                      </a:r>
                      <a:r>
                        <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（真陽性）</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B</a:t>
                      </a:r>
                      <a:r>
                        <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（偽陽性）</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2"/>
                  </a:ext>
                </a:extLst>
              </a:tr>
              <a:tr h="687180">
                <a:tc vMerge="1">
                  <a:txBody>
                    <a:bodyPr/>
                    <a:lstStyle/>
                    <a:p>
                      <a:endParaRPr kumimoji="1" lang="ja-JP" altLang="en-US" dirty="0"/>
                    </a:p>
                  </a:txBody>
                  <a:tcPr/>
                </a:tc>
                <a:tc>
                  <a:txBody>
                    <a:bodyPr/>
                    <a:lstStyle/>
                    <a:p>
                      <a:pPr algn="ctr"/>
                      <a:r>
                        <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kumimoji="1" lang="en-US" altLang="ja-JP"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C</a:t>
                      </a:r>
                      <a:r>
                        <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（偽陰性）</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EBFF"/>
                    </a:solidFill>
                  </a:tcPr>
                </a:tc>
                <a:tc>
                  <a:txBody>
                    <a:bodyPr/>
                    <a:lstStyle/>
                    <a:p>
                      <a:pPr algn="ctr"/>
                      <a:r>
                        <a:rPr kumimoji="1" lang="en-US" altLang="ja-JP"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D</a:t>
                      </a:r>
                      <a:r>
                        <a:rPr kumimoji="1"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（真陰性）</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F4CD"/>
                    </a:solidFill>
                  </a:tcPr>
                </a:tc>
                <a:extLst>
                  <a:ext uri="{0D108BD9-81ED-4DB2-BD59-A6C34878D82A}">
                    <a16:rowId xmlns:a16="http://schemas.microsoft.com/office/drawing/2014/main" xmlns="" val="10003"/>
                  </a:ext>
                </a:extLst>
              </a:tr>
            </a:tbl>
          </a:graphicData>
        </a:graphic>
      </p:graphicFrame>
      <p:sp>
        <p:nvSpPr>
          <p:cNvPr id="3" name="タイトル 2"/>
          <p:cNvSpPr>
            <a:spLocks noGrp="1"/>
          </p:cNvSpPr>
          <p:nvPr>
            <p:ph type="title"/>
          </p:nvPr>
        </p:nvSpPr>
        <p:spPr/>
        <p:txBody>
          <a:bodyPr>
            <a:normAutofit/>
          </a:bodyPr>
          <a:lstStyle/>
          <a:p>
            <a:r>
              <a:rPr lang="ja-JP" altLang="en-US" dirty="0"/>
              <a:t>疾病の有無と検査結果の実際</a:t>
            </a:r>
            <a:endParaRPr kumimoji="1" lang="ja-JP" altLang="en-US" dirty="0"/>
          </a:p>
        </p:txBody>
      </p:sp>
      <p:grpSp>
        <p:nvGrpSpPr>
          <p:cNvPr id="8" name="グループ化 7"/>
          <p:cNvGrpSpPr/>
          <p:nvPr/>
        </p:nvGrpSpPr>
        <p:grpSpPr>
          <a:xfrm>
            <a:off x="4603860" y="3100347"/>
            <a:ext cx="280934" cy="288576"/>
            <a:chOff x="4851991" y="1137684"/>
            <a:chExt cx="2160000" cy="2160000"/>
          </a:xfrm>
        </p:grpSpPr>
        <p:sp>
          <p:nvSpPr>
            <p:cNvPr id="9" name="楕円 8"/>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十字形 1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十字形 1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 name="グループ化 17"/>
          <p:cNvGrpSpPr/>
          <p:nvPr/>
        </p:nvGrpSpPr>
        <p:grpSpPr>
          <a:xfrm>
            <a:off x="4603860" y="3822361"/>
            <a:ext cx="280934" cy="288576"/>
            <a:chOff x="4851991" y="1137684"/>
            <a:chExt cx="2160000" cy="2160000"/>
          </a:xfrm>
        </p:grpSpPr>
        <p:sp>
          <p:nvSpPr>
            <p:cNvPr id="19" name="楕円 18"/>
            <p:cNvSpPr/>
            <p:nvPr/>
          </p:nvSpPr>
          <p:spPr>
            <a:xfrm>
              <a:off x="4851991" y="1137684"/>
              <a:ext cx="2160000" cy="2160000"/>
            </a:xfrm>
            <a:prstGeom prst="ellipse">
              <a:avLst/>
            </a:prstGeom>
            <a:solidFill>
              <a:srgbClr val="FFE5FF"/>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十字形 2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十字形 2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 name="グループ化 22"/>
          <p:cNvGrpSpPr/>
          <p:nvPr/>
        </p:nvGrpSpPr>
        <p:grpSpPr>
          <a:xfrm>
            <a:off x="6847872" y="3819299"/>
            <a:ext cx="288032" cy="288577"/>
            <a:chOff x="1903228" y="1137684"/>
            <a:chExt cx="2160000" cy="2160000"/>
          </a:xfrm>
        </p:grpSpPr>
        <p:sp>
          <p:nvSpPr>
            <p:cNvPr id="24" name="楕円 2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アーチ 2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8" name="グループ化 27"/>
          <p:cNvGrpSpPr/>
          <p:nvPr/>
        </p:nvGrpSpPr>
        <p:grpSpPr>
          <a:xfrm>
            <a:off x="6847872" y="3122102"/>
            <a:ext cx="288032" cy="288577"/>
            <a:chOff x="1903228" y="1137684"/>
            <a:chExt cx="2160000" cy="2160000"/>
          </a:xfrm>
        </p:grpSpPr>
        <p:sp>
          <p:nvSpPr>
            <p:cNvPr id="29" name="楕円 28"/>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アーチ 3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33" name="テキスト ボックス 32"/>
          <p:cNvSpPr txBox="1"/>
          <p:nvPr/>
        </p:nvSpPr>
        <p:spPr>
          <a:xfrm>
            <a:off x="772218" y="4556973"/>
            <a:ext cx="7941598" cy="1569660"/>
          </a:xfrm>
          <a:prstGeom prst="rect">
            <a:avLst/>
          </a:prstGeom>
          <a:noFill/>
        </p:spPr>
        <p:txBody>
          <a:bodyPr wrap="none" rtlCol="0">
            <a:spAutoFit/>
          </a:bodyPr>
          <a:lstStyle/>
          <a:p>
            <a:r>
              <a:rPr lang="ja-JP" altLang="en-US" sz="2400" b="1" u="sng"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感度</a:t>
            </a:r>
            <a:r>
              <a:rPr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　 ＝病気を持った人のうち、その所見がある人の割合</a:t>
            </a:r>
            <a:endParaRPr lang="en-US" altLang="ja-JP"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　　　　 ＝</a:t>
            </a:r>
            <a:r>
              <a:rPr lang="en-US" altLang="ja-JP"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a:t>
            </a:r>
            <a:r>
              <a:rPr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a:t>
            </a:r>
            <a:r>
              <a:rPr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C</a:t>
            </a:r>
            <a:r>
              <a:rPr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endParaRPr lang="en-US" altLang="ja-JP"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2400" b="1" u="sng"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特異度</a:t>
            </a:r>
            <a:r>
              <a:rPr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＝病気を持たない人で、その所見がない人の割合</a:t>
            </a:r>
            <a:endParaRPr lang="en-US" altLang="ja-JP"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　　　　 ＝</a:t>
            </a:r>
            <a:r>
              <a:rPr lang="en-US" altLang="ja-JP"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D/</a:t>
            </a:r>
            <a:r>
              <a:rPr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B</a:t>
            </a:r>
            <a:r>
              <a:rPr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en-US" altLang="ja-JP"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D</a:t>
            </a:r>
            <a:r>
              <a:rPr lang="ja-JP" altLang="en-US"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endParaRPr lang="en-US" altLang="ja-JP" sz="2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34" name="角丸四角形 2"/>
          <p:cNvSpPr/>
          <p:nvPr/>
        </p:nvSpPr>
        <p:spPr>
          <a:xfrm>
            <a:off x="2761167" y="2286000"/>
            <a:ext cx="2261382" cy="2203950"/>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7"/>
          <p:cNvSpPr/>
          <p:nvPr/>
        </p:nvSpPr>
        <p:spPr>
          <a:xfrm>
            <a:off x="763733" y="4556973"/>
            <a:ext cx="893617" cy="488456"/>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6" name="角丸四角形 8"/>
          <p:cNvSpPr/>
          <p:nvPr/>
        </p:nvSpPr>
        <p:spPr>
          <a:xfrm>
            <a:off x="2910999" y="3018523"/>
            <a:ext cx="1759318" cy="488456"/>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日付プレースホルダー 6"/>
          <p:cNvSpPr>
            <a:spLocks noGrp="1"/>
          </p:cNvSpPr>
          <p:nvPr>
            <p:ph type="dt" sz="half" idx="10"/>
          </p:nvPr>
        </p:nvSpPr>
        <p:spPr/>
        <p:txBody>
          <a:bodyPr/>
          <a:lstStyle/>
          <a:p>
            <a:r>
              <a:rPr lang="en-US" altLang="ja-JP" smtClean="0"/>
              <a:t>2021/06/23</a:t>
            </a:r>
            <a:endParaRPr lang="ja-JP" altLang="en-US" dirty="0"/>
          </a:p>
        </p:txBody>
      </p:sp>
      <p:sp>
        <p:nvSpPr>
          <p:cNvPr id="13" name="フッター プレースホルダー 12"/>
          <p:cNvSpPr>
            <a:spLocks noGrp="1"/>
          </p:cNvSpPr>
          <p:nvPr>
            <p:ph type="ftr" sz="quarter" idx="11"/>
          </p:nvPr>
        </p:nvSpPr>
        <p:spPr/>
        <p:txBody>
          <a:bodyPr/>
          <a:lstStyle/>
          <a:p>
            <a:r>
              <a:rPr kumimoji="1" lang="en-US" altLang="ja-JP" smtClean="0"/>
              <a:t>(C) 2021 Masako Kakizaki</a:t>
            </a:r>
            <a:endParaRPr kumimoji="1" lang="ja-JP" altLang="en-US"/>
          </a:p>
        </p:txBody>
      </p:sp>
      <p:sp>
        <p:nvSpPr>
          <p:cNvPr id="37" name="角丸四角形 2"/>
          <p:cNvSpPr/>
          <p:nvPr/>
        </p:nvSpPr>
        <p:spPr>
          <a:xfrm>
            <a:off x="5053190" y="2264735"/>
            <a:ext cx="2166406" cy="2205350"/>
          </a:xfrm>
          <a:prstGeom prst="roundRect">
            <a:avLst/>
          </a:prstGeom>
          <a:noFill/>
          <a:ln w="571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7"/>
          <p:cNvSpPr/>
          <p:nvPr/>
        </p:nvSpPr>
        <p:spPr>
          <a:xfrm>
            <a:off x="772218" y="5275146"/>
            <a:ext cx="1061730" cy="488456"/>
          </a:xfrm>
          <a:prstGeom prst="roundRect">
            <a:avLst/>
          </a:prstGeom>
          <a:noFill/>
          <a:ln w="571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8"/>
          <p:cNvSpPr/>
          <p:nvPr/>
        </p:nvSpPr>
        <p:spPr>
          <a:xfrm>
            <a:off x="5169128" y="3709877"/>
            <a:ext cx="1713243" cy="461336"/>
          </a:xfrm>
          <a:prstGeom prst="roundRect">
            <a:avLst/>
          </a:prstGeom>
          <a:noFill/>
          <a:ln w="571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83055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 y="3836723"/>
            <a:ext cx="9144000" cy="2597727"/>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 y="1527851"/>
            <a:ext cx="9144000" cy="232465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57200" y="554993"/>
            <a:ext cx="8229600" cy="936104"/>
          </a:xfrm>
        </p:spPr>
        <p:txBody>
          <a:bodyPr/>
          <a:lstStyle/>
          <a:p>
            <a:r>
              <a:rPr kumimoji="1" lang="ja-JP" altLang="en-US" dirty="0">
                <a:solidFill>
                  <a:srgbClr val="FF0066"/>
                </a:solidFill>
              </a:rPr>
              <a:t>感度・特異度</a:t>
            </a:r>
          </a:p>
        </p:txBody>
      </p:sp>
      <p:sp>
        <p:nvSpPr>
          <p:cNvPr id="3" name="コンテンツ プレースホルダ 2"/>
          <p:cNvSpPr>
            <a:spLocks noGrp="1"/>
          </p:cNvSpPr>
          <p:nvPr>
            <p:ph idx="1"/>
          </p:nvPr>
        </p:nvSpPr>
        <p:spPr>
          <a:xfrm>
            <a:off x="16870" y="1568158"/>
            <a:ext cx="6848476" cy="4987636"/>
          </a:xfrm>
        </p:spPr>
        <p:txBody>
          <a:bodyPr>
            <a:normAutofit fontScale="62500" lnSpcReduction="20000"/>
          </a:bodyPr>
          <a:lstStyle/>
          <a:p>
            <a:pPr>
              <a:lnSpc>
                <a:spcPct val="120000"/>
              </a:lnSpc>
            </a:pPr>
            <a:r>
              <a:rPr kumimoji="1" lang="ja-JP" altLang="en-US" b="1" u="sng" dirty="0">
                <a:solidFill>
                  <a:srgbClr val="000042"/>
                </a:solidFill>
              </a:rPr>
              <a:t>感度が高い</a:t>
            </a:r>
            <a:endParaRPr kumimoji="1" lang="en-US" altLang="ja-JP" b="1" u="sng" dirty="0">
              <a:solidFill>
                <a:srgbClr val="000042"/>
              </a:solidFill>
            </a:endParaRPr>
          </a:p>
          <a:p>
            <a:pPr lvl="1">
              <a:lnSpc>
                <a:spcPct val="120000"/>
              </a:lnSpc>
            </a:pPr>
            <a:r>
              <a:rPr lang="ja-JP" altLang="en-US" dirty="0">
                <a:solidFill>
                  <a:srgbClr val="000042"/>
                </a:solidFill>
              </a:rPr>
              <a:t>偽陰性が少ない</a:t>
            </a:r>
            <a:endParaRPr lang="en-US" altLang="ja-JP" dirty="0">
              <a:solidFill>
                <a:srgbClr val="000042"/>
              </a:solidFill>
            </a:endParaRPr>
          </a:p>
          <a:p>
            <a:pPr lvl="1">
              <a:lnSpc>
                <a:spcPct val="120000"/>
              </a:lnSpc>
            </a:pPr>
            <a:r>
              <a:rPr lang="ja-JP" altLang="en-US" b="1" dirty="0"/>
              <a:t>疾患がある人を、疾患ありと診断できるか</a:t>
            </a:r>
            <a:endParaRPr lang="en-US" altLang="ja-JP" b="1" dirty="0">
              <a:solidFill>
                <a:srgbClr val="000042"/>
              </a:solidFill>
            </a:endParaRPr>
          </a:p>
          <a:p>
            <a:pPr lvl="1">
              <a:lnSpc>
                <a:spcPct val="120000"/>
              </a:lnSpc>
            </a:pPr>
            <a:r>
              <a:rPr lang="ja-JP" altLang="en-US" dirty="0">
                <a:solidFill>
                  <a:srgbClr val="000042"/>
                </a:solidFill>
              </a:rPr>
              <a:t>検査結果</a:t>
            </a:r>
            <a:r>
              <a:rPr lang="ja-JP" altLang="en-US" b="1" dirty="0">
                <a:solidFill>
                  <a:srgbClr val="000042"/>
                </a:solidFill>
              </a:rPr>
              <a:t>陰性</a:t>
            </a:r>
            <a:r>
              <a:rPr lang="ja-JP" altLang="en-US" dirty="0">
                <a:solidFill>
                  <a:srgbClr val="000042"/>
                </a:solidFill>
              </a:rPr>
              <a:t>の時に威力を発揮し、除外診断に有用</a:t>
            </a:r>
            <a:endParaRPr lang="en-US" altLang="ja-JP" dirty="0">
              <a:solidFill>
                <a:srgbClr val="000042"/>
              </a:solidFill>
            </a:endParaRPr>
          </a:p>
          <a:p>
            <a:pPr lvl="1">
              <a:lnSpc>
                <a:spcPct val="120000"/>
              </a:lnSpc>
            </a:pPr>
            <a:r>
              <a:rPr lang="ja-JP" altLang="en-US" dirty="0">
                <a:solidFill>
                  <a:srgbClr val="000042"/>
                </a:solidFill>
              </a:rPr>
              <a:t>感度が高い検査＝この検査が陰性であればその病気を持っている</a:t>
            </a:r>
            <a:r>
              <a:rPr lang="ja-JP" altLang="en-US" dirty="0"/>
              <a:t>確率</a:t>
            </a:r>
            <a:r>
              <a:rPr lang="ja-JP" altLang="en-US" dirty="0">
                <a:solidFill>
                  <a:srgbClr val="000042"/>
                </a:solidFill>
              </a:rPr>
              <a:t>は非常に小さい！</a:t>
            </a:r>
            <a:endParaRPr lang="en-US" altLang="ja-JP" dirty="0">
              <a:solidFill>
                <a:srgbClr val="000042"/>
              </a:solidFill>
            </a:endParaRPr>
          </a:p>
          <a:p>
            <a:pPr lvl="1">
              <a:lnSpc>
                <a:spcPct val="120000"/>
              </a:lnSpc>
            </a:pPr>
            <a:r>
              <a:rPr lang="ja-JP" altLang="en-US" dirty="0"/>
              <a:t>感度</a:t>
            </a:r>
            <a:r>
              <a:rPr lang="en-US" altLang="ja-JP" dirty="0"/>
              <a:t>99</a:t>
            </a:r>
            <a:r>
              <a:rPr lang="ja-JP" altLang="en-US" dirty="0"/>
              <a:t>％：患者さん</a:t>
            </a:r>
            <a:r>
              <a:rPr lang="en-US" altLang="ja-JP" dirty="0"/>
              <a:t>100</a:t>
            </a:r>
            <a:r>
              <a:rPr lang="ja-JP" altLang="en-US" dirty="0"/>
              <a:t>人を診察すれば、</a:t>
            </a:r>
            <a:r>
              <a:rPr lang="en-US" altLang="ja-JP" dirty="0"/>
              <a:t>99</a:t>
            </a:r>
            <a:r>
              <a:rPr lang="ja-JP" altLang="en-US" dirty="0"/>
              <a:t>人に所見が見られ、疾患があるのに所見が見られない人は</a:t>
            </a:r>
            <a:r>
              <a:rPr lang="ja-JP" altLang="en-US" dirty="0" smtClean="0"/>
              <a:t>１人</a:t>
            </a:r>
            <a:endParaRPr kumimoji="1" lang="en-US" altLang="ja-JP" dirty="0"/>
          </a:p>
          <a:p>
            <a:pPr>
              <a:lnSpc>
                <a:spcPct val="120000"/>
              </a:lnSpc>
            </a:pPr>
            <a:r>
              <a:rPr lang="ja-JP" altLang="en-US" b="1" u="sng" dirty="0">
                <a:solidFill>
                  <a:srgbClr val="000042"/>
                </a:solidFill>
              </a:rPr>
              <a:t>特異度が高い</a:t>
            </a:r>
            <a:endParaRPr lang="en-US" altLang="ja-JP" b="1" u="sng" dirty="0">
              <a:solidFill>
                <a:srgbClr val="000042"/>
              </a:solidFill>
            </a:endParaRPr>
          </a:p>
          <a:p>
            <a:pPr lvl="1">
              <a:lnSpc>
                <a:spcPct val="120000"/>
              </a:lnSpc>
            </a:pPr>
            <a:r>
              <a:rPr lang="ja-JP" altLang="en-US" dirty="0"/>
              <a:t>偽陽性が少ない</a:t>
            </a:r>
            <a:endParaRPr lang="en-US" altLang="ja-JP" dirty="0"/>
          </a:p>
          <a:p>
            <a:pPr lvl="1">
              <a:lnSpc>
                <a:spcPct val="120000"/>
              </a:lnSpc>
            </a:pPr>
            <a:r>
              <a:rPr lang="ja-JP" altLang="en-US" b="1" dirty="0"/>
              <a:t>疾患がない人を、きちんと健康と診断できるか</a:t>
            </a:r>
            <a:endParaRPr lang="en-US" altLang="ja-JP" b="1" dirty="0"/>
          </a:p>
          <a:p>
            <a:pPr lvl="1">
              <a:lnSpc>
                <a:spcPct val="120000"/>
              </a:lnSpc>
            </a:pPr>
            <a:r>
              <a:rPr lang="ja-JP" altLang="en-US" dirty="0"/>
              <a:t>検査結果</a:t>
            </a:r>
            <a:r>
              <a:rPr lang="ja-JP" altLang="en-US" b="1" dirty="0"/>
              <a:t>陽性</a:t>
            </a:r>
            <a:r>
              <a:rPr lang="ja-JP" altLang="en-US" dirty="0"/>
              <a:t>の時に威力を発揮し、確定診断に有用</a:t>
            </a:r>
            <a:endParaRPr lang="en-US" altLang="ja-JP" dirty="0"/>
          </a:p>
          <a:p>
            <a:pPr lvl="1">
              <a:lnSpc>
                <a:spcPct val="120000"/>
              </a:lnSpc>
            </a:pPr>
            <a:r>
              <a:rPr lang="ja-JP" altLang="en-US" dirty="0"/>
              <a:t>特異度が高い検査＝その検査が陽性であればその病気を持っている確率は非常に高い！</a:t>
            </a:r>
            <a:endParaRPr lang="en-US" altLang="ja-JP" dirty="0"/>
          </a:p>
          <a:p>
            <a:pPr lvl="1">
              <a:lnSpc>
                <a:spcPct val="120000"/>
              </a:lnSpc>
            </a:pPr>
            <a:r>
              <a:rPr lang="ja-JP" altLang="en-US" dirty="0"/>
              <a:t>特異度</a:t>
            </a:r>
            <a:r>
              <a:rPr lang="en-US" altLang="ja-JP" dirty="0"/>
              <a:t>99</a:t>
            </a:r>
            <a:r>
              <a:rPr lang="ja-JP" altLang="en-US" dirty="0"/>
              <a:t>％：</a:t>
            </a:r>
            <a:r>
              <a:rPr lang="en-US" altLang="ja-JP" dirty="0"/>
              <a:t>100</a:t>
            </a:r>
            <a:r>
              <a:rPr lang="ja-JP" altLang="en-US" dirty="0"/>
              <a:t>人の健康な人を診察する</a:t>
            </a:r>
            <a:r>
              <a:rPr lang="ja-JP" altLang="en-US" dirty="0" smtClean="0"/>
              <a:t>と</a:t>
            </a:r>
            <a:r>
              <a:rPr lang="en-US" altLang="ja-JP" dirty="0" smtClean="0"/>
              <a:t>99</a:t>
            </a:r>
            <a:r>
              <a:rPr lang="ja-JP" altLang="en-US" dirty="0"/>
              <a:t>人に所見が見られない</a:t>
            </a:r>
          </a:p>
          <a:p>
            <a:pPr>
              <a:lnSpc>
                <a:spcPct val="120000"/>
              </a:lnSpc>
            </a:pPr>
            <a:endParaRPr kumimoji="1" lang="ja-JP" altLang="en-US" dirty="0">
              <a:solidFill>
                <a:srgbClr val="000042"/>
              </a:solidFill>
            </a:endParaRPr>
          </a:p>
        </p:txBody>
      </p:sp>
      <p:graphicFrame>
        <p:nvGraphicFramePr>
          <p:cNvPr id="4" name="コンテンツ プレースホルダー 5"/>
          <p:cNvGraphicFramePr>
            <a:graphicFrameLocks/>
          </p:cNvGraphicFramePr>
          <p:nvPr>
            <p:extLst>
              <p:ext uri="{D42A27DB-BD31-4B8C-83A1-F6EECF244321}">
                <p14:modId xmlns:p14="http://schemas.microsoft.com/office/powerpoint/2010/main" val="64908538"/>
              </p:ext>
            </p:extLst>
          </p:nvPr>
        </p:nvGraphicFramePr>
        <p:xfrm>
          <a:off x="6865346" y="2029947"/>
          <a:ext cx="1840084" cy="1534521"/>
        </p:xfrm>
        <a:graphic>
          <a:graphicData uri="http://schemas.openxmlformats.org/drawingml/2006/table">
            <a:tbl>
              <a:tblPr firstRow="1" bandRow="1">
                <a:tableStyleId>{2D5ABB26-0587-4C30-8999-92F81FD0307C}</a:tableStyleId>
              </a:tblPr>
              <a:tblGrid>
                <a:gridCol w="243820">
                  <a:extLst>
                    <a:ext uri="{9D8B030D-6E8A-4147-A177-3AD203B41FA5}">
                      <a16:colId xmlns:a16="http://schemas.microsoft.com/office/drawing/2014/main" xmlns="" val="20000"/>
                    </a:ext>
                  </a:extLst>
                </a:gridCol>
                <a:gridCol w="208846">
                  <a:extLst>
                    <a:ext uri="{9D8B030D-6E8A-4147-A177-3AD203B41FA5}">
                      <a16:colId xmlns:a16="http://schemas.microsoft.com/office/drawing/2014/main" xmlns="" val="20001"/>
                    </a:ext>
                  </a:extLst>
                </a:gridCol>
                <a:gridCol w="693709">
                  <a:extLst>
                    <a:ext uri="{9D8B030D-6E8A-4147-A177-3AD203B41FA5}">
                      <a16:colId xmlns:a16="http://schemas.microsoft.com/office/drawing/2014/main" xmlns="" val="20002"/>
                    </a:ext>
                  </a:extLst>
                </a:gridCol>
                <a:gridCol w="693709">
                  <a:extLst>
                    <a:ext uri="{9D8B030D-6E8A-4147-A177-3AD203B41FA5}">
                      <a16:colId xmlns:a16="http://schemas.microsoft.com/office/drawing/2014/main" xmlns="" val="20003"/>
                    </a:ext>
                  </a:extLst>
                </a:gridCol>
              </a:tblGrid>
              <a:tr h="417527">
                <a:tc>
                  <a:txBody>
                    <a:bodyPr/>
                    <a:lstStyle/>
                    <a:p>
                      <a:pPr algn="ct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a:txBody>
                    <a:bodyPr/>
                    <a:lstStyle/>
                    <a:p>
                      <a:pPr algn="ct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gridSpan="2">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疾患</a:t>
                      </a:r>
                    </a:p>
                  </a:txBody>
                  <a:tcPr marL="68580" marR="68580" marT="34290" marB="34290" anchor="ctr">
                    <a:lnB w="28575" cap="flat" cmpd="sng" algn="ctr">
                      <a:solidFill>
                        <a:srgbClr val="002060"/>
                      </a:solidFill>
                      <a:prstDash val="solid"/>
                      <a:round/>
                      <a:headEnd type="none" w="med" len="med"/>
                      <a:tailEnd type="none" w="med" len="med"/>
                    </a:lnB>
                  </a:tcPr>
                </a:tc>
                <a:tc hMerge="1">
                  <a:txBody>
                    <a:bodyPr/>
                    <a:lstStyle/>
                    <a:p>
                      <a:endParaRPr kumimoji="1" lang="ja-JP" altLang="en-US" dirty="0"/>
                    </a:p>
                  </a:txBody>
                  <a:tcPr/>
                </a:tc>
                <a:extLst>
                  <a:ext uri="{0D108BD9-81ED-4DB2-BD59-A6C34878D82A}">
                    <a16:rowId xmlns:a16="http://schemas.microsoft.com/office/drawing/2014/main" xmlns="" val="10000"/>
                  </a:ext>
                </a:extLst>
              </a:tr>
              <a:tr h="281940">
                <a:tc>
                  <a:txBody>
                    <a:bodyPr/>
                    <a:lstStyle/>
                    <a:p>
                      <a:pPr algn="ct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a:txBody>
                    <a:bodyPr/>
                    <a:lstStyle/>
                    <a:p>
                      <a:pPr algn="ct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R w="28575" cap="flat" cmpd="sng" algn="ctr">
                      <a:solidFill>
                        <a:srgbClr val="002060"/>
                      </a:solidFill>
                      <a:prstDash val="solid"/>
                      <a:round/>
                      <a:headEnd type="none" w="med" len="med"/>
                      <a:tailEnd type="none" w="med" len="med"/>
                    </a:lnR>
                    <a:lnB w="28575" cap="flat" cmpd="sng" algn="ctr">
                      <a:solidFill>
                        <a:srgbClr val="002060"/>
                      </a:solidFill>
                      <a:prstDash val="solid"/>
                      <a:round/>
                      <a:headEnd type="none" w="med" len="med"/>
                      <a:tailEnd type="none" w="med" len="med"/>
                    </a:lnB>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あり</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なし</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17527">
                <a:tc rowSpan="2">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検査</a:t>
                      </a:r>
                    </a:p>
                  </a:txBody>
                  <a:tcPr marL="68580" marR="68580" marT="34290" marB="34290" anchor="ctr">
                    <a:lnR w="28575" cap="flat" cmpd="sng" algn="ctr">
                      <a:solidFill>
                        <a:srgbClr val="002060"/>
                      </a:solidFill>
                      <a:prstDash val="solid"/>
                      <a:round/>
                      <a:headEnd type="none" w="med" len="med"/>
                      <a:tailEnd type="none" w="med" len="med"/>
                    </a:lnR>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tc>
                  <a:txBody>
                    <a:bodyPr/>
                    <a:lstStyle/>
                    <a:p>
                      <a:pPr algn="ctr"/>
                      <a:r>
                        <a:rPr kumimoji="1" lang="en-US" altLang="ja-JP"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a:t>
                      </a: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kumimoji="1" lang="en-US" altLang="ja-JP"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B</a:t>
                      </a: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2"/>
                  </a:ext>
                </a:extLst>
              </a:tr>
              <a:tr h="417527">
                <a:tc vMerge="1">
                  <a:txBody>
                    <a:bodyPr/>
                    <a:lstStyle/>
                    <a:p>
                      <a:endParaRPr kumimoji="1" lang="ja-JP" altLang="en-US" dirty="0"/>
                    </a:p>
                  </a:txBody>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tc>
                  <a:txBody>
                    <a:bodyPr/>
                    <a:lstStyle/>
                    <a:p>
                      <a:pPr algn="ctr"/>
                      <a:r>
                        <a:rPr kumimoji="1" lang="en-US" altLang="ja-JP"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EBFF"/>
                    </a:solidFill>
                  </a:tcPr>
                </a:tc>
                <a:tc>
                  <a:txBody>
                    <a:bodyPr/>
                    <a:lstStyle/>
                    <a:p>
                      <a:pPr algn="ctr"/>
                      <a:r>
                        <a:rPr kumimoji="1" lang="en-US" altLang="ja-JP"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D</a:t>
                      </a: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FFCC"/>
                    </a:solidFill>
                  </a:tcPr>
                </a:tc>
                <a:extLst>
                  <a:ext uri="{0D108BD9-81ED-4DB2-BD59-A6C34878D82A}">
                    <a16:rowId xmlns:a16="http://schemas.microsoft.com/office/drawing/2014/main" xmlns="" val="10003"/>
                  </a:ext>
                </a:extLst>
              </a:tr>
            </a:tbl>
          </a:graphicData>
        </a:graphic>
      </p:graphicFrame>
      <p:graphicFrame>
        <p:nvGraphicFramePr>
          <p:cNvPr id="5" name="コンテンツ プレースホルダー 5"/>
          <p:cNvGraphicFramePr>
            <a:graphicFrameLocks/>
          </p:cNvGraphicFramePr>
          <p:nvPr>
            <p:extLst>
              <p:ext uri="{D42A27DB-BD31-4B8C-83A1-F6EECF244321}">
                <p14:modId xmlns:p14="http://schemas.microsoft.com/office/powerpoint/2010/main" val="271438583"/>
              </p:ext>
            </p:extLst>
          </p:nvPr>
        </p:nvGraphicFramePr>
        <p:xfrm>
          <a:off x="6944800" y="4789152"/>
          <a:ext cx="1840084" cy="1534521"/>
        </p:xfrm>
        <a:graphic>
          <a:graphicData uri="http://schemas.openxmlformats.org/drawingml/2006/table">
            <a:tbl>
              <a:tblPr firstRow="1" bandRow="1">
                <a:tableStyleId>{2D5ABB26-0587-4C30-8999-92F81FD0307C}</a:tableStyleId>
              </a:tblPr>
              <a:tblGrid>
                <a:gridCol w="243820">
                  <a:extLst>
                    <a:ext uri="{9D8B030D-6E8A-4147-A177-3AD203B41FA5}">
                      <a16:colId xmlns:a16="http://schemas.microsoft.com/office/drawing/2014/main" xmlns="" val="20000"/>
                    </a:ext>
                  </a:extLst>
                </a:gridCol>
                <a:gridCol w="208846">
                  <a:extLst>
                    <a:ext uri="{9D8B030D-6E8A-4147-A177-3AD203B41FA5}">
                      <a16:colId xmlns:a16="http://schemas.microsoft.com/office/drawing/2014/main" xmlns="" val="20001"/>
                    </a:ext>
                  </a:extLst>
                </a:gridCol>
                <a:gridCol w="693709">
                  <a:extLst>
                    <a:ext uri="{9D8B030D-6E8A-4147-A177-3AD203B41FA5}">
                      <a16:colId xmlns:a16="http://schemas.microsoft.com/office/drawing/2014/main" xmlns="" val="20002"/>
                    </a:ext>
                  </a:extLst>
                </a:gridCol>
                <a:gridCol w="693709">
                  <a:extLst>
                    <a:ext uri="{9D8B030D-6E8A-4147-A177-3AD203B41FA5}">
                      <a16:colId xmlns:a16="http://schemas.microsoft.com/office/drawing/2014/main" xmlns="" val="20003"/>
                    </a:ext>
                  </a:extLst>
                </a:gridCol>
              </a:tblGrid>
              <a:tr h="417527">
                <a:tc>
                  <a:txBody>
                    <a:bodyPr/>
                    <a:lstStyle/>
                    <a:p>
                      <a:pPr algn="ct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a:txBody>
                    <a:bodyPr/>
                    <a:lstStyle/>
                    <a:p>
                      <a:pPr algn="ct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gridSpan="2">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疾患</a:t>
                      </a:r>
                    </a:p>
                  </a:txBody>
                  <a:tcPr marL="68580" marR="68580" marT="34290" marB="34290" anchor="ctr">
                    <a:lnB w="28575" cap="flat" cmpd="sng" algn="ctr">
                      <a:solidFill>
                        <a:srgbClr val="002060"/>
                      </a:solidFill>
                      <a:prstDash val="solid"/>
                      <a:round/>
                      <a:headEnd type="none" w="med" len="med"/>
                      <a:tailEnd type="none" w="med" len="med"/>
                    </a:lnB>
                  </a:tcPr>
                </a:tc>
                <a:tc hMerge="1">
                  <a:txBody>
                    <a:bodyPr/>
                    <a:lstStyle/>
                    <a:p>
                      <a:endParaRPr kumimoji="1" lang="ja-JP" altLang="en-US" dirty="0"/>
                    </a:p>
                  </a:txBody>
                  <a:tcPr/>
                </a:tc>
                <a:extLst>
                  <a:ext uri="{0D108BD9-81ED-4DB2-BD59-A6C34878D82A}">
                    <a16:rowId xmlns:a16="http://schemas.microsoft.com/office/drawing/2014/main" xmlns="" val="10000"/>
                  </a:ext>
                </a:extLst>
              </a:tr>
              <a:tr h="281940">
                <a:tc>
                  <a:txBody>
                    <a:bodyPr/>
                    <a:lstStyle/>
                    <a:p>
                      <a:pPr algn="ct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tc>
                <a:tc>
                  <a:txBody>
                    <a:bodyPr/>
                    <a:lstStyle/>
                    <a:p>
                      <a:pPr algn="ct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R w="28575" cap="flat" cmpd="sng" algn="ctr">
                      <a:solidFill>
                        <a:srgbClr val="002060"/>
                      </a:solidFill>
                      <a:prstDash val="solid"/>
                      <a:round/>
                      <a:headEnd type="none" w="med" len="med"/>
                      <a:tailEnd type="none" w="med" len="med"/>
                    </a:lnR>
                    <a:lnB w="28575" cap="flat" cmpd="sng" algn="ctr">
                      <a:solidFill>
                        <a:srgbClr val="002060"/>
                      </a:solidFill>
                      <a:prstDash val="solid"/>
                      <a:round/>
                      <a:headEnd type="none" w="med" len="med"/>
                      <a:tailEnd type="none" w="med" len="med"/>
                    </a:lnB>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あり</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なし</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17527">
                <a:tc rowSpan="2">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検査</a:t>
                      </a:r>
                    </a:p>
                  </a:txBody>
                  <a:tcPr marL="68580" marR="68580" marT="34290" marB="34290" anchor="ctr">
                    <a:lnR w="28575" cap="flat" cmpd="sng" algn="ctr">
                      <a:solidFill>
                        <a:srgbClr val="002060"/>
                      </a:solidFill>
                      <a:prstDash val="solid"/>
                      <a:round/>
                      <a:headEnd type="none" w="med" len="med"/>
                      <a:tailEnd type="none" w="med" len="med"/>
                    </a:lnR>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tc>
                  <a:txBody>
                    <a:bodyPr/>
                    <a:lstStyle/>
                    <a:p>
                      <a:pPr algn="ctr"/>
                      <a:r>
                        <a:rPr kumimoji="1" lang="en-US" altLang="ja-JP"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a:t>
                      </a: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0</a:t>
                      </a: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2"/>
                  </a:ext>
                </a:extLst>
              </a:tr>
              <a:tr h="417527">
                <a:tc vMerge="1">
                  <a:txBody>
                    <a:bodyPr/>
                    <a:lstStyle/>
                    <a:p>
                      <a:endParaRPr kumimoji="1" lang="ja-JP" altLang="en-US" dirty="0"/>
                    </a:p>
                  </a:txBody>
                  <a:tcPr/>
                </a:tc>
                <a:tc>
                  <a:txBody>
                    <a:bodyPr/>
                    <a:lstStyle/>
                    <a:p>
                      <a:pPr algn="ctr"/>
                      <a:r>
                        <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a:t>
                      </a: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chemeClr val="bg1"/>
                    </a:solidFill>
                  </a:tcPr>
                </a:tc>
                <a:tc>
                  <a:txBody>
                    <a:bodyPr/>
                    <a:lstStyle/>
                    <a:p>
                      <a:pPr algn="ctr"/>
                      <a:r>
                        <a:rPr kumimoji="1" lang="en-US" altLang="ja-JP"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C</a:t>
                      </a: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EBFF"/>
                    </a:solidFill>
                  </a:tcPr>
                </a:tc>
                <a:tc>
                  <a:txBody>
                    <a:bodyPr/>
                    <a:lstStyle/>
                    <a:p>
                      <a:pPr algn="ctr"/>
                      <a:r>
                        <a:rPr kumimoji="1" lang="en-US" altLang="ja-JP"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rPr>
                        <a:t>D</a:t>
                      </a:r>
                      <a:endParaRPr kumimoji="1" lang="ja-JP" altLang="en-US" sz="1400" dirty="0">
                        <a:solidFill>
                          <a:srgbClr val="000042"/>
                        </a:solidFill>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8580" marR="68580" marT="34290" marB="3429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FFCC"/>
                    </a:solidFill>
                  </a:tcPr>
                </a:tc>
                <a:extLst>
                  <a:ext uri="{0D108BD9-81ED-4DB2-BD59-A6C34878D82A}">
                    <a16:rowId xmlns:a16="http://schemas.microsoft.com/office/drawing/2014/main" xmlns="" val="10003"/>
                  </a:ext>
                </a:extLst>
              </a:tr>
            </a:tbl>
          </a:graphicData>
        </a:graphic>
      </p:graphicFrame>
      <p:sp>
        <p:nvSpPr>
          <p:cNvPr id="11" name="日付プレースホルダー 10"/>
          <p:cNvSpPr>
            <a:spLocks noGrp="1"/>
          </p:cNvSpPr>
          <p:nvPr>
            <p:ph type="dt" sz="half" idx="10"/>
          </p:nvPr>
        </p:nvSpPr>
        <p:spPr/>
        <p:txBody>
          <a:bodyPr/>
          <a:lstStyle/>
          <a:p>
            <a:r>
              <a:rPr lang="en-US" altLang="ja-JP" smtClean="0"/>
              <a:t>2021/06/23</a:t>
            </a:r>
            <a:endParaRPr lang="ja-JP" altLang="en-US" dirty="0"/>
          </a:p>
        </p:txBody>
      </p:sp>
      <p:sp>
        <p:nvSpPr>
          <p:cNvPr id="12" name="フッター プレースホルダー 11"/>
          <p:cNvSpPr>
            <a:spLocks noGrp="1"/>
          </p:cNvSpPr>
          <p:nvPr>
            <p:ph type="ftr" sz="quarter" idx="11"/>
          </p:nvPr>
        </p:nvSpPr>
        <p:spPr/>
        <p:txBody>
          <a:bodyPr/>
          <a:lstStyle/>
          <a:p>
            <a:r>
              <a:rPr kumimoji="1" lang="en-US" altLang="ja-JP" smtClean="0"/>
              <a:t>(C) 2021 Masako Kakizaki</a:t>
            </a:r>
            <a:endParaRPr kumimoji="1" lang="ja-JP" altLang="en-US"/>
          </a:p>
        </p:txBody>
      </p:sp>
      <p:sp>
        <p:nvSpPr>
          <p:cNvPr id="17" name="角丸四角形吹き出し 16"/>
          <p:cNvSpPr/>
          <p:nvPr/>
        </p:nvSpPr>
        <p:spPr>
          <a:xfrm>
            <a:off x="5972174" y="150616"/>
            <a:ext cx="3028951" cy="1013165"/>
          </a:xfrm>
          <a:prstGeom prst="wedgeRoundRectCallout">
            <a:avLst>
              <a:gd name="adj1" fmla="val -33887"/>
              <a:gd name="adj2" fmla="val 66176"/>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新型コロナウイルスの</a:t>
            </a:r>
            <a:r>
              <a:rPr kumimoji="1" lang="en-US" altLang="ja-JP" sz="1200" dirty="0" smtClean="0">
                <a:solidFill>
                  <a:srgbClr val="000046"/>
                </a:solidFill>
                <a:latin typeface="BIZ UDPゴシック" panose="020B0400000000000000" pitchFamily="50" charset="-128"/>
                <a:ea typeface="BIZ UDPゴシック" panose="020B0400000000000000" pitchFamily="50" charset="-128"/>
              </a:rPr>
              <a:t>PCR</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検査は、</a:t>
            </a:r>
            <a:endParaRPr kumimoji="1" lang="en-US" altLang="ja-JP" sz="1200"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感度が</a:t>
            </a:r>
            <a:r>
              <a:rPr kumimoji="1" lang="en-US" altLang="ja-JP" sz="1200" dirty="0" smtClean="0">
                <a:solidFill>
                  <a:srgbClr val="000046"/>
                </a:solidFill>
                <a:latin typeface="BIZ UDPゴシック" panose="020B0400000000000000" pitchFamily="50" charset="-128"/>
                <a:ea typeface="BIZ UDPゴシック" panose="020B0400000000000000" pitchFamily="50" charset="-128"/>
              </a:rPr>
              <a:t>30-70</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％程度、</a:t>
            </a:r>
            <a:endParaRPr kumimoji="1" lang="en-US" altLang="ja-JP" sz="1200"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特異度がほぼ</a:t>
            </a:r>
            <a:r>
              <a:rPr kumimoji="1" lang="en-US" altLang="ja-JP" sz="1200" dirty="0" smtClean="0">
                <a:solidFill>
                  <a:srgbClr val="000046"/>
                </a:solidFill>
                <a:latin typeface="BIZ UDPゴシック" panose="020B0400000000000000" pitchFamily="50" charset="-128"/>
                <a:ea typeface="BIZ UDPゴシック" panose="020B0400000000000000" pitchFamily="50" charset="-128"/>
              </a:rPr>
              <a:t>100</a:t>
            </a: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％といわれています。</a:t>
            </a:r>
            <a:endParaRPr kumimoji="1" lang="en-US" altLang="ja-JP" sz="1200"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つまり下の資料で言うと、</a:t>
            </a:r>
            <a:endParaRPr kumimoji="1" lang="en-US" altLang="ja-JP" sz="1200"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rgbClr val="000046"/>
                </a:solidFill>
                <a:latin typeface="BIZ UDPゴシック" panose="020B0400000000000000" pitchFamily="50" charset="-128"/>
                <a:ea typeface="BIZ UDPゴシック" panose="020B0400000000000000" pitchFamily="50" charset="-128"/>
              </a:rPr>
              <a:t>特異度が高いパターンです。</a:t>
            </a:r>
            <a:endParaRPr kumimoji="1" lang="ja-JP" altLang="en-US" sz="1200" dirty="0">
              <a:solidFill>
                <a:srgbClr val="000046"/>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983245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1" name="表 160"/>
          <p:cNvGraphicFramePr>
            <a:graphicFrameLocks noGrp="1"/>
          </p:cNvGraphicFramePr>
          <p:nvPr>
            <p:extLst>
              <p:ext uri="{D42A27DB-BD31-4B8C-83A1-F6EECF244321}">
                <p14:modId xmlns:p14="http://schemas.microsoft.com/office/powerpoint/2010/main" val="2004951421"/>
              </p:ext>
            </p:extLst>
          </p:nvPr>
        </p:nvGraphicFramePr>
        <p:xfrm>
          <a:off x="1959393" y="1738521"/>
          <a:ext cx="4998360" cy="4055518"/>
        </p:xfrm>
        <a:graphic>
          <a:graphicData uri="http://schemas.openxmlformats.org/drawingml/2006/table">
            <a:tbl>
              <a:tblPr firstRow="1" bandRow="1">
                <a:tableStyleId>{2D5ABB26-0587-4C30-8999-92F81FD0307C}</a:tableStyleId>
              </a:tblPr>
              <a:tblGrid>
                <a:gridCol w="726082">
                  <a:extLst>
                    <a:ext uri="{9D8B030D-6E8A-4147-A177-3AD203B41FA5}">
                      <a16:colId xmlns:a16="http://schemas.microsoft.com/office/drawing/2014/main" xmlns="" val="2209539070"/>
                    </a:ext>
                  </a:extLst>
                </a:gridCol>
                <a:gridCol w="2128348">
                  <a:extLst>
                    <a:ext uri="{9D8B030D-6E8A-4147-A177-3AD203B41FA5}">
                      <a16:colId xmlns:a16="http://schemas.microsoft.com/office/drawing/2014/main" xmlns="" val="1210950021"/>
                    </a:ext>
                  </a:extLst>
                </a:gridCol>
                <a:gridCol w="2143930">
                  <a:extLst>
                    <a:ext uri="{9D8B030D-6E8A-4147-A177-3AD203B41FA5}">
                      <a16:colId xmlns:a16="http://schemas.microsoft.com/office/drawing/2014/main" xmlns="" val="5783154"/>
                    </a:ext>
                  </a:extLst>
                </a:gridCol>
              </a:tblGrid>
              <a:tr h="805174">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疾患あり</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solidFill>
                        <a:srgbClr val="000046"/>
                      </a:solidFill>
                      <a:prstDash val="dash"/>
                      <a:round/>
                      <a:headEnd type="none" w="med" len="med"/>
                      <a:tailEnd type="none" w="med" len="med"/>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疾患なし</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R>
                      <a:noFill/>
                    </a:lnR>
                    <a:lnT>
                      <a:noFill/>
                    </a:lnT>
                    <a:lnB w="38100" cap="flat" cmpd="sng" algn="ctr">
                      <a:no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20352909"/>
                  </a:ext>
                </a:extLst>
              </a:tr>
              <a:tr h="1625172">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検査</a:t>
                      </a:r>
                      <a:endParaRPr kumimoji="1" lang="en-US" altLang="ja-JP"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noFill/>
                      <a:prstDash val="dash"/>
                      <a:round/>
                      <a:headEnd type="none" w="med" len="med"/>
                      <a:tailEnd type="none" w="med" len="med"/>
                    </a:lnL>
                    <a:lnR w="38100" cap="flat" cmpd="sng" algn="ctr">
                      <a:solidFill>
                        <a:srgbClr val="000046"/>
                      </a:solidFill>
                      <a:prstDash val="dash"/>
                      <a:round/>
                      <a:headEnd type="none" w="med" len="med"/>
                      <a:tailEnd type="none" w="med" len="med"/>
                    </a:lnR>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solidFill>
                      <a:schemeClr val="accent1">
                        <a:lumMod val="20000"/>
                        <a:lumOff val="80000"/>
                      </a:schemeClr>
                    </a:solid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T w="38100" cap="flat" cmpd="sng" algn="ctr">
                      <a:noFill/>
                      <a:prstDash val="dash"/>
                      <a:round/>
                      <a:headEnd type="none" w="med" len="med"/>
                      <a:tailEnd type="none" w="med" len="med"/>
                    </a:lnT>
                    <a:lnB w="38100" cap="flat" cmpd="sng" algn="ctr">
                      <a:solidFill>
                        <a:srgbClr val="000046"/>
                      </a:solidFill>
                      <a:prstDash val="dash"/>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3497905135"/>
                  </a:ext>
                </a:extLst>
              </a:tr>
              <a:tr h="1625172">
                <a:tc>
                  <a:txBody>
                    <a:bodyPr/>
                    <a:lstStyle/>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検査</a:t>
                      </a:r>
                      <a:endParaRPr kumimoji="1" lang="en-US" altLang="ja-JP" dirty="0" smtClean="0">
                        <a:solidFill>
                          <a:srgbClr val="000046"/>
                        </a:solidFill>
                        <a:latin typeface="BIZ UDPゴシック" panose="020B0400000000000000" pitchFamily="50" charset="-128"/>
                        <a:ea typeface="BIZ UDPゴシック" panose="020B0400000000000000" pitchFamily="50" charset="-128"/>
                      </a:endParaRPr>
                    </a:p>
                    <a:p>
                      <a:pPr algn="ctr"/>
                      <a:r>
                        <a:rPr kumimoji="1" lang="ja-JP" altLang="en-US" dirty="0" smtClean="0">
                          <a:solidFill>
                            <a:srgbClr val="000046"/>
                          </a:solidFill>
                          <a:latin typeface="BIZ UDPゴシック" panose="020B0400000000000000" pitchFamily="50" charset="-128"/>
                          <a:ea typeface="BIZ UDPゴシック" panose="020B0400000000000000" pitchFamily="50" charset="-128"/>
                        </a:rPr>
                        <a:t>－</a:t>
                      </a: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a:noFill/>
                    </a:lnL>
                    <a:lnR w="38100" cap="flat" cmpd="sng" algn="ctr">
                      <a:noFill/>
                      <a:prstDash val="dash"/>
                      <a:round/>
                      <a:headEnd type="none" w="med" len="med"/>
                      <a:tailEnd type="none" w="med" len="med"/>
                    </a:lnR>
                    <a:lnT w="38100" cap="flat" cmpd="sng" algn="ctr">
                      <a:solidFill>
                        <a:srgbClr val="000046"/>
                      </a:solidFill>
                      <a:prstDash val="dash"/>
                      <a:round/>
                      <a:headEnd type="none" w="med" len="med"/>
                      <a:tailEnd type="none" w="med" len="med"/>
                    </a:lnT>
                    <a:lnB>
                      <a:noFill/>
                    </a:lnB>
                    <a:lnTlToBr w="12700" cmpd="sng">
                      <a:noFill/>
                      <a:prstDash val="solid"/>
                    </a:lnTlToBr>
                    <a:lnBlToTr w="12700" cmpd="sng">
                      <a:noFill/>
                      <a:prstDash val="solid"/>
                    </a:lnBlToTr>
                    <a:no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noFill/>
                      <a:prstDash val="dash"/>
                      <a:round/>
                      <a:headEnd type="none" w="med" len="med"/>
                      <a:tailEnd type="none" w="med" len="med"/>
                    </a:lnL>
                    <a:lnR w="38100" cap="flat" cmpd="sng" algn="ctr">
                      <a:solidFill>
                        <a:srgbClr val="000046"/>
                      </a:solidFill>
                      <a:prstDash val="dash"/>
                      <a:round/>
                      <a:headEnd type="none" w="med" len="med"/>
                      <a:tailEnd type="none" w="med" len="med"/>
                    </a:lnR>
                    <a:lnT w="38100" cap="flat" cmpd="sng" algn="ctr">
                      <a:solidFill>
                        <a:srgbClr val="000046"/>
                      </a:solidFill>
                      <a:prstDash val="dash"/>
                      <a:round/>
                      <a:headEnd type="none" w="med" len="med"/>
                      <a:tailEnd type="none" w="med" len="med"/>
                    </a:lnT>
                    <a:solidFill>
                      <a:srgbClr val="FFEBFF"/>
                    </a:solidFill>
                  </a:tcPr>
                </a:tc>
                <a:tc>
                  <a:txBody>
                    <a:bodyPr/>
                    <a:lstStyle/>
                    <a:p>
                      <a:pPr algn="ctr"/>
                      <a:endParaRPr kumimoji="1" lang="ja-JP" altLang="en-US" dirty="0">
                        <a:solidFill>
                          <a:srgbClr val="000046"/>
                        </a:solidFill>
                        <a:latin typeface="BIZ UDPゴシック" panose="020B0400000000000000" pitchFamily="50" charset="-128"/>
                        <a:ea typeface="BIZ UDPゴシック" panose="020B0400000000000000" pitchFamily="50" charset="-128"/>
                      </a:endParaRPr>
                    </a:p>
                  </a:txBody>
                  <a:tcPr anchor="ctr">
                    <a:lnL w="38100" cap="flat" cmpd="sng" algn="ctr">
                      <a:solidFill>
                        <a:srgbClr val="000046"/>
                      </a:solidFill>
                      <a:prstDash val="dash"/>
                      <a:round/>
                      <a:headEnd type="none" w="med" len="med"/>
                      <a:tailEnd type="none" w="med" len="med"/>
                    </a:lnL>
                    <a:lnT w="38100" cap="flat" cmpd="sng" algn="ctr">
                      <a:solidFill>
                        <a:srgbClr val="000046"/>
                      </a:solidFill>
                      <a:prstDash val="dash"/>
                      <a:round/>
                      <a:headEnd type="none" w="med" len="med"/>
                      <a:tailEnd type="none" w="med" len="med"/>
                    </a:lnT>
                    <a:solidFill>
                      <a:schemeClr val="accent4">
                        <a:lumMod val="20000"/>
                        <a:lumOff val="80000"/>
                      </a:schemeClr>
                    </a:solidFill>
                  </a:tcPr>
                </a:tc>
                <a:extLst>
                  <a:ext uri="{0D108BD9-81ED-4DB2-BD59-A6C34878D82A}">
                    <a16:rowId xmlns:a16="http://schemas.microsoft.com/office/drawing/2014/main" xmlns="" val="4239960887"/>
                  </a:ext>
                </a:extLst>
              </a:tr>
            </a:tbl>
          </a:graphicData>
        </a:graphic>
      </p:graphicFrame>
      <p:sp>
        <p:nvSpPr>
          <p:cNvPr id="2" name="タイトル 1"/>
          <p:cNvSpPr>
            <a:spLocks noGrp="1"/>
          </p:cNvSpPr>
          <p:nvPr>
            <p:ph type="title"/>
          </p:nvPr>
        </p:nvSpPr>
        <p:spPr/>
        <p:txBody>
          <a:bodyPr/>
          <a:lstStyle/>
          <a:p>
            <a:r>
              <a:rPr kumimoji="1" lang="ja-JP" altLang="en-US" dirty="0" smtClean="0"/>
              <a:t>感度が高い検査のイメージ①</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2021/06/23</a:t>
            </a:r>
            <a:endParaRPr lang="ja-JP" altLang="en-US" dirty="0"/>
          </a:p>
        </p:txBody>
      </p:sp>
      <p:sp>
        <p:nvSpPr>
          <p:cNvPr id="5" name="フッター プレースホルダー 4"/>
          <p:cNvSpPr>
            <a:spLocks noGrp="1"/>
          </p:cNvSpPr>
          <p:nvPr>
            <p:ph type="ftr" sz="quarter" idx="11"/>
          </p:nvPr>
        </p:nvSpPr>
        <p:spPr/>
        <p:txBody>
          <a:bodyPr/>
          <a:lstStyle/>
          <a:p>
            <a:r>
              <a:rPr kumimoji="1" lang="en-US" altLang="ja-JP" smtClean="0"/>
              <a:t>(C) 2021 Masako Kakizaki</a:t>
            </a:r>
            <a:endParaRPr kumimoji="1" lang="ja-JP" altLang="en-US"/>
          </a:p>
        </p:txBody>
      </p:sp>
      <p:grpSp>
        <p:nvGrpSpPr>
          <p:cNvPr id="58" name="グループ化 57"/>
          <p:cNvGrpSpPr/>
          <p:nvPr/>
        </p:nvGrpSpPr>
        <p:grpSpPr>
          <a:xfrm>
            <a:off x="5385437" y="4914663"/>
            <a:ext cx="288032" cy="288577"/>
            <a:chOff x="1903228" y="1137684"/>
            <a:chExt cx="2160000" cy="2160000"/>
          </a:xfrm>
        </p:grpSpPr>
        <p:sp>
          <p:nvSpPr>
            <p:cNvPr id="59" name="楕円 5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楕円 5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楕円 6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アーチ 6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3" name="グループ化 62"/>
          <p:cNvGrpSpPr/>
          <p:nvPr/>
        </p:nvGrpSpPr>
        <p:grpSpPr>
          <a:xfrm>
            <a:off x="5292847" y="3323095"/>
            <a:ext cx="288032" cy="288577"/>
            <a:chOff x="1903228" y="1137684"/>
            <a:chExt cx="2160000" cy="2160000"/>
          </a:xfrm>
        </p:grpSpPr>
        <p:sp>
          <p:nvSpPr>
            <p:cNvPr id="64" name="楕円 63"/>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楕円 6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楕円 6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アーチ 6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13" name="グループ化 112"/>
          <p:cNvGrpSpPr/>
          <p:nvPr/>
        </p:nvGrpSpPr>
        <p:grpSpPr>
          <a:xfrm>
            <a:off x="5827018" y="3182579"/>
            <a:ext cx="288032" cy="288577"/>
            <a:chOff x="1903228" y="1137684"/>
            <a:chExt cx="2160000" cy="2160000"/>
          </a:xfrm>
        </p:grpSpPr>
        <p:sp>
          <p:nvSpPr>
            <p:cNvPr id="114" name="楕円 113"/>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楕円 11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楕円 11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アーチ 11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18" name="グループ化 117"/>
          <p:cNvGrpSpPr/>
          <p:nvPr/>
        </p:nvGrpSpPr>
        <p:grpSpPr>
          <a:xfrm>
            <a:off x="5480473" y="2909565"/>
            <a:ext cx="288032" cy="288577"/>
            <a:chOff x="1903228" y="1137684"/>
            <a:chExt cx="2160000" cy="2160000"/>
          </a:xfrm>
        </p:grpSpPr>
        <p:sp>
          <p:nvSpPr>
            <p:cNvPr id="119" name="楕円 118"/>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楕円 11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楕円 12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アーチ 12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23" name="グループ化 122"/>
          <p:cNvGrpSpPr/>
          <p:nvPr/>
        </p:nvGrpSpPr>
        <p:grpSpPr>
          <a:xfrm>
            <a:off x="5656024" y="3547627"/>
            <a:ext cx="288032" cy="288577"/>
            <a:chOff x="1903228" y="1137684"/>
            <a:chExt cx="2160000" cy="2160000"/>
          </a:xfrm>
        </p:grpSpPr>
        <p:sp>
          <p:nvSpPr>
            <p:cNvPr id="124" name="楕円 123"/>
            <p:cNvSpPr/>
            <p:nvPr/>
          </p:nvSpPr>
          <p:spPr>
            <a:xfrm>
              <a:off x="1903228" y="1137684"/>
              <a:ext cx="2160000" cy="2160000"/>
            </a:xfrm>
            <a:prstGeom prst="ellipse">
              <a:avLst/>
            </a:prstGeom>
            <a:solidFill>
              <a:schemeClr val="accent6">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楕円 12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楕円 12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アーチ 12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33" name="グループ化 132"/>
          <p:cNvGrpSpPr/>
          <p:nvPr/>
        </p:nvGrpSpPr>
        <p:grpSpPr>
          <a:xfrm>
            <a:off x="5607922" y="4543157"/>
            <a:ext cx="288032" cy="288577"/>
            <a:chOff x="1903228" y="1137684"/>
            <a:chExt cx="2160000" cy="2160000"/>
          </a:xfrm>
        </p:grpSpPr>
        <p:sp>
          <p:nvSpPr>
            <p:cNvPr id="134" name="楕円 13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楕円 13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楕円 13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アーチ 13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38" name="グループ化 137"/>
          <p:cNvGrpSpPr/>
          <p:nvPr/>
        </p:nvGrpSpPr>
        <p:grpSpPr>
          <a:xfrm>
            <a:off x="5134208" y="4676387"/>
            <a:ext cx="288032" cy="288577"/>
            <a:chOff x="1903228" y="1137684"/>
            <a:chExt cx="2160000" cy="2160000"/>
          </a:xfrm>
        </p:grpSpPr>
        <p:sp>
          <p:nvSpPr>
            <p:cNvPr id="139" name="楕円 13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楕円 13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楕円 14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アーチ 14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43" name="グループ化 142"/>
          <p:cNvGrpSpPr/>
          <p:nvPr/>
        </p:nvGrpSpPr>
        <p:grpSpPr>
          <a:xfrm>
            <a:off x="5329943" y="4352244"/>
            <a:ext cx="288032" cy="288577"/>
            <a:chOff x="1903228" y="1137684"/>
            <a:chExt cx="2160000" cy="2160000"/>
          </a:xfrm>
        </p:grpSpPr>
        <p:sp>
          <p:nvSpPr>
            <p:cNvPr id="144" name="楕円 14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楕円 14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楕円 14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アーチ 14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48" name="グループ化 147"/>
          <p:cNvGrpSpPr/>
          <p:nvPr/>
        </p:nvGrpSpPr>
        <p:grpSpPr>
          <a:xfrm>
            <a:off x="5927773" y="4993372"/>
            <a:ext cx="288032" cy="288577"/>
            <a:chOff x="1903228" y="1137684"/>
            <a:chExt cx="2160000" cy="2160000"/>
          </a:xfrm>
        </p:grpSpPr>
        <p:sp>
          <p:nvSpPr>
            <p:cNvPr id="149" name="楕円 148"/>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楕円 149"/>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楕円 150"/>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アーチ 151"/>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53" name="グループ化 152"/>
          <p:cNvGrpSpPr/>
          <p:nvPr/>
        </p:nvGrpSpPr>
        <p:grpSpPr>
          <a:xfrm>
            <a:off x="6310476" y="4702756"/>
            <a:ext cx="288032" cy="288577"/>
            <a:chOff x="1903228" y="1137684"/>
            <a:chExt cx="2160000" cy="2160000"/>
          </a:xfrm>
        </p:grpSpPr>
        <p:sp>
          <p:nvSpPr>
            <p:cNvPr id="154" name="楕円 153"/>
            <p:cNvSpPr/>
            <p:nvPr/>
          </p:nvSpPr>
          <p:spPr>
            <a:xfrm>
              <a:off x="1903228" y="1137684"/>
              <a:ext cx="2160000" cy="2160000"/>
            </a:xfrm>
            <a:prstGeom prst="ellipse">
              <a:avLst/>
            </a:prstGeom>
            <a:solidFill>
              <a:schemeClr val="accent2">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楕円 154"/>
            <p:cNvSpPr/>
            <p:nvPr/>
          </p:nvSpPr>
          <p:spPr>
            <a:xfrm>
              <a:off x="2466751"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楕円 155"/>
            <p:cNvSpPr/>
            <p:nvPr/>
          </p:nvSpPr>
          <p:spPr>
            <a:xfrm>
              <a:off x="3310265" y="2166384"/>
              <a:ext cx="233917" cy="233916"/>
            </a:xfrm>
            <a:prstGeom prst="ellipse">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アーチ 156"/>
            <p:cNvSpPr/>
            <p:nvPr/>
          </p:nvSpPr>
          <p:spPr>
            <a:xfrm rot="10800000">
              <a:off x="2466750" y="2498652"/>
              <a:ext cx="1077431" cy="489097"/>
            </a:xfrm>
            <a:prstGeom prst="blockArc">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67" name="角丸四角形吹き出し 166"/>
          <p:cNvSpPr/>
          <p:nvPr/>
        </p:nvSpPr>
        <p:spPr>
          <a:xfrm>
            <a:off x="6115050" y="1271847"/>
            <a:ext cx="2933463" cy="622008"/>
          </a:xfrm>
          <a:prstGeom prst="wedgeRoundRectCallout">
            <a:avLst>
              <a:gd name="adj1" fmla="val 31448"/>
              <a:gd name="adj2" fmla="val 41176"/>
              <a:gd name="adj3" fmla="val 16667"/>
            </a:avLst>
          </a:prstGeom>
          <a:solidFill>
            <a:schemeClr val="bg2"/>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0046"/>
                </a:solidFill>
                <a:latin typeface="メイリオ" panose="020B0604030504040204" pitchFamily="50" charset="-128"/>
                <a:ea typeface="メイリオ" panose="020B0604030504040204" pitchFamily="50" charset="-128"/>
              </a:rPr>
              <a:t>感度の高い検査の代表は</a:t>
            </a:r>
            <a:endParaRPr kumimoji="1" lang="en-US" altLang="ja-JP" sz="1200" dirty="0" smtClean="0">
              <a:solidFill>
                <a:srgbClr val="000046"/>
              </a:solidFill>
              <a:latin typeface="メイリオ" panose="020B0604030504040204" pitchFamily="50" charset="-128"/>
              <a:ea typeface="メイリオ" panose="020B0604030504040204" pitchFamily="50" charset="-128"/>
            </a:endParaRPr>
          </a:p>
          <a:p>
            <a:pPr algn="ctr"/>
            <a:r>
              <a:rPr kumimoji="1" lang="en-US" altLang="ja-JP" sz="1200" dirty="0" smtClean="0">
                <a:solidFill>
                  <a:srgbClr val="000046"/>
                </a:solidFill>
                <a:latin typeface="メイリオ" panose="020B0604030504040204" pitchFamily="50" charset="-128"/>
                <a:ea typeface="メイリオ" panose="020B0604030504040204" pitchFamily="50" charset="-128"/>
              </a:rPr>
              <a:t>CRP</a:t>
            </a:r>
            <a:r>
              <a:rPr kumimoji="1" lang="ja-JP" altLang="en-US" sz="1200" dirty="0" smtClean="0">
                <a:solidFill>
                  <a:srgbClr val="000046"/>
                </a:solidFill>
                <a:latin typeface="メイリオ" panose="020B0604030504040204" pitchFamily="50" charset="-128"/>
                <a:ea typeface="メイリオ" panose="020B0604030504040204" pitchFamily="50" charset="-128"/>
              </a:rPr>
              <a:t>（</a:t>
            </a:r>
            <a:r>
              <a:rPr lang="en-US" altLang="ja-JP" sz="1200" dirty="0">
                <a:solidFill>
                  <a:srgbClr val="000046"/>
                </a:solidFill>
                <a:latin typeface="メイリオ" panose="020B0604030504040204" pitchFamily="50" charset="-128"/>
                <a:ea typeface="メイリオ" panose="020B0604030504040204" pitchFamily="50" charset="-128"/>
              </a:rPr>
              <a:t>C</a:t>
            </a:r>
            <a:r>
              <a:rPr lang="ja-JP" altLang="en-US" sz="1200" dirty="0">
                <a:solidFill>
                  <a:srgbClr val="000046"/>
                </a:solidFill>
                <a:latin typeface="メイリオ" panose="020B0604030504040204" pitchFamily="50" charset="-128"/>
                <a:ea typeface="メイリオ" panose="020B0604030504040204" pitchFamily="50" charset="-128"/>
              </a:rPr>
              <a:t>反応性</a:t>
            </a:r>
            <a:r>
              <a:rPr lang="ja-JP" altLang="en-US" sz="1200" dirty="0" smtClean="0">
                <a:solidFill>
                  <a:srgbClr val="000046"/>
                </a:solidFill>
                <a:latin typeface="メイリオ" panose="020B0604030504040204" pitchFamily="50" charset="-128"/>
                <a:ea typeface="メイリオ" panose="020B0604030504040204" pitchFamily="50" charset="-128"/>
              </a:rPr>
              <a:t>蛋白）、血沈など何か炎症があれば数値が上がりやすい検査。</a:t>
            </a:r>
            <a:endParaRPr kumimoji="1" lang="ja-JP" altLang="en-US" sz="1200" dirty="0">
              <a:solidFill>
                <a:srgbClr val="000046"/>
              </a:solidFill>
              <a:latin typeface="メイリオ" panose="020B0604030504040204" pitchFamily="50" charset="-128"/>
              <a:ea typeface="メイリオ" panose="020B0604030504040204" pitchFamily="50" charset="-128"/>
            </a:endParaRPr>
          </a:p>
        </p:txBody>
      </p:sp>
      <p:grpSp>
        <p:nvGrpSpPr>
          <p:cNvPr id="168" name="グループ化 167"/>
          <p:cNvGrpSpPr/>
          <p:nvPr/>
        </p:nvGrpSpPr>
        <p:grpSpPr>
          <a:xfrm>
            <a:off x="4031931" y="2888413"/>
            <a:ext cx="280934" cy="288576"/>
            <a:chOff x="4851991" y="1137684"/>
            <a:chExt cx="2160000" cy="2160000"/>
          </a:xfrm>
        </p:grpSpPr>
        <p:sp>
          <p:nvSpPr>
            <p:cNvPr id="169" name="楕円 168"/>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正方形/長方形 16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十字形 17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十字形 17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3" name="グループ化 172"/>
          <p:cNvGrpSpPr/>
          <p:nvPr/>
        </p:nvGrpSpPr>
        <p:grpSpPr>
          <a:xfrm>
            <a:off x="2910795" y="2720036"/>
            <a:ext cx="280934" cy="288576"/>
            <a:chOff x="4851991" y="1137684"/>
            <a:chExt cx="2160000" cy="2160000"/>
          </a:xfrm>
        </p:grpSpPr>
        <p:sp>
          <p:nvSpPr>
            <p:cNvPr id="174" name="楕円 173"/>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正方形/長方形 17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十字形 17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十字形 17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8" name="グループ化 177"/>
          <p:cNvGrpSpPr/>
          <p:nvPr/>
        </p:nvGrpSpPr>
        <p:grpSpPr>
          <a:xfrm>
            <a:off x="3097149" y="3150355"/>
            <a:ext cx="280934" cy="288576"/>
            <a:chOff x="4851991" y="1137684"/>
            <a:chExt cx="2160000" cy="2160000"/>
          </a:xfrm>
        </p:grpSpPr>
        <p:sp>
          <p:nvSpPr>
            <p:cNvPr id="179" name="楕円 178"/>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正方形/長方形 17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十字形 18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十字形 18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3" name="グループ化 182"/>
          <p:cNvGrpSpPr/>
          <p:nvPr/>
        </p:nvGrpSpPr>
        <p:grpSpPr>
          <a:xfrm>
            <a:off x="3949312" y="3262048"/>
            <a:ext cx="280934" cy="288576"/>
            <a:chOff x="4851991" y="1137684"/>
            <a:chExt cx="2160000" cy="2160000"/>
          </a:xfrm>
        </p:grpSpPr>
        <p:sp>
          <p:nvSpPr>
            <p:cNvPr id="184" name="楕円 183"/>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正方形/長方形 18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十字形 18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十字形 18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8" name="グループ化 187"/>
          <p:cNvGrpSpPr/>
          <p:nvPr/>
        </p:nvGrpSpPr>
        <p:grpSpPr>
          <a:xfrm>
            <a:off x="3340729" y="2772031"/>
            <a:ext cx="280934" cy="288576"/>
            <a:chOff x="4851991" y="1137684"/>
            <a:chExt cx="2160000" cy="2160000"/>
          </a:xfrm>
        </p:grpSpPr>
        <p:sp>
          <p:nvSpPr>
            <p:cNvPr id="189" name="楕円 188"/>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正方形/長方形 18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十字形 19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十字形 19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3" name="グループ化 192"/>
          <p:cNvGrpSpPr/>
          <p:nvPr/>
        </p:nvGrpSpPr>
        <p:grpSpPr>
          <a:xfrm>
            <a:off x="4316704" y="3379922"/>
            <a:ext cx="280934" cy="288576"/>
            <a:chOff x="4851991" y="1137684"/>
            <a:chExt cx="2160000" cy="2160000"/>
          </a:xfrm>
        </p:grpSpPr>
        <p:sp>
          <p:nvSpPr>
            <p:cNvPr id="194" name="楕円 193"/>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正方形/長方形 19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十字形 19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十字形 19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8" name="グループ化 197"/>
          <p:cNvGrpSpPr/>
          <p:nvPr/>
        </p:nvGrpSpPr>
        <p:grpSpPr>
          <a:xfrm>
            <a:off x="3434194" y="3460248"/>
            <a:ext cx="280934" cy="288576"/>
            <a:chOff x="4851991" y="1137684"/>
            <a:chExt cx="2160000" cy="2160000"/>
          </a:xfrm>
        </p:grpSpPr>
        <p:sp>
          <p:nvSpPr>
            <p:cNvPr id="199" name="楕円 198"/>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正方形/長方形 19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十字形 20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十字形 20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3" name="グループ化 202"/>
          <p:cNvGrpSpPr/>
          <p:nvPr/>
        </p:nvGrpSpPr>
        <p:grpSpPr>
          <a:xfrm>
            <a:off x="3640819" y="3013383"/>
            <a:ext cx="280934" cy="288576"/>
            <a:chOff x="4851991" y="1137684"/>
            <a:chExt cx="2160000" cy="2160000"/>
          </a:xfrm>
        </p:grpSpPr>
        <p:sp>
          <p:nvSpPr>
            <p:cNvPr id="204" name="楕円 203"/>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正方形/長方形 20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十字形 20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十字形 20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08" name="グループ化 207"/>
          <p:cNvGrpSpPr/>
          <p:nvPr/>
        </p:nvGrpSpPr>
        <p:grpSpPr>
          <a:xfrm>
            <a:off x="3776059" y="3570266"/>
            <a:ext cx="280934" cy="288576"/>
            <a:chOff x="4851991" y="1137684"/>
            <a:chExt cx="2160000" cy="2160000"/>
          </a:xfrm>
        </p:grpSpPr>
        <p:sp>
          <p:nvSpPr>
            <p:cNvPr id="209" name="楕円 208"/>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正方形/長方形 209"/>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1" name="十字形 210"/>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2" name="十字形 211"/>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13" name="グループ化 212"/>
          <p:cNvGrpSpPr/>
          <p:nvPr/>
        </p:nvGrpSpPr>
        <p:grpSpPr>
          <a:xfrm>
            <a:off x="3112616" y="3714062"/>
            <a:ext cx="280934" cy="288576"/>
            <a:chOff x="4851991" y="1137684"/>
            <a:chExt cx="2160000" cy="2160000"/>
          </a:xfrm>
        </p:grpSpPr>
        <p:sp>
          <p:nvSpPr>
            <p:cNvPr id="214" name="楕円 213"/>
            <p:cNvSpPr/>
            <p:nvPr/>
          </p:nvSpPr>
          <p:spPr>
            <a:xfrm>
              <a:off x="4851991" y="1137684"/>
              <a:ext cx="2160000" cy="2160000"/>
            </a:xfrm>
            <a:prstGeom prst="ellipse">
              <a:avLst/>
            </a:prstGeom>
            <a:solidFill>
              <a:schemeClr val="accent1">
                <a:lumMod val="20000"/>
                <a:lumOff val="80000"/>
              </a:schemeClr>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正方形/長方形 214"/>
            <p:cNvSpPr/>
            <p:nvPr/>
          </p:nvSpPr>
          <p:spPr>
            <a:xfrm>
              <a:off x="5112624" y="2166384"/>
              <a:ext cx="1623233" cy="778836"/>
            </a:xfrm>
            <a:prstGeom prst="rect">
              <a:avLst/>
            </a:prstGeom>
            <a:solidFill>
              <a:schemeClr val="bg1"/>
            </a:solidFill>
            <a:ln>
              <a:solidFill>
                <a:srgbClr val="0000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十字形 215"/>
            <p:cNvSpPr/>
            <p:nvPr/>
          </p:nvSpPr>
          <p:spPr>
            <a:xfrm rot="2630339">
              <a:off x="5161986" y="1712893"/>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7" name="十字形 216"/>
            <p:cNvSpPr/>
            <p:nvPr/>
          </p:nvSpPr>
          <p:spPr>
            <a:xfrm rot="2630339">
              <a:off x="6296441" y="1709835"/>
              <a:ext cx="401938" cy="424789"/>
            </a:xfrm>
            <a:prstGeom prst="plus">
              <a:avLst>
                <a:gd name="adj" fmla="val 38853"/>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0" name="テキスト ボックス 219"/>
          <p:cNvSpPr txBox="1"/>
          <p:nvPr/>
        </p:nvSpPr>
        <p:spPr>
          <a:xfrm>
            <a:off x="272899" y="5739354"/>
            <a:ext cx="8871101" cy="861774"/>
          </a:xfrm>
          <a:prstGeom prst="rect">
            <a:avLst/>
          </a:prstGeom>
          <a:noFill/>
        </p:spPr>
        <p:txBody>
          <a:bodyPr wrap="square" rtlCol="0">
            <a:spAutoFit/>
          </a:bodyPr>
          <a:lstStyle/>
          <a:p>
            <a:r>
              <a:rPr lang="ja-JP" altLang="en-US" sz="1000" dirty="0" smtClean="0">
                <a:solidFill>
                  <a:srgbClr val="000042"/>
                </a:solidFill>
                <a:latin typeface="BIZ UDPゴシック" panose="020B0400000000000000" pitchFamily="50" charset="-128"/>
                <a:ea typeface="BIZ UDPゴシック" panose="020B0400000000000000" pitchFamily="50" charset="-128"/>
              </a:rPr>
              <a:t>さらに理解を深めるためにおすすめサイト：</a:t>
            </a:r>
            <a:endParaRPr lang="en-US" altLang="ja-JP" sz="1000" dirty="0" smtClean="0">
              <a:solidFill>
                <a:srgbClr val="000042"/>
              </a:solidFill>
              <a:latin typeface="BIZ UDPゴシック" panose="020B0400000000000000" pitchFamily="50" charset="-128"/>
              <a:ea typeface="BIZ UDPゴシック" panose="020B0400000000000000" pitchFamily="50" charset="-128"/>
            </a:endParaRPr>
          </a:p>
          <a:p>
            <a:r>
              <a:rPr lang="ja-JP" altLang="en-US" sz="1000" dirty="0" smtClean="0">
                <a:solidFill>
                  <a:srgbClr val="000042"/>
                </a:solidFill>
                <a:latin typeface="BIZ UDPゴシック" panose="020B0400000000000000" pitchFamily="50" charset="-128"/>
                <a:ea typeface="BIZ UDPゴシック" panose="020B0400000000000000" pitchFamily="50" charset="-128"/>
              </a:rPr>
              <a:t>製薬</a:t>
            </a:r>
            <a:r>
              <a:rPr lang="ja-JP" altLang="en-US" sz="1000" dirty="0">
                <a:solidFill>
                  <a:srgbClr val="000042"/>
                </a:solidFill>
                <a:latin typeface="BIZ UDPゴシック" panose="020B0400000000000000" pitchFamily="50" charset="-128"/>
                <a:ea typeface="BIZ UDPゴシック" panose="020B0400000000000000" pitchFamily="50" charset="-128"/>
              </a:rPr>
              <a:t>勤務獣医師による雑記</a:t>
            </a:r>
            <a:r>
              <a:rPr lang="ja-JP" altLang="en-US" sz="1000" dirty="0" smtClean="0">
                <a:solidFill>
                  <a:srgbClr val="000042"/>
                </a:solidFill>
                <a:latin typeface="BIZ UDPゴシック" panose="020B0400000000000000" pitchFamily="50" charset="-128"/>
                <a:ea typeface="BIZ UDPゴシック" panose="020B0400000000000000" pitchFamily="50" charset="-128"/>
              </a:rPr>
              <a:t>ブログ</a:t>
            </a:r>
            <a:endParaRPr lang="en-US" altLang="ja-JP" sz="1000" dirty="0" smtClean="0">
              <a:solidFill>
                <a:srgbClr val="000042"/>
              </a:solidFill>
              <a:latin typeface="BIZ UDPゴシック" panose="020B0400000000000000" pitchFamily="50" charset="-128"/>
              <a:ea typeface="BIZ UDPゴシック" panose="020B0400000000000000" pitchFamily="50" charset="-128"/>
            </a:endParaRPr>
          </a:p>
          <a:p>
            <a:r>
              <a:rPr lang="ja-JP" altLang="en-US" sz="1000" dirty="0" smtClean="0">
                <a:solidFill>
                  <a:srgbClr val="000042"/>
                </a:solidFill>
                <a:latin typeface="BIZ UDPゴシック" panose="020B0400000000000000" pitchFamily="50" charset="-128"/>
                <a:ea typeface="BIZ UDPゴシック" panose="020B0400000000000000" pitchFamily="50" charset="-128"/>
              </a:rPr>
              <a:t>「</a:t>
            </a:r>
            <a:r>
              <a:rPr lang="en-US" altLang="ja-JP" sz="1000" dirty="0">
                <a:solidFill>
                  <a:srgbClr val="000042"/>
                </a:solidFill>
                <a:latin typeface="BIZ UDPゴシック" panose="020B0400000000000000" pitchFamily="50" charset="-128"/>
                <a:ea typeface="BIZ UDPゴシック" panose="020B0400000000000000" pitchFamily="50" charset="-128"/>
              </a:rPr>
              <a:t>【2020</a:t>
            </a:r>
            <a:r>
              <a:rPr lang="ja-JP" altLang="en-US" sz="1000" dirty="0">
                <a:solidFill>
                  <a:srgbClr val="000042"/>
                </a:solidFill>
                <a:latin typeface="BIZ UDPゴシック" panose="020B0400000000000000" pitchFamily="50" charset="-128"/>
                <a:ea typeface="BIZ UDPゴシック" panose="020B0400000000000000" pitchFamily="50" charset="-128"/>
              </a:rPr>
              <a:t>年最新</a:t>
            </a:r>
            <a:r>
              <a:rPr lang="en-US" altLang="ja-JP" sz="1000" dirty="0">
                <a:solidFill>
                  <a:srgbClr val="000042"/>
                </a:solidFill>
                <a:latin typeface="BIZ UDPゴシック" panose="020B0400000000000000" pitchFamily="50" charset="-128"/>
                <a:ea typeface="BIZ UDPゴシック" panose="020B0400000000000000" pitchFamily="50" charset="-128"/>
              </a:rPr>
              <a:t>】</a:t>
            </a:r>
            <a:r>
              <a:rPr lang="ja-JP" altLang="en-US" sz="1000" dirty="0">
                <a:solidFill>
                  <a:srgbClr val="000042"/>
                </a:solidFill>
                <a:latin typeface="BIZ UDPゴシック" panose="020B0400000000000000" pitchFamily="50" charset="-128"/>
                <a:ea typeface="BIZ UDPゴシック" panose="020B0400000000000000" pitchFamily="50" charset="-128"/>
              </a:rPr>
              <a:t>感度、特異度、陽性的中率、陰性的中率について数式を使わずわかりやすくまとめてみた</a:t>
            </a:r>
            <a:r>
              <a:rPr lang="en-US" altLang="ja-JP" sz="1000" dirty="0">
                <a:solidFill>
                  <a:srgbClr val="000042"/>
                </a:solidFill>
                <a:latin typeface="BIZ UDPゴシック" panose="020B0400000000000000" pitchFamily="50" charset="-128"/>
                <a:ea typeface="BIZ UDPゴシック" panose="020B0400000000000000" pitchFamily="50" charset="-128"/>
              </a:rPr>
              <a:t>【</a:t>
            </a:r>
            <a:r>
              <a:rPr lang="ja-JP" altLang="en-US" sz="1000" dirty="0">
                <a:solidFill>
                  <a:srgbClr val="000042"/>
                </a:solidFill>
                <a:latin typeface="BIZ UDPゴシック" panose="020B0400000000000000" pitchFamily="50" charset="-128"/>
                <a:ea typeface="BIZ UDPゴシック" panose="020B0400000000000000" pitchFamily="50" charset="-128"/>
              </a:rPr>
              <a:t>直感的に理解しよう</a:t>
            </a:r>
            <a:r>
              <a:rPr lang="en-US" altLang="ja-JP" sz="1000" dirty="0">
                <a:solidFill>
                  <a:srgbClr val="000042"/>
                </a:solidFill>
                <a:latin typeface="BIZ UDPゴシック" panose="020B0400000000000000" pitchFamily="50" charset="-128"/>
                <a:ea typeface="BIZ UDPゴシック" panose="020B0400000000000000" pitchFamily="50" charset="-128"/>
              </a:rPr>
              <a:t>】</a:t>
            </a:r>
            <a:r>
              <a:rPr lang="ja-JP" altLang="en-US" sz="1000" dirty="0" smtClean="0">
                <a:solidFill>
                  <a:srgbClr val="000042"/>
                </a:solidFill>
                <a:latin typeface="BIZ UDPゴシック" panose="020B0400000000000000" pitchFamily="50" charset="-128"/>
                <a:ea typeface="BIZ UDPゴシック" panose="020B0400000000000000" pitchFamily="50" charset="-128"/>
              </a:rPr>
              <a:t>」</a:t>
            </a:r>
            <a:r>
              <a:rPr lang="en-US" altLang="ja-JP" sz="1000" dirty="0">
                <a:solidFill>
                  <a:srgbClr val="000042"/>
                </a:solidFill>
                <a:latin typeface="BIZ UDPゴシック" panose="020B0400000000000000" pitchFamily="50" charset="-128"/>
                <a:ea typeface="BIZ UDPゴシック" panose="020B0400000000000000" pitchFamily="50" charset="-128"/>
              </a:rPr>
              <a:t>https://</a:t>
            </a:r>
            <a:r>
              <a:rPr lang="en-US" altLang="ja-JP" sz="1000" dirty="0" smtClean="0">
                <a:solidFill>
                  <a:srgbClr val="000042"/>
                </a:solidFill>
                <a:latin typeface="BIZ UDPゴシック" panose="020B0400000000000000" pitchFamily="50" charset="-128"/>
                <a:ea typeface="BIZ UDPゴシック" panose="020B0400000000000000" pitchFamily="50" charset="-128"/>
              </a:rPr>
              <a:t>kourogi565656.blogspot.com/2018/08/blog-post_7.html</a:t>
            </a:r>
            <a:r>
              <a:rPr lang="ja-JP" altLang="en-US" sz="1000" dirty="0" smtClean="0">
                <a:solidFill>
                  <a:srgbClr val="000042"/>
                </a:solidFill>
                <a:latin typeface="BIZ UDPゴシック" panose="020B0400000000000000" pitchFamily="50" charset="-128"/>
                <a:ea typeface="BIZ UDPゴシック" panose="020B0400000000000000" pitchFamily="50" charset="-128"/>
              </a:rPr>
              <a:t>（</a:t>
            </a:r>
            <a:r>
              <a:rPr lang="en-US" altLang="ja-JP" sz="1000" dirty="0" smtClean="0">
                <a:solidFill>
                  <a:srgbClr val="000042"/>
                </a:solidFill>
                <a:latin typeface="BIZ UDPゴシック" panose="020B0400000000000000" pitchFamily="50" charset="-128"/>
                <a:ea typeface="BIZ UDPゴシック" panose="020B0400000000000000" pitchFamily="50" charset="-128"/>
              </a:rPr>
              <a:t>2020</a:t>
            </a:r>
            <a:r>
              <a:rPr lang="ja-JP" altLang="en-US" sz="1000" dirty="0" smtClean="0">
                <a:solidFill>
                  <a:srgbClr val="000042"/>
                </a:solidFill>
                <a:latin typeface="BIZ UDPゴシック" panose="020B0400000000000000" pitchFamily="50" charset="-128"/>
                <a:ea typeface="BIZ UDPゴシック" panose="020B0400000000000000" pitchFamily="50" charset="-128"/>
              </a:rPr>
              <a:t>年</a:t>
            </a:r>
            <a:r>
              <a:rPr lang="en-US" altLang="ja-JP" sz="1000" dirty="0" smtClean="0">
                <a:solidFill>
                  <a:srgbClr val="000042"/>
                </a:solidFill>
                <a:latin typeface="BIZ UDPゴシック" panose="020B0400000000000000" pitchFamily="50" charset="-128"/>
                <a:ea typeface="BIZ UDPゴシック" panose="020B0400000000000000" pitchFamily="50" charset="-128"/>
              </a:rPr>
              <a:t>6</a:t>
            </a:r>
            <a:r>
              <a:rPr lang="ja-JP" altLang="en-US" sz="1000" dirty="0" smtClean="0">
                <a:solidFill>
                  <a:srgbClr val="000042"/>
                </a:solidFill>
                <a:latin typeface="BIZ UDPゴシック" panose="020B0400000000000000" pitchFamily="50" charset="-128"/>
                <a:ea typeface="BIZ UDPゴシック" panose="020B0400000000000000" pitchFamily="50" charset="-128"/>
              </a:rPr>
              <a:t>月</a:t>
            </a:r>
            <a:r>
              <a:rPr lang="en-US" altLang="ja-JP" sz="1000" dirty="0" smtClean="0">
                <a:solidFill>
                  <a:srgbClr val="000042"/>
                </a:solidFill>
                <a:latin typeface="BIZ UDPゴシック" panose="020B0400000000000000" pitchFamily="50" charset="-128"/>
                <a:ea typeface="BIZ UDPゴシック" panose="020B0400000000000000" pitchFamily="50" charset="-128"/>
              </a:rPr>
              <a:t>5</a:t>
            </a:r>
            <a:r>
              <a:rPr lang="ja-JP" altLang="en-US" sz="1000" dirty="0" smtClean="0">
                <a:solidFill>
                  <a:srgbClr val="000042"/>
                </a:solidFill>
                <a:latin typeface="BIZ UDPゴシック" panose="020B0400000000000000" pitchFamily="50" charset="-128"/>
                <a:ea typeface="BIZ UDPゴシック" panose="020B0400000000000000" pitchFamily="50" charset="-128"/>
              </a:rPr>
              <a:t>日閲覧）</a:t>
            </a:r>
            <a:endParaRPr lang="ja-JP" altLang="en-US" sz="1000" dirty="0">
              <a:solidFill>
                <a:srgbClr val="000042"/>
              </a:solidFill>
              <a:latin typeface="BIZ UDPゴシック" panose="020B0400000000000000" pitchFamily="50" charset="-128"/>
              <a:ea typeface="BIZ UDPゴシック" panose="020B0400000000000000" pitchFamily="50" charset="-128"/>
            </a:endParaRPr>
          </a:p>
          <a:p>
            <a:endParaRPr kumimoji="1" lang="ja-JP" altLang="en-US" sz="1000" dirty="0">
              <a:solidFill>
                <a:srgbClr val="000042"/>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465623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8871</TotalTime>
  <Words>3714</Words>
  <Application>Microsoft Office PowerPoint</Application>
  <PresentationFormat>画面に合わせる (4:3)</PresentationFormat>
  <Paragraphs>847</Paragraphs>
  <Slides>41</Slides>
  <Notes>18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41</vt:i4>
      </vt:variant>
    </vt:vector>
  </HeadingPairs>
  <TitlesOfParts>
    <vt:vector size="48" baseType="lpstr">
      <vt:lpstr>BIZ UDPゴシック</vt:lpstr>
      <vt:lpstr>ＭＳ Ｐゴシック</vt:lpstr>
      <vt:lpstr>メイリオ</vt:lpstr>
      <vt:lpstr>游ゴシック</vt:lpstr>
      <vt:lpstr>Arial</vt:lpstr>
      <vt:lpstr>Calibri</vt:lpstr>
      <vt:lpstr>Office テーマ</vt:lpstr>
      <vt:lpstr>感度・特異度・ROC曲線</vt:lpstr>
      <vt:lpstr>本日の内容</vt:lpstr>
      <vt:lpstr>理想の検査</vt:lpstr>
      <vt:lpstr>現実：検査の結果≠疾病の有無</vt:lpstr>
      <vt:lpstr>疾病の有無と検査結果の実際</vt:lpstr>
      <vt:lpstr>だから検査にも指標が必要！</vt:lpstr>
      <vt:lpstr>疾病の有無と検査結果の実際</vt:lpstr>
      <vt:lpstr>感度・特異度</vt:lpstr>
      <vt:lpstr>感度が高い検査のイメージ①</vt:lpstr>
      <vt:lpstr>感度が高い検査のイメージ②</vt:lpstr>
      <vt:lpstr>感度が高い検査のイメージ③</vt:lpstr>
      <vt:lpstr>特異度が高い検査のイメージ①</vt:lpstr>
      <vt:lpstr>特異度が高い検査のイメージ②</vt:lpstr>
      <vt:lpstr>特異度が高い検査のイメージ③</vt:lpstr>
      <vt:lpstr>参考：新型コロナのPCR検査</vt:lpstr>
      <vt:lpstr>事前確率と事後確率</vt:lpstr>
      <vt:lpstr>ある疾患の可能性を考える</vt:lpstr>
      <vt:lpstr>PowerPoint プレゼンテーション</vt:lpstr>
      <vt:lpstr>陽性/陰性反応的中度</vt:lpstr>
      <vt:lpstr>事後確率は事前確率に左右される！ （感度60％、特異度99.95％の検査の場合）</vt:lpstr>
      <vt:lpstr>事後確率と事前確率の関係イメージ （感度60％、特異度85％の検査の場合）</vt:lpstr>
      <vt:lpstr>検査は数値で見ることが多い</vt:lpstr>
      <vt:lpstr>検査値と実際の患者分布</vt:lpstr>
      <vt:lpstr>カットオフ値を設定する</vt:lpstr>
      <vt:lpstr>カットオフ値を下げる</vt:lpstr>
      <vt:lpstr>カットオフ値を上げる</vt:lpstr>
      <vt:lpstr>カットオフ値を設定する</vt:lpstr>
      <vt:lpstr>例：HIV感染</vt:lpstr>
      <vt:lpstr>ROC（Receiver operating characteristic）曲線</vt:lpstr>
      <vt:lpstr>ROC曲線の例</vt:lpstr>
      <vt:lpstr>感度・特異度を計算して ROC曲線を描いてみよう！</vt:lpstr>
      <vt:lpstr>例題：肥満と乳がん罹患</vt:lpstr>
      <vt:lpstr>まずは感度と特異度の計算</vt:lpstr>
      <vt:lpstr>計算方法</vt:lpstr>
      <vt:lpstr>まずは感度と特異度の計算</vt:lpstr>
      <vt:lpstr>計算方法</vt:lpstr>
      <vt:lpstr>まずは感度と特異度の計算</vt:lpstr>
      <vt:lpstr>ROC曲線をかいてみよう！</vt:lpstr>
      <vt:lpstr>回答編</vt:lpstr>
      <vt:lpstr>まずは感度と特異度の計算</vt:lpstr>
      <vt:lpstr>ROC曲線をかいてみよう！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保健予防医科学総論 第2回　健診、スクリーニング</dc:title>
  <dc:creator>kakizaki</dc:creator>
  <cp:lastModifiedBy>日本疫学会</cp:lastModifiedBy>
  <cp:revision>194</cp:revision>
  <cp:lastPrinted>2020-06-08T05:36:08Z</cp:lastPrinted>
  <dcterms:created xsi:type="dcterms:W3CDTF">2016-05-31T05:55:05Z</dcterms:created>
  <dcterms:modified xsi:type="dcterms:W3CDTF">2021-06-28T01:48:18Z</dcterms:modified>
</cp:coreProperties>
</file>